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rts/chart1.xml" ContentType="application/vnd.openxmlformats-officedocument.drawingml.chart+xml"/>
  <Override PartName="/ppt/notesSlides/notesSlide39.xml" ContentType="application/vnd.openxmlformats-officedocument.presentationml.notesSlide+xml"/>
  <Override PartName="/ppt/charts/chart2.xml" ContentType="application/vnd.openxmlformats-officedocument.drawingml.chart+xml"/>
  <Override PartName="/ppt/theme/themeOverride1.xml" ContentType="application/vnd.openxmlformats-officedocument.themeOverride+xml"/>
  <Override PartName="/ppt/charts/chart3.xml" ContentType="application/vnd.openxmlformats-officedocument.drawingml.chart+xml"/>
  <Override PartName="/ppt/theme/themeOverride2.xml" ContentType="application/vnd.openxmlformats-officedocument.themeOverride+xml"/>
  <Override PartName="/ppt/notesSlides/notesSlide40.xml" ContentType="application/vnd.openxmlformats-officedocument.presentationml.notesSlide+xml"/>
  <Override PartName="/ppt/charts/chart4.xml" ContentType="application/vnd.openxmlformats-officedocument.drawingml.chart+xml"/>
  <Override PartName="/ppt/theme/themeOverride3.xml" ContentType="application/vnd.openxmlformats-officedocument.themeOverride+xml"/>
  <Override PartName="/ppt/charts/chart5.xml" ContentType="application/vnd.openxmlformats-officedocument.drawingml.chart+xml"/>
  <Override PartName="/ppt/theme/themeOverride4.xml" ContentType="application/vnd.openxmlformats-officedocument.themeOverride+xml"/>
  <Override PartName="/ppt/notesSlides/notesSlide41.xml" ContentType="application/vnd.openxmlformats-officedocument.presentationml.notesSlide+xml"/>
  <Override PartName="/ppt/charts/chart6.xml" ContentType="application/vnd.openxmlformats-officedocument.drawingml.chart+xml"/>
  <Override PartName="/ppt/theme/themeOverride5.xml" ContentType="application/vnd.openxmlformats-officedocument.themeOverride+xml"/>
  <Override PartName="/ppt/charts/chart7.xml" ContentType="application/vnd.openxmlformats-officedocument.drawingml.chart+xml"/>
  <Override PartName="/ppt/theme/themeOverride6.xml" ContentType="application/vnd.openxmlformats-officedocument.themeOverride+xml"/>
  <Override PartName="/ppt/notesSlides/notesSlide42.xml" ContentType="application/vnd.openxmlformats-officedocument.presentationml.notesSlide+xml"/>
  <Override PartName="/ppt/charts/chart8.xml" ContentType="application/vnd.openxmlformats-officedocument.drawingml.chart+xml"/>
  <Override PartName="/ppt/theme/themeOverride7.xml" ContentType="application/vnd.openxmlformats-officedocument.themeOverride+xml"/>
  <Override PartName="/ppt/drawings/drawing1.xml" ContentType="application/vnd.openxmlformats-officedocument.drawingml.chartshapes+xml"/>
  <Override PartName="/ppt/notesSlides/notesSlide43.xml" ContentType="application/vnd.openxmlformats-officedocument.presentationml.notesSlide+xml"/>
  <Override PartName="/ppt/charts/chart9.xml" ContentType="application/vnd.openxmlformats-officedocument.drawingml.chart+xml"/>
  <Override PartName="/ppt/theme/themeOverride8.xml" ContentType="application/vnd.openxmlformats-officedocument.themeOverr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harts/chart10.xml" ContentType="application/vnd.openxmlformats-officedocument.drawingml.chart+xml"/>
  <Override PartName="/ppt/theme/themeOverride9.xml" ContentType="application/vnd.openxmlformats-officedocument.themeOverride+xml"/>
  <Override PartName="/ppt/charts/chart11.xml" ContentType="application/vnd.openxmlformats-officedocument.drawingml.chart+xml"/>
  <Override PartName="/ppt/theme/themeOverride10.xml" ContentType="application/vnd.openxmlformats-officedocument.themeOverride+xml"/>
  <Override PartName="/ppt/charts/chart12.xml" ContentType="application/vnd.openxmlformats-officedocument.drawingml.chart+xml"/>
  <Override PartName="/ppt/theme/themeOverride11.xml" ContentType="application/vnd.openxmlformats-officedocument.themeOverride+xml"/>
  <Override PartName="/ppt/charts/chart13.xml" ContentType="application/vnd.openxmlformats-officedocument.drawingml.chart+xml"/>
  <Override PartName="/ppt/theme/themeOverride12.xml" ContentType="application/vnd.openxmlformats-officedocument.themeOverride+xml"/>
  <Override PartName="/ppt/notesSlides/notesSlide48.xml" ContentType="application/vnd.openxmlformats-officedocument.presentationml.notesSlide+xml"/>
  <Override PartName="/ppt/charts/chart14.xml" ContentType="application/vnd.openxmlformats-officedocument.drawingml.chart+xml"/>
  <Override PartName="/ppt/theme/themeOverride13.xml" ContentType="application/vnd.openxmlformats-officedocument.themeOverride+xml"/>
  <Override PartName="/ppt/notesSlides/notesSlide49.xml" ContentType="application/vnd.openxmlformats-officedocument.presentationml.notesSlide+xml"/>
  <Override PartName="/ppt/charts/chart15.xml" ContentType="application/vnd.openxmlformats-officedocument.drawingml.chart+xml"/>
  <Override PartName="/ppt/charts/chart16.xml" ContentType="application/vnd.openxmlformats-officedocument.drawingml.chart+xml"/>
  <Override PartName="/ppt/charts/chart17.xml" ContentType="application/vnd.openxmlformats-officedocument.drawingml.chart+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charts/chart18.xml" ContentType="application/vnd.openxmlformats-officedocument.drawingml.chart+xml"/>
  <Override PartName="/ppt/theme/themeOverride14.xml" ContentType="application/vnd.openxmlformats-officedocument.themeOverride+xml"/>
  <Override PartName="/ppt/charts/chart19.xml" ContentType="application/vnd.openxmlformats-officedocument.drawingml.chart+xml"/>
  <Override PartName="/ppt/theme/themeOverride15.xml" ContentType="application/vnd.openxmlformats-officedocument.themeOverr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charts/chart20.xml" ContentType="application/vnd.openxmlformats-officedocument.drawingml.chart+xml"/>
  <Override PartName="/ppt/charts/chart21.xml" ContentType="application/vnd.openxmlformats-officedocument.drawingml.chart+xml"/>
  <Override PartName="/ppt/theme/themeOverride16.xml" ContentType="application/vnd.openxmlformats-officedocument.themeOverr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charts/chart22.xml" ContentType="application/vnd.openxmlformats-officedocument.drawingml.chart+xml"/>
  <Override PartName="/ppt/theme/themeOverride17.xml" ContentType="application/vnd.openxmlformats-officedocument.themeOverr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p:sldMasterIdLst>
    <p:sldMasterId id="2147483648" r:id="rId1"/>
  </p:sldMasterIdLst>
  <p:notesMasterIdLst>
    <p:notesMasterId r:id="rId83"/>
  </p:notesMasterIdLst>
  <p:handoutMasterIdLst>
    <p:handoutMasterId r:id="rId84"/>
  </p:handoutMasterIdLst>
  <p:sldIdLst>
    <p:sldId id="256" r:id="rId2"/>
    <p:sldId id="358" r:id="rId3"/>
    <p:sldId id="257" r:id="rId4"/>
    <p:sldId id="287" r:id="rId5"/>
    <p:sldId id="269" r:id="rId6"/>
    <p:sldId id="271" r:id="rId7"/>
    <p:sldId id="273" r:id="rId8"/>
    <p:sldId id="274" r:id="rId9"/>
    <p:sldId id="359" r:id="rId10"/>
    <p:sldId id="276" r:id="rId11"/>
    <p:sldId id="272" r:id="rId12"/>
    <p:sldId id="288" r:id="rId13"/>
    <p:sldId id="277" r:id="rId14"/>
    <p:sldId id="296" r:id="rId15"/>
    <p:sldId id="343" r:id="rId16"/>
    <p:sldId id="327" r:id="rId17"/>
    <p:sldId id="357" r:id="rId18"/>
    <p:sldId id="334" r:id="rId19"/>
    <p:sldId id="335" r:id="rId20"/>
    <p:sldId id="346" r:id="rId21"/>
    <p:sldId id="336" r:id="rId22"/>
    <p:sldId id="337" r:id="rId23"/>
    <p:sldId id="338" r:id="rId24"/>
    <p:sldId id="339" r:id="rId25"/>
    <p:sldId id="284" r:id="rId26"/>
    <p:sldId id="350" r:id="rId27"/>
    <p:sldId id="351" r:id="rId28"/>
    <p:sldId id="258" r:id="rId29"/>
    <p:sldId id="261" r:id="rId30"/>
    <p:sldId id="360" r:id="rId31"/>
    <p:sldId id="263" r:id="rId32"/>
    <p:sldId id="279" r:id="rId33"/>
    <p:sldId id="280" r:id="rId34"/>
    <p:sldId id="281" r:id="rId35"/>
    <p:sldId id="352" r:id="rId36"/>
    <p:sldId id="297" r:id="rId37"/>
    <p:sldId id="298" r:id="rId38"/>
    <p:sldId id="299" r:id="rId39"/>
    <p:sldId id="312" r:id="rId40"/>
    <p:sldId id="314" r:id="rId41"/>
    <p:sldId id="315" r:id="rId42"/>
    <p:sldId id="324" r:id="rId43"/>
    <p:sldId id="316" r:id="rId44"/>
    <p:sldId id="317" r:id="rId45"/>
    <p:sldId id="367" r:id="rId46"/>
    <p:sldId id="368" r:id="rId47"/>
    <p:sldId id="345" r:id="rId48"/>
    <p:sldId id="349" r:id="rId49"/>
    <p:sldId id="340" r:id="rId50"/>
    <p:sldId id="354" r:id="rId51"/>
    <p:sldId id="325" r:id="rId52"/>
    <p:sldId id="333" r:id="rId53"/>
    <p:sldId id="328" r:id="rId54"/>
    <p:sldId id="342" r:id="rId55"/>
    <p:sldId id="323" r:id="rId56"/>
    <p:sldId id="347" r:id="rId57"/>
    <p:sldId id="329" r:id="rId58"/>
    <p:sldId id="344" r:id="rId59"/>
    <p:sldId id="353" r:id="rId60"/>
    <p:sldId id="307" r:id="rId61"/>
    <p:sldId id="310" r:id="rId62"/>
    <p:sldId id="341" r:id="rId63"/>
    <p:sldId id="330" r:id="rId64"/>
    <p:sldId id="309" r:id="rId65"/>
    <p:sldId id="322" r:id="rId66"/>
    <p:sldId id="291" r:id="rId67"/>
    <p:sldId id="292" r:id="rId68"/>
    <p:sldId id="293" r:id="rId69"/>
    <p:sldId id="308" r:id="rId70"/>
    <p:sldId id="294" r:id="rId71"/>
    <p:sldId id="295" r:id="rId72"/>
    <p:sldId id="290" r:id="rId73"/>
    <p:sldId id="286" r:id="rId74"/>
    <p:sldId id="301" r:id="rId75"/>
    <p:sldId id="300" r:id="rId76"/>
    <p:sldId id="302" r:id="rId77"/>
    <p:sldId id="303" r:id="rId78"/>
    <p:sldId id="304" r:id="rId79"/>
    <p:sldId id="332" r:id="rId80"/>
    <p:sldId id="305" r:id="rId81"/>
    <p:sldId id="306" r:id="rId82"/>
  </p:sldIdLst>
  <p:sldSz cx="9144000" cy="6858000" type="screen4x3"/>
  <p:notesSz cx="6735763" cy="9866313"/>
  <p:embeddedFontLst>
    <p:embeddedFont>
      <p:font typeface="HGPｺﾞｼｯｸE" pitchFamily="50" charset="-128"/>
      <p:regular r:id="rId85"/>
    </p:embeddedFont>
    <p:embeddedFont>
      <p:font typeface="VL Pゴシック" pitchFamily="50" charset="-128"/>
      <p:regular r:id="rId86"/>
    </p:embeddedFont>
    <p:embeddedFont>
      <p:font typeface="Humnst777 Blk BT" pitchFamily="34" charset="0"/>
      <p:regular r:id="rId87"/>
      <p:italic r:id="rId88"/>
    </p:embeddedFont>
    <p:embeddedFont>
      <p:font typeface="ルイカ-０６" pitchFamily="2" charset="-128"/>
      <p:bold r:id="rId89"/>
    </p:embeddedFont>
    <p:embeddedFont>
      <p:font typeface="Humnst777 BT" pitchFamily="34" charset="0"/>
      <p:regular r:id="rId90"/>
      <p:bold r:id="rId91"/>
      <p:italic r:id="rId92"/>
      <p:boldItalic r:id="rId93"/>
    </p:embeddedFont>
    <p:embeddedFont>
      <p:font typeface="HGP明朝E" pitchFamily="18" charset="-128"/>
      <p:regular r:id="rId94"/>
    </p:embeddedFont>
    <p:embeddedFont>
      <p:font typeface="IWAp-UDゴシック本文M" pitchFamily="50" charset="-128"/>
      <p:regular r:id="rId95"/>
    </p:embeddedFont>
    <p:embeddedFont>
      <p:font typeface="Calibri" pitchFamily="34" charset="0"/>
      <p:regular r:id="rId96"/>
      <p:bold r:id="rId97"/>
      <p:italic r:id="rId98"/>
      <p:boldItalic r:id="rId99"/>
    </p:embeddedFont>
  </p:embeddedFontLst>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FF44"/>
    <a:srgbClr val="80FF01"/>
    <a:srgbClr val="FF01BC"/>
    <a:srgbClr val="8601FF"/>
    <a:srgbClr val="013DFF"/>
    <a:srgbClr val="01FFFF"/>
    <a:srgbClr val="FFC301"/>
    <a:srgbClr val="FF0101"/>
    <a:srgbClr val="4026DA"/>
    <a:srgbClr val="DA8D2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34568" autoAdjust="0"/>
    <p:restoredTop sz="85121" autoAdjust="0"/>
  </p:normalViewPr>
  <p:slideViewPr>
    <p:cSldViewPr>
      <p:cViewPr>
        <p:scale>
          <a:sx n="100" d="100"/>
          <a:sy n="100" d="100"/>
        </p:scale>
        <p:origin x="-1860" y="-28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howGuides="1">
      <p:cViewPr varScale="1">
        <p:scale>
          <a:sx n="90" d="100"/>
          <a:sy n="90" d="100"/>
        </p:scale>
        <p:origin x="-3726" y="-114"/>
      </p:cViewPr>
      <p:guideLst>
        <p:guide orient="horz" pos="3108"/>
        <p:guide pos="2122"/>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handoutMaster" Target="handoutMasters/handoutMaster1.xml"/><Relationship Id="rId89" Type="http://schemas.openxmlformats.org/officeDocument/2006/relationships/font" Target="fonts/font5.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font" Target="fonts/font3.fntdata"/><Relationship Id="rId102"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font" Target="fonts/font6.fntdata"/><Relationship Id="rId95" Type="http://schemas.openxmlformats.org/officeDocument/2006/relationships/font" Target="fonts/font11.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font" Target="fonts/font1.fntdata"/><Relationship Id="rId93" Type="http://schemas.openxmlformats.org/officeDocument/2006/relationships/font" Target="fonts/font9.fntdata"/><Relationship Id="rId98" Type="http://schemas.openxmlformats.org/officeDocument/2006/relationships/font" Target="fonts/font14.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88" Type="http://schemas.openxmlformats.org/officeDocument/2006/relationships/font" Target="fonts/font4.fntdata"/><Relationship Id="rId91" Type="http://schemas.openxmlformats.org/officeDocument/2006/relationships/font" Target="fonts/font7.fntdata"/><Relationship Id="rId96"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font" Target="fonts/font2.fntdata"/><Relationship Id="rId94" Type="http://schemas.openxmlformats.org/officeDocument/2006/relationships/font" Target="fonts/font10.fntdata"/><Relationship Id="rId99" Type="http://schemas.openxmlformats.org/officeDocument/2006/relationships/font" Target="fonts/font15.fntdata"/><Relationship Id="rId10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font" Target="fonts/font13.fntdata"/></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______1.xlsx"/></Relationships>
</file>

<file path=ppt/charts/_rels/chart10.xml.rels><?xml version="1.0" encoding="UTF-8" standalone="yes"?>
<Relationships xmlns="http://schemas.openxmlformats.org/package/2006/relationships"><Relationship Id="rId2" Type="http://schemas.openxmlformats.org/officeDocument/2006/relationships/package" Target="../embeddings/Microsoft_Excel_______10.xlsx"/><Relationship Id="rId1" Type="http://schemas.openxmlformats.org/officeDocument/2006/relationships/themeOverride" Target="../theme/themeOverride9.xml"/></Relationships>
</file>

<file path=ppt/charts/_rels/chart11.xml.rels><?xml version="1.0" encoding="UTF-8" standalone="yes"?>
<Relationships xmlns="http://schemas.openxmlformats.org/package/2006/relationships"><Relationship Id="rId2" Type="http://schemas.openxmlformats.org/officeDocument/2006/relationships/package" Target="../embeddings/Microsoft_Excel_______11.xlsx"/><Relationship Id="rId1" Type="http://schemas.openxmlformats.org/officeDocument/2006/relationships/themeOverride" Target="../theme/themeOverride10.xml"/></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______12.xlsx"/><Relationship Id="rId1" Type="http://schemas.openxmlformats.org/officeDocument/2006/relationships/themeOverride" Target="../theme/themeOverride11.xml"/></Relationships>
</file>

<file path=ppt/charts/_rels/chart13.xml.rels><?xml version="1.0" encoding="UTF-8" standalone="yes"?>
<Relationships xmlns="http://schemas.openxmlformats.org/package/2006/relationships"><Relationship Id="rId2" Type="http://schemas.openxmlformats.org/officeDocument/2006/relationships/package" Target="../embeddings/Microsoft_Excel_______13.xlsx"/><Relationship Id="rId1" Type="http://schemas.openxmlformats.org/officeDocument/2006/relationships/themeOverride" Target="../theme/themeOverride12.xml"/></Relationships>
</file>

<file path=ppt/charts/_rels/chart14.xml.rels><?xml version="1.0" encoding="UTF-8" standalone="yes"?>
<Relationships xmlns="http://schemas.openxmlformats.org/package/2006/relationships"><Relationship Id="rId2" Type="http://schemas.openxmlformats.org/officeDocument/2006/relationships/package" Target="../embeddings/Microsoft_Excel_______14.xlsx"/><Relationship Id="rId1" Type="http://schemas.openxmlformats.org/officeDocument/2006/relationships/themeOverride" Target="../theme/themeOverride13.xml"/></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______15.xlsx"/></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______16.xlsx"/></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______17.xlsx"/></Relationships>
</file>

<file path=ppt/charts/_rels/chart18.xml.rels><?xml version="1.0" encoding="UTF-8" standalone="yes"?>
<Relationships xmlns="http://schemas.openxmlformats.org/package/2006/relationships"><Relationship Id="rId2" Type="http://schemas.openxmlformats.org/officeDocument/2006/relationships/package" Target="../embeddings/Microsoft_Excel_______18.xlsx"/><Relationship Id="rId1" Type="http://schemas.openxmlformats.org/officeDocument/2006/relationships/themeOverride" Target="../theme/themeOverride14.xml"/></Relationships>
</file>

<file path=ppt/charts/_rels/chart19.xml.rels><?xml version="1.0" encoding="UTF-8" standalone="yes"?>
<Relationships xmlns="http://schemas.openxmlformats.org/package/2006/relationships"><Relationship Id="rId2" Type="http://schemas.openxmlformats.org/officeDocument/2006/relationships/package" Target="../embeddings/Microsoft_Excel_______19.xlsx"/><Relationship Id="rId1" Type="http://schemas.openxmlformats.org/officeDocument/2006/relationships/themeOverride" Target="../theme/themeOverride15.xm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______2.xlsx"/><Relationship Id="rId1" Type="http://schemas.openxmlformats.org/officeDocument/2006/relationships/themeOverride" Target="../theme/themeOverride1.xml"/></Relationships>
</file>

<file path=ppt/charts/_rels/chart20.xml.rels><?xml version="1.0" encoding="UTF-8" standalone="yes"?>
<Relationships xmlns="http://schemas.openxmlformats.org/package/2006/relationships"><Relationship Id="rId1" Type="http://schemas.openxmlformats.org/officeDocument/2006/relationships/package" Target="../embeddings/Microsoft_Excel_______20.xlsx"/></Relationships>
</file>

<file path=ppt/charts/_rels/chart21.xml.rels><?xml version="1.0" encoding="UTF-8" standalone="yes"?>
<Relationships xmlns="http://schemas.openxmlformats.org/package/2006/relationships"><Relationship Id="rId2" Type="http://schemas.openxmlformats.org/officeDocument/2006/relationships/package" Target="../embeddings/Microsoft_Excel_______21.xlsx"/><Relationship Id="rId1" Type="http://schemas.openxmlformats.org/officeDocument/2006/relationships/themeOverride" Target="../theme/themeOverride16.xml"/></Relationships>
</file>

<file path=ppt/charts/_rels/chart22.xml.rels><?xml version="1.0" encoding="UTF-8" standalone="yes"?>
<Relationships xmlns="http://schemas.openxmlformats.org/package/2006/relationships"><Relationship Id="rId2" Type="http://schemas.openxmlformats.org/officeDocument/2006/relationships/package" Target="../embeddings/Microsoft_Excel_______22.xlsx"/><Relationship Id="rId1" Type="http://schemas.openxmlformats.org/officeDocument/2006/relationships/themeOverride" Target="../theme/themeOverride17.xm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______3.xlsx"/><Relationship Id="rId1" Type="http://schemas.openxmlformats.org/officeDocument/2006/relationships/themeOverride" Target="../theme/themeOverride2.xml"/></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______4.xlsx"/><Relationship Id="rId1" Type="http://schemas.openxmlformats.org/officeDocument/2006/relationships/themeOverride" Target="../theme/themeOverride3.xml"/></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______5.xlsx"/><Relationship Id="rId1" Type="http://schemas.openxmlformats.org/officeDocument/2006/relationships/themeOverride" Target="../theme/themeOverride4.xml"/></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______6.xlsx"/><Relationship Id="rId1" Type="http://schemas.openxmlformats.org/officeDocument/2006/relationships/themeOverride" Target="../theme/themeOverride5.xml"/></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______7.xlsx"/><Relationship Id="rId1" Type="http://schemas.openxmlformats.org/officeDocument/2006/relationships/themeOverride" Target="../theme/themeOverride6.xml"/></Relationships>
</file>

<file path=ppt/charts/_rels/chart8.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package" Target="../embeddings/Microsoft_Excel_______8.xlsx"/><Relationship Id="rId1" Type="http://schemas.openxmlformats.org/officeDocument/2006/relationships/themeOverride" Target="../theme/themeOverride7.xml"/></Relationships>
</file>

<file path=ppt/charts/_rels/chart9.xml.rels><?xml version="1.0" encoding="UTF-8" standalone="yes"?>
<Relationships xmlns="http://schemas.openxmlformats.org/package/2006/relationships"><Relationship Id="rId2" Type="http://schemas.openxmlformats.org/officeDocument/2006/relationships/package" Target="../embeddings/Microsoft_Excel_______9.xlsx"/><Relationship Id="rId1" Type="http://schemas.openxmlformats.org/officeDocument/2006/relationships/themeOverride" Target="../theme/themeOverride8.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percentStacked"/>
        <c:varyColors val="0"/>
        <c:ser>
          <c:idx val="0"/>
          <c:order val="0"/>
          <c:tx>
            <c:strRef>
              <c:f>Sheet1!$B$1</c:f>
              <c:strCache>
                <c:ptCount val="1"/>
                <c:pt idx="0">
                  <c:v>西部</c:v>
                </c:pt>
              </c:strCache>
            </c:strRef>
          </c:tx>
          <c:spPr>
            <a:solidFill>
              <a:schemeClr val="tx1">
                <a:lumMod val="50000"/>
              </a:schemeClr>
            </a:solidFill>
          </c:spPr>
          <c:invertIfNegative val="0"/>
          <c:cat>
            <c:strRef>
              <c:f>Sheet1!$A$2:$A$3</c:f>
              <c:strCache>
                <c:ptCount val="2"/>
                <c:pt idx="0">
                  <c:v>A社</c:v>
                </c:pt>
                <c:pt idx="1">
                  <c:v>B社</c:v>
                </c:pt>
              </c:strCache>
            </c:strRef>
          </c:cat>
          <c:val>
            <c:numRef>
              <c:f>Sheet1!$B$2:$B$3</c:f>
              <c:numCache>
                <c:formatCode>General</c:formatCode>
                <c:ptCount val="2"/>
                <c:pt idx="0">
                  <c:v>25</c:v>
                </c:pt>
                <c:pt idx="1">
                  <c:v>28</c:v>
                </c:pt>
              </c:numCache>
            </c:numRef>
          </c:val>
        </c:ser>
        <c:ser>
          <c:idx val="1"/>
          <c:order val="1"/>
          <c:tx>
            <c:strRef>
              <c:f>Sheet1!$C$1</c:f>
              <c:strCache>
                <c:ptCount val="1"/>
                <c:pt idx="0">
                  <c:v>南部</c:v>
                </c:pt>
              </c:strCache>
            </c:strRef>
          </c:tx>
          <c:spPr>
            <a:solidFill>
              <a:schemeClr val="tx1">
                <a:lumMod val="85000"/>
              </a:schemeClr>
            </a:solidFill>
          </c:spPr>
          <c:invertIfNegative val="0"/>
          <c:cat>
            <c:strRef>
              <c:f>Sheet1!$A$2:$A$3</c:f>
              <c:strCache>
                <c:ptCount val="2"/>
                <c:pt idx="0">
                  <c:v>A社</c:v>
                </c:pt>
                <c:pt idx="1">
                  <c:v>B社</c:v>
                </c:pt>
              </c:strCache>
            </c:strRef>
          </c:cat>
          <c:val>
            <c:numRef>
              <c:f>Sheet1!$C$2:$C$3</c:f>
              <c:numCache>
                <c:formatCode>General</c:formatCode>
                <c:ptCount val="2"/>
                <c:pt idx="0">
                  <c:v>27</c:v>
                </c:pt>
                <c:pt idx="1">
                  <c:v>27</c:v>
                </c:pt>
              </c:numCache>
            </c:numRef>
          </c:val>
        </c:ser>
        <c:ser>
          <c:idx val="2"/>
          <c:order val="2"/>
          <c:tx>
            <c:strRef>
              <c:f>Sheet1!$D$1</c:f>
              <c:strCache>
                <c:ptCount val="1"/>
                <c:pt idx="0">
                  <c:v>東部</c:v>
                </c:pt>
              </c:strCache>
            </c:strRef>
          </c:tx>
          <c:spPr>
            <a:solidFill>
              <a:schemeClr val="tx1">
                <a:lumMod val="65000"/>
              </a:schemeClr>
            </a:solidFill>
          </c:spPr>
          <c:invertIfNegative val="0"/>
          <c:cat>
            <c:strRef>
              <c:f>Sheet1!$A$2:$A$3</c:f>
              <c:strCache>
                <c:ptCount val="2"/>
                <c:pt idx="0">
                  <c:v>A社</c:v>
                </c:pt>
                <c:pt idx="1">
                  <c:v>B社</c:v>
                </c:pt>
              </c:strCache>
            </c:strRef>
          </c:cat>
          <c:val>
            <c:numRef>
              <c:f>Sheet1!$D$2:$D$3</c:f>
              <c:numCache>
                <c:formatCode>General</c:formatCode>
                <c:ptCount val="2"/>
                <c:pt idx="0">
                  <c:v>35</c:v>
                </c:pt>
                <c:pt idx="1">
                  <c:v>6</c:v>
                </c:pt>
              </c:numCache>
            </c:numRef>
          </c:val>
        </c:ser>
        <c:ser>
          <c:idx val="3"/>
          <c:order val="3"/>
          <c:tx>
            <c:strRef>
              <c:f>Sheet1!$E$1</c:f>
              <c:strCache>
                <c:ptCount val="1"/>
                <c:pt idx="0">
                  <c:v>北部</c:v>
                </c:pt>
              </c:strCache>
            </c:strRef>
          </c:tx>
          <c:spPr>
            <a:solidFill>
              <a:schemeClr val="tx1">
                <a:lumMod val="95000"/>
              </a:schemeClr>
            </a:solidFill>
            <a:ln w="28575" cmpd="sng"/>
          </c:spPr>
          <c:invertIfNegative val="0"/>
          <c:cat>
            <c:strRef>
              <c:f>Sheet1!$A$2:$A$3</c:f>
              <c:strCache>
                <c:ptCount val="2"/>
                <c:pt idx="0">
                  <c:v>A社</c:v>
                </c:pt>
                <c:pt idx="1">
                  <c:v>B社</c:v>
                </c:pt>
              </c:strCache>
            </c:strRef>
          </c:cat>
          <c:val>
            <c:numRef>
              <c:f>Sheet1!$E$2:$E$3</c:f>
              <c:numCache>
                <c:formatCode>General</c:formatCode>
                <c:ptCount val="2"/>
                <c:pt idx="0">
                  <c:v>13</c:v>
                </c:pt>
                <c:pt idx="1">
                  <c:v>39</c:v>
                </c:pt>
              </c:numCache>
            </c:numRef>
          </c:val>
        </c:ser>
        <c:dLbls>
          <c:showLegendKey val="0"/>
          <c:showVal val="0"/>
          <c:showCatName val="0"/>
          <c:showSerName val="0"/>
          <c:showPercent val="0"/>
          <c:showBubbleSize val="0"/>
        </c:dLbls>
        <c:gapWidth val="150"/>
        <c:overlap val="100"/>
        <c:axId val="119346688"/>
        <c:axId val="119348224"/>
      </c:barChart>
      <c:catAx>
        <c:axId val="119346688"/>
        <c:scaling>
          <c:orientation val="minMax"/>
        </c:scaling>
        <c:delete val="0"/>
        <c:axPos val="b"/>
        <c:majorTickMark val="out"/>
        <c:minorTickMark val="none"/>
        <c:tickLblPos val="nextTo"/>
        <c:spPr>
          <a:ln w="25400"/>
        </c:spPr>
        <c:crossAx val="119348224"/>
        <c:crosses val="autoZero"/>
        <c:auto val="1"/>
        <c:lblAlgn val="ctr"/>
        <c:lblOffset val="100"/>
        <c:noMultiLvlLbl val="0"/>
      </c:catAx>
      <c:valAx>
        <c:axId val="119348224"/>
        <c:scaling>
          <c:orientation val="minMax"/>
        </c:scaling>
        <c:delete val="0"/>
        <c:axPos val="l"/>
        <c:majorGridlines>
          <c:spPr>
            <a:ln w="0">
              <a:noFill/>
            </a:ln>
          </c:spPr>
        </c:majorGridlines>
        <c:numFmt formatCode="0%" sourceLinked="1"/>
        <c:majorTickMark val="out"/>
        <c:minorTickMark val="none"/>
        <c:tickLblPos val="nextTo"/>
        <c:spPr>
          <a:ln w="25400"/>
        </c:spPr>
        <c:crossAx val="119346688"/>
        <c:crosses val="autoZero"/>
        <c:crossBetween val="between"/>
        <c:majorUnit val="0.2"/>
      </c:valAx>
      <c:spPr>
        <a:ln w="9525"/>
      </c:spPr>
    </c:plotArea>
    <c:plotVisOnly val="1"/>
    <c:dispBlanksAs val="gap"/>
    <c:showDLblsOverMax val="0"/>
  </c:chart>
  <c:spPr>
    <a:ln w="6350"/>
  </c:spPr>
  <c:txPr>
    <a:bodyPr/>
    <a:lstStyle/>
    <a:p>
      <a:pPr>
        <a:defRPr sz="1800"/>
      </a:pPr>
      <a:endParaRPr lang="ja-JP"/>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dk1" tx1="lt1" bg2="dk2" tx2="lt2" accent1="accent1" accent2="accent2" accent3="accent3" accent4="accent4" accent5="accent5" accent6="accent6" hlink="hlink" folHlink="folHlink"/>
  <c:chart>
    <c:autoTitleDeleted val="1"/>
    <c:plotArea>
      <c:layout/>
      <c:pieChart>
        <c:varyColors val="1"/>
        <c:ser>
          <c:idx val="0"/>
          <c:order val="0"/>
          <c:tx>
            <c:strRef>
              <c:f>Sheet1!$B$1</c:f>
              <c:strCache>
                <c:ptCount val="1"/>
                <c:pt idx="0">
                  <c:v>A社</c:v>
                </c:pt>
              </c:strCache>
            </c:strRef>
          </c:tx>
          <c:spPr>
            <a:solidFill>
              <a:srgbClr val="FFFF00">
                <a:lumMod val="20000"/>
                <a:lumOff val="80000"/>
              </a:srgbClr>
            </a:solidFill>
          </c:spPr>
          <c:dPt>
            <c:idx val="0"/>
            <c:bubble3D val="0"/>
            <c:spPr>
              <a:solidFill>
                <a:sysClr val="window" lastClr="FFFFFF">
                  <a:lumMod val="95000"/>
                </a:sysClr>
              </a:solidFill>
            </c:spPr>
          </c:dPt>
          <c:dPt>
            <c:idx val="1"/>
            <c:bubble3D val="0"/>
            <c:spPr>
              <a:solidFill>
                <a:sysClr val="window" lastClr="FFFFFF">
                  <a:lumMod val="65000"/>
                </a:sysClr>
              </a:solidFill>
            </c:spPr>
          </c:dPt>
          <c:dPt>
            <c:idx val="2"/>
            <c:bubble3D val="0"/>
            <c:spPr>
              <a:solidFill>
                <a:sysClr val="window" lastClr="FFFFFF">
                  <a:lumMod val="85000"/>
                </a:sysClr>
              </a:solidFill>
            </c:spPr>
          </c:dPt>
          <c:dPt>
            <c:idx val="3"/>
            <c:bubble3D val="0"/>
            <c:spPr>
              <a:solidFill>
                <a:sysClr val="window" lastClr="FFFFFF">
                  <a:lumMod val="50000"/>
                </a:sysClr>
              </a:solidFill>
            </c:spPr>
          </c:dPt>
          <c:cat>
            <c:strRef>
              <c:f>Sheet1!$A$2:$A$5</c:f>
              <c:strCache>
                <c:ptCount val="4"/>
                <c:pt idx="0">
                  <c:v>北部</c:v>
                </c:pt>
                <c:pt idx="1">
                  <c:v>東部</c:v>
                </c:pt>
                <c:pt idx="2">
                  <c:v>南部</c:v>
                </c:pt>
                <c:pt idx="3">
                  <c:v>西部</c:v>
                </c:pt>
              </c:strCache>
            </c:strRef>
          </c:cat>
          <c:val>
            <c:numRef>
              <c:f>Sheet1!$B$2:$B$5</c:f>
              <c:numCache>
                <c:formatCode>General</c:formatCode>
                <c:ptCount val="4"/>
                <c:pt idx="0">
                  <c:v>13</c:v>
                </c:pt>
                <c:pt idx="1">
                  <c:v>35</c:v>
                </c:pt>
                <c:pt idx="2">
                  <c:v>27</c:v>
                </c:pt>
                <c:pt idx="3">
                  <c:v>25</c:v>
                </c:pt>
              </c:numCache>
            </c:numRef>
          </c:val>
        </c:ser>
        <c:dLbls>
          <c:showLegendKey val="0"/>
          <c:showVal val="0"/>
          <c:showCatName val="0"/>
          <c:showSerName val="0"/>
          <c:showPercent val="0"/>
          <c:showBubbleSize val="0"/>
          <c:showLeaderLines val="1"/>
        </c:dLbls>
        <c:firstSliceAng val="0"/>
      </c:pieChart>
      <c:spPr>
        <a:ln w="9525"/>
      </c:spPr>
    </c:plotArea>
    <c:legend>
      <c:legendPos val="r"/>
      <c:overlay val="0"/>
    </c:legend>
    <c:plotVisOnly val="1"/>
    <c:dispBlanksAs val="gap"/>
    <c:showDLblsOverMax val="0"/>
  </c:chart>
  <c:spPr>
    <a:ln w="6350">
      <a:solidFill>
        <a:sysClr val="window" lastClr="FFFFFF"/>
      </a:solidFill>
    </a:ln>
  </c:spPr>
  <c:txPr>
    <a:bodyPr/>
    <a:lstStyle/>
    <a:p>
      <a:pPr>
        <a:defRPr sz="1800"/>
      </a:pPr>
      <a:endParaRPr lang="ja-JP"/>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dk1" tx1="lt1" bg2="dk2" tx2="lt2" accent1="accent1" accent2="accent2" accent3="accent3" accent4="accent4" accent5="accent5" accent6="accent6" hlink="hlink" folHlink="folHlink"/>
  <c:chart>
    <c:autoTitleDeleted val="1"/>
    <c:plotArea>
      <c:layout/>
      <c:pieChart>
        <c:varyColors val="1"/>
        <c:ser>
          <c:idx val="0"/>
          <c:order val="0"/>
          <c:tx>
            <c:strRef>
              <c:f>Sheet1!$B$1</c:f>
              <c:strCache>
                <c:ptCount val="1"/>
                <c:pt idx="0">
                  <c:v>A社</c:v>
                </c:pt>
              </c:strCache>
            </c:strRef>
          </c:tx>
          <c:spPr>
            <a:solidFill>
              <a:srgbClr val="FFFF00">
                <a:lumMod val="20000"/>
                <a:lumOff val="80000"/>
              </a:srgbClr>
            </a:solidFill>
          </c:spPr>
          <c:dPt>
            <c:idx val="0"/>
            <c:bubble3D val="0"/>
            <c:spPr>
              <a:solidFill>
                <a:sysClr val="window" lastClr="FFFFFF">
                  <a:lumMod val="95000"/>
                </a:sysClr>
              </a:solidFill>
            </c:spPr>
          </c:dPt>
          <c:dPt>
            <c:idx val="1"/>
            <c:bubble3D val="0"/>
            <c:spPr>
              <a:solidFill>
                <a:sysClr val="window" lastClr="FFFFFF">
                  <a:lumMod val="65000"/>
                </a:sysClr>
              </a:solidFill>
            </c:spPr>
          </c:dPt>
          <c:dPt>
            <c:idx val="2"/>
            <c:bubble3D val="0"/>
            <c:spPr>
              <a:solidFill>
                <a:sysClr val="window" lastClr="FFFFFF">
                  <a:lumMod val="85000"/>
                </a:sysClr>
              </a:solidFill>
            </c:spPr>
          </c:dPt>
          <c:dPt>
            <c:idx val="3"/>
            <c:bubble3D val="0"/>
            <c:spPr>
              <a:solidFill>
                <a:sysClr val="window" lastClr="FFFFFF">
                  <a:lumMod val="50000"/>
                </a:sysClr>
              </a:solidFill>
            </c:spPr>
          </c:dPt>
          <c:cat>
            <c:strRef>
              <c:f>Sheet1!$A$2:$A$5</c:f>
              <c:strCache>
                <c:ptCount val="4"/>
                <c:pt idx="0">
                  <c:v>北部</c:v>
                </c:pt>
                <c:pt idx="1">
                  <c:v>東部</c:v>
                </c:pt>
                <c:pt idx="2">
                  <c:v>南部</c:v>
                </c:pt>
                <c:pt idx="3">
                  <c:v>西部</c:v>
                </c:pt>
              </c:strCache>
            </c:strRef>
          </c:cat>
          <c:val>
            <c:numRef>
              <c:f>Sheet1!$B$2:$B$5</c:f>
              <c:numCache>
                <c:formatCode>General</c:formatCode>
                <c:ptCount val="4"/>
                <c:pt idx="0">
                  <c:v>13</c:v>
                </c:pt>
                <c:pt idx="1">
                  <c:v>35</c:v>
                </c:pt>
                <c:pt idx="2">
                  <c:v>27</c:v>
                </c:pt>
                <c:pt idx="3">
                  <c:v>25</c:v>
                </c:pt>
              </c:numCache>
            </c:numRef>
          </c:val>
        </c:ser>
        <c:dLbls>
          <c:showLegendKey val="0"/>
          <c:showVal val="0"/>
          <c:showCatName val="0"/>
          <c:showSerName val="0"/>
          <c:showPercent val="0"/>
          <c:showBubbleSize val="0"/>
          <c:showLeaderLines val="1"/>
        </c:dLbls>
        <c:firstSliceAng val="0"/>
      </c:pieChart>
      <c:spPr>
        <a:ln w="9525"/>
      </c:spPr>
    </c:plotArea>
    <c:plotVisOnly val="1"/>
    <c:dispBlanksAs val="gap"/>
    <c:showDLblsOverMax val="0"/>
  </c:chart>
  <c:spPr>
    <a:noFill/>
    <a:ln w="6350">
      <a:solidFill>
        <a:sysClr val="window" lastClr="FFFFFF"/>
      </a:solidFill>
    </a:ln>
  </c:spPr>
  <c:txPr>
    <a:bodyPr/>
    <a:lstStyle/>
    <a:p>
      <a:pPr>
        <a:defRPr sz="1800"/>
      </a:pPr>
      <a:endParaRPr lang="ja-JP"/>
    </a:p>
  </c:txPr>
  <c:externalData r:id="rId2">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dk1" tx1="lt1" bg2="dk2" tx2="lt2" accent1="accent1" accent2="accent2" accent3="accent3" accent4="accent4" accent5="accent5" accent6="accent6" hlink="hlink" folHlink="folHlink"/>
  <c:chart>
    <c:autoTitleDeleted val="1"/>
    <c:plotArea>
      <c:layout/>
      <c:lineChart>
        <c:grouping val="standard"/>
        <c:varyColors val="0"/>
        <c:ser>
          <c:idx val="0"/>
          <c:order val="0"/>
          <c:tx>
            <c:strRef>
              <c:f>Sheet1!$B$1</c:f>
              <c:strCache>
                <c:ptCount val="1"/>
                <c:pt idx="0">
                  <c:v>A社</c:v>
                </c:pt>
              </c:strCache>
            </c:strRef>
          </c:tx>
          <c:spPr>
            <a:ln w="44450">
              <a:solidFill>
                <a:sysClr val="window" lastClr="FFFFFF">
                  <a:lumMod val="85000"/>
                </a:sysClr>
              </a:solidFill>
            </a:ln>
          </c:spPr>
          <c:marker>
            <c:spPr>
              <a:solidFill>
                <a:sysClr val="window" lastClr="FFFFFF">
                  <a:lumMod val="85000"/>
                </a:sysClr>
              </a:solidFill>
              <a:ln w="25400">
                <a:solidFill>
                  <a:sysClr val="window" lastClr="FFFFFF">
                    <a:lumMod val="85000"/>
                  </a:sysClr>
                </a:solidFill>
              </a:ln>
            </c:spPr>
          </c:marker>
          <c:dPt>
            <c:idx val="0"/>
            <c:bubble3D val="0"/>
          </c:dPt>
          <c:dPt>
            <c:idx val="1"/>
            <c:bubble3D val="0"/>
          </c:dPt>
          <c:dPt>
            <c:idx val="2"/>
            <c:bubble3D val="0"/>
          </c:dPt>
          <c:dPt>
            <c:idx val="3"/>
            <c:bubble3D val="0"/>
          </c:dPt>
          <c:cat>
            <c:strRef>
              <c:f>Sheet1!$A$2:$A$5</c:f>
              <c:strCache>
                <c:ptCount val="4"/>
                <c:pt idx="0">
                  <c:v>4月</c:v>
                </c:pt>
                <c:pt idx="1">
                  <c:v>5月</c:v>
                </c:pt>
                <c:pt idx="2">
                  <c:v>6月</c:v>
                </c:pt>
                <c:pt idx="3">
                  <c:v>7月</c:v>
                </c:pt>
              </c:strCache>
            </c:strRef>
          </c:cat>
          <c:val>
            <c:numRef>
              <c:f>Sheet1!$B$2:$B$5</c:f>
              <c:numCache>
                <c:formatCode>General</c:formatCode>
                <c:ptCount val="4"/>
                <c:pt idx="0">
                  <c:v>13</c:v>
                </c:pt>
                <c:pt idx="1">
                  <c:v>35</c:v>
                </c:pt>
                <c:pt idx="2">
                  <c:v>27</c:v>
                </c:pt>
                <c:pt idx="3">
                  <c:v>25</c:v>
                </c:pt>
              </c:numCache>
            </c:numRef>
          </c:val>
          <c:smooth val="0"/>
        </c:ser>
        <c:ser>
          <c:idx val="1"/>
          <c:order val="1"/>
          <c:tx>
            <c:strRef>
              <c:f>Sheet1!$C$1</c:f>
              <c:strCache>
                <c:ptCount val="1"/>
                <c:pt idx="0">
                  <c:v>B社</c:v>
                </c:pt>
              </c:strCache>
            </c:strRef>
          </c:tx>
          <c:spPr>
            <a:ln w="44450">
              <a:solidFill>
                <a:sysClr val="window" lastClr="FFFFFF">
                  <a:lumMod val="50000"/>
                </a:sysClr>
              </a:solidFill>
            </a:ln>
          </c:spPr>
          <c:marker>
            <c:symbol val="square"/>
            <c:size val="9"/>
            <c:spPr>
              <a:solidFill>
                <a:sysClr val="window" lastClr="FFFFFF">
                  <a:lumMod val="50000"/>
                </a:sysClr>
              </a:solidFill>
              <a:ln w="25400">
                <a:solidFill>
                  <a:sysClr val="window" lastClr="FFFFFF">
                    <a:lumMod val="50000"/>
                  </a:sysClr>
                </a:solidFill>
              </a:ln>
            </c:spPr>
          </c:marker>
          <c:cat>
            <c:strRef>
              <c:f>Sheet1!$A$2:$A$5</c:f>
              <c:strCache>
                <c:ptCount val="4"/>
                <c:pt idx="0">
                  <c:v>4月</c:v>
                </c:pt>
                <c:pt idx="1">
                  <c:v>5月</c:v>
                </c:pt>
                <c:pt idx="2">
                  <c:v>6月</c:v>
                </c:pt>
                <c:pt idx="3">
                  <c:v>7月</c:v>
                </c:pt>
              </c:strCache>
            </c:strRef>
          </c:cat>
          <c:val>
            <c:numRef>
              <c:f>Sheet1!$C$2:$C$5</c:f>
              <c:numCache>
                <c:formatCode>General</c:formatCode>
                <c:ptCount val="4"/>
                <c:pt idx="0">
                  <c:v>39</c:v>
                </c:pt>
                <c:pt idx="1">
                  <c:v>6</c:v>
                </c:pt>
                <c:pt idx="2">
                  <c:v>27</c:v>
                </c:pt>
                <c:pt idx="3">
                  <c:v>28</c:v>
                </c:pt>
              </c:numCache>
            </c:numRef>
          </c:val>
          <c:smooth val="0"/>
        </c:ser>
        <c:dLbls>
          <c:showLegendKey val="0"/>
          <c:showVal val="0"/>
          <c:showCatName val="0"/>
          <c:showSerName val="0"/>
          <c:showPercent val="0"/>
          <c:showBubbleSize val="0"/>
        </c:dLbls>
        <c:marker val="1"/>
        <c:smooth val="0"/>
        <c:axId val="137260416"/>
        <c:axId val="137258496"/>
      </c:lineChart>
      <c:valAx>
        <c:axId val="137258496"/>
        <c:scaling>
          <c:orientation val="minMax"/>
          <c:max val="40"/>
        </c:scaling>
        <c:delete val="0"/>
        <c:axPos val="l"/>
        <c:majorGridlines>
          <c:spPr>
            <a:ln>
              <a:noFill/>
            </a:ln>
          </c:spPr>
        </c:majorGridlines>
        <c:numFmt formatCode="General" sourceLinked="1"/>
        <c:majorTickMark val="none"/>
        <c:minorTickMark val="none"/>
        <c:tickLblPos val="nextTo"/>
        <c:crossAx val="137260416"/>
        <c:crosses val="autoZero"/>
        <c:crossBetween val="between"/>
        <c:majorUnit val="20"/>
      </c:valAx>
      <c:catAx>
        <c:axId val="137260416"/>
        <c:scaling>
          <c:orientation val="minMax"/>
        </c:scaling>
        <c:delete val="0"/>
        <c:axPos val="b"/>
        <c:majorTickMark val="none"/>
        <c:minorTickMark val="none"/>
        <c:tickLblPos val="nextTo"/>
        <c:crossAx val="137258496"/>
        <c:crosses val="autoZero"/>
        <c:auto val="1"/>
        <c:lblAlgn val="ctr"/>
        <c:lblOffset val="100"/>
        <c:noMultiLvlLbl val="0"/>
      </c:catAx>
      <c:spPr>
        <a:ln w="9525"/>
      </c:spPr>
    </c:plotArea>
    <c:legend>
      <c:legendPos val="r"/>
      <c:overlay val="0"/>
    </c:legend>
    <c:plotVisOnly val="1"/>
    <c:dispBlanksAs val="gap"/>
    <c:showDLblsOverMax val="0"/>
  </c:chart>
  <c:spPr>
    <a:ln w="6350">
      <a:solidFill>
        <a:sysClr val="window" lastClr="FFFFFF"/>
      </a:solidFill>
    </a:ln>
  </c:spPr>
  <c:txPr>
    <a:bodyPr/>
    <a:lstStyle/>
    <a:p>
      <a:pPr>
        <a:defRPr sz="1800"/>
      </a:pPr>
      <a:endParaRPr lang="ja-JP"/>
    </a:p>
  </c:txPr>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dk1" tx1="lt1" bg2="dk2" tx2="lt2" accent1="accent1" accent2="accent2" accent3="accent3" accent4="accent4" accent5="accent5" accent6="accent6" hlink="hlink" folHlink="folHlink"/>
  <c:chart>
    <c:autoTitleDeleted val="1"/>
    <c:plotArea>
      <c:layout/>
      <c:lineChart>
        <c:grouping val="standard"/>
        <c:varyColors val="0"/>
        <c:ser>
          <c:idx val="0"/>
          <c:order val="0"/>
          <c:tx>
            <c:strRef>
              <c:f>Sheet1!$B$1</c:f>
              <c:strCache>
                <c:ptCount val="1"/>
                <c:pt idx="0">
                  <c:v>A社</c:v>
                </c:pt>
              </c:strCache>
            </c:strRef>
          </c:tx>
          <c:spPr>
            <a:ln w="44450">
              <a:solidFill>
                <a:sysClr val="window" lastClr="FFFFFF">
                  <a:lumMod val="85000"/>
                </a:sysClr>
              </a:solidFill>
            </a:ln>
          </c:spPr>
          <c:marker>
            <c:spPr>
              <a:solidFill>
                <a:sysClr val="window" lastClr="FFFFFF">
                  <a:lumMod val="85000"/>
                </a:sysClr>
              </a:solidFill>
              <a:ln w="25400">
                <a:solidFill>
                  <a:sysClr val="window" lastClr="FFFFFF">
                    <a:lumMod val="85000"/>
                  </a:sysClr>
                </a:solidFill>
              </a:ln>
            </c:spPr>
          </c:marker>
          <c:dPt>
            <c:idx val="0"/>
            <c:bubble3D val="0"/>
          </c:dPt>
          <c:dPt>
            <c:idx val="1"/>
            <c:bubble3D val="0"/>
          </c:dPt>
          <c:dPt>
            <c:idx val="2"/>
            <c:bubble3D val="0"/>
          </c:dPt>
          <c:dPt>
            <c:idx val="3"/>
            <c:bubble3D val="0"/>
          </c:dPt>
          <c:cat>
            <c:strRef>
              <c:f>Sheet1!$A$2:$A$5</c:f>
              <c:strCache>
                <c:ptCount val="4"/>
                <c:pt idx="0">
                  <c:v>4月</c:v>
                </c:pt>
                <c:pt idx="1">
                  <c:v>5月</c:v>
                </c:pt>
                <c:pt idx="2">
                  <c:v>6月</c:v>
                </c:pt>
                <c:pt idx="3">
                  <c:v>7月</c:v>
                </c:pt>
              </c:strCache>
            </c:strRef>
          </c:cat>
          <c:val>
            <c:numRef>
              <c:f>Sheet1!$B$2:$B$5</c:f>
              <c:numCache>
                <c:formatCode>General</c:formatCode>
                <c:ptCount val="4"/>
                <c:pt idx="0">
                  <c:v>13</c:v>
                </c:pt>
                <c:pt idx="1">
                  <c:v>35</c:v>
                </c:pt>
                <c:pt idx="2">
                  <c:v>27</c:v>
                </c:pt>
                <c:pt idx="3">
                  <c:v>25</c:v>
                </c:pt>
              </c:numCache>
            </c:numRef>
          </c:val>
          <c:smooth val="0"/>
        </c:ser>
        <c:ser>
          <c:idx val="1"/>
          <c:order val="1"/>
          <c:tx>
            <c:strRef>
              <c:f>Sheet1!$C$1</c:f>
              <c:strCache>
                <c:ptCount val="1"/>
                <c:pt idx="0">
                  <c:v>B社</c:v>
                </c:pt>
              </c:strCache>
            </c:strRef>
          </c:tx>
          <c:spPr>
            <a:ln w="44450">
              <a:solidFill>
                <a:sysClr val="window" lastClr="FFFFFF">
                  <a:lumMod val="50000"/>
                </a:sysClr>
              </a:solidFill>
            </a:ln>
          </c:spPr>
          <c:marker>
            <c:symbol val="square"/>
            <c:size val="9"/>
            <c:spPr>
              <a:solidFill>
                <a:sysClr val="window" lastClr="FFFFFF">
                  <a:lumMod val="50000"/>
                </a:sysClr>
              </a:solidFill>
              <a:ln w="25400">
                <a:solidFill>
                  <a:sysClr val="window" lastClr="FFFFFF">
                    <a:lumMod val="50000"/>
                  </a:sysClr>
                </a:solidFill>
              </a:ln>
            </c:spPr>
          </c:marker>
          <c:cat>
            <c:strRef>
              <c:f>Sheet1!$A$2:$A$5</c:f>
              <c:strCache>
                <c:ptCount val="4"/>
                <c:pt idx="0">
                  <c:v>4月</c:v>
                </c:pt>
                <c:pt idx="1">
                  <c:v>5月</c:v>
                </c:pt>
                <c:pt idx="2">
                  <c:v>6月</c:v>
                </c:pt>
                <c:pt idx="3">
                  <c:v>7月</c:v>
                </c:pt>
              </c:strCache>
            </c:strRef>
          </c:cat>
          <c:val>
            <c:numRef>
              <c:f>Sheet1!$C$2:$C$5</c:f>
              <c:numCache>
                <c:formatCode>General</c:formatCode>
                <c:ptCount val="4"/>
                <c:pt idx="0">
                  <c:v>39</c:v>
                </c:pt>
                <c:pt idx="1">
                  <c:v>6</c:v>
                </c:pt>
                <c:pt idx="2">
                  <c:v>27</c:v>
                </c:pt>
                <c:pt idx="3">
                  <c:v>28</c:v>
                </c:pt>
              </c:numCache>
            </c:numRef>
          </c:val>
          <c:smooth val="0"/>
        </c:ser>
        <c:dLbls>
          <c:showLegendKey val="0"/>
          <c:showVal val="0"/>
          <c:showCatName val="0"/>
          <c:showSerName val="0"/>
          <c:showPercent val="0"/>
          <c:showBubbleSize val="0"/>
        </c:dLbls>
        <c:marker val="1"/>
        <c:smooth val="0"/>
        <c:axId val="137295360"/>
        <c:axId val="137276800"/>
      </c:lineChart>
      <c:valAx>
        <c:axId val="137276800"/>
        <c:scaling>
          <c:orientation val="minMax"/>
          <c:max val="40"/>
        </c:scaling>
        <c:delete val="0"/>
        <c:axPos val="l"/>
        <c:majorGridlines>
          <c:spPr>
            <a:ln>
              <a:noFill/>
            </a:ln>
          </c:spPr>
        </c:majorGridlines>
        <c:numFmt formatCode="General" sourceLinked="1"/>
        <c:majorTickMark val="none"/>
        <c:minorTickMark val="none"/>
        <c:tickLblPos val="nextTo"/>
        <c:crossAx val="137295360"/>
        <c:crosses val="autoZero"/>
        <c:crossBetween val="between"/>
        <c:majorUnit val="20"/>
      </c:valAx>
      <c:catAx>
        <c:axId val="137295360"/>
        <c:scaling>
          <c:orientation val="minMax"/>
        </c:scaling>
        <c:delete val="0"/>
        <c:axPos val="b"/>
        <c:majorTickMark val="none"/>
        <c:minorTickMark val="none"/>
        <c:tickLblPos val="nextTo"/>
        <c:crossAx val="137276800"/>
        <c:crosses val="autoZero"/>
        <c:auto val="1"/>
        <c:lblAlgn val="ctr"/>
        <c:lblOffset val="100"/>
        <c:noMultiLvlLbl val="0"/>
      </c:catAx>
      <c:spPr>
        <a:ln w="9525"/>
      </c:spPr>
    </c:plotArea>
    <c:plotVisOnly val="1"/>
    <c:dispBlanksAs val="gap"/>
    <c:showDLblsOverMax val="0"/>
  </c:chart>
  <c:spPr>
    <a:ln w="6350">
      <a:solidFill>
        <a:sysClr val="window" lastClr="FFFFFF"/>
      </a:solidFill>
    </a:ln>
  </c:spPr>
  <c:txPr>
    <a:bodyPr/>
    <a:lstStyle/>
    <a:p>
      <a:pPr>
        <a:defRPr sz="1800"/>
      </a:pPr>
      <a:endParaRPr lang="ja-JP"/>
    </a:p>
  </c:txPr>
  <c:externalData r:id="rId2">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dk1" tx1="lt1" bg2="dk2" tx2="lt2" accent1="accent1" accent2="accent2" accent3="accent3" accent4="accent4" accent5="accent5" accent6="accent6" hlink="hlink" folHlink="folHlink"/>
  <c:chart>
    <c:autoTitleDeleted val="0"/>
    <c:plotArea>
      <c:layout/>
      <c:barChart>
        <c:barDir val="col"/>
        <c:grouping val="clustered"/>
        <c:varyColors val="0"/>
        <c:ser>
          <c:idx val="0"/>
          <c:order val="0"/>
          <c:tx>
            <c:strRef>
              <c:f>Sheet1!$B$1</c:f>
              <c:strCache>
                <c:ptCount val="1"/>
                <c:pt idx="0">
                  <c:v>A社</c:v>
                </c:pt>
              </c:strCache>
            </c:strRef>
          </c:tx>
          <c:spPr>
            <a:solidFill>
              <a:sysClr val="window" lastClr="FFFFFF">
                <a:lumMod val="95000"/>
              </a:sysClr>
            </a:solidFill>
          </c:spPr>
          <c:invertIfNegative val="0"/>
          <c:dPt>
            <c:idx val="0"/>
            <c:invertIfNegative val="0"/>
            <c:bubble3D val="0"/>
          </c:dPt>
          <c:dPt>
            <c:idx val="1"/>
            <c:invertIfNegative val="0"/>
            <c:bubble3D val="0"/>
          </c:dPt>
          <c:dPt>
            <c:idx val="2"/>
            <c:invertIfNegative val="0"/>
            <c:bubble3D val="0"/>
          </c:dPt>
          <c:dPt>
            <c:idx val="3"/>
            <c:invertIfNegative val="0"/>
            <c:bubble3D val="0"/>
          </c:dPt>
          <c:cat>
            <c:strRef>
              <c:f>Sheet1!$A$2:$A$5</c:f>
              <c:strCache>
                <c:ptCount val="4"/>
                <c:pt idx="0">
                  <c:v>北部</c:v>
                </c:pt>
                <c:pt idx="1">
                  <c:v>南部</c:v>
                </c:pt>
                <c:pt idx="2">
                  <c:v>東部</c:v>
                </c:pt>
                <c:pt idx="3">
                  <c:v>西部</c:v>
                </c:pt>
              </c:strCache>
            </c:strRef>
          </c:cat>
          <c:val>
            <c:numRef>
              <c:f>Sheet1!$B$2:$B$5</c:f>
              <c:numCache>
                <c:formatCode>General</c:formatCode>
                <c:ptCount val="4"/>
                <c:pt idx="0">
                  <c:v>13</c:v>
                </c:pt>
                <c:pt idx="1">
                  <c:v>35</c:v>
                </c:pt>
                <c:pt idx="2">
                  <c:v>27</c:v>
                </c:pt>
                <c:pt idx="3">
                  <c:v>25</c:v>
                </c:pt>
              </c:numCache>
            </c:numRef>
          </c:val>
        </c:ser>
        <c:ser>
          <c:idx val="1"/>
          <c:order val="1"/>
          <c:tx>
            <c:strRef>
              <c:f>Sheet1!$C$1</c:f>
              <c:strCache>
                <c:ptCount val="1"/>
                <c:pt idx="0">
                  <c:v>B社</c:v>
                </c:pt>
              </c:strCache>
            </c:strRef>
          </c:tx>
          <c:spPr>
            <a:solidFill>
              <a:sysClr val="window" lastClr="FFFFFF">
                <a:lumMod val="65000"/>
              </a:sysClr>
            </a:solidFill>
          </c:spPr>
          <c:invertIfNegative val="0"/>
          <c:cat>
            <c:strRef>
              <c:f>Sheet1!$A$2:$A$5</c:f>
              <c:strCache>
                <c:ptCount val="4"/>
                <c:pt idx="0">
                  <c:v>北部</c:v>
                </c:pt>
                <c:pt idx="1">
                  <c:v>南部</c:v>
                </c:pt>
                <c:pt idx="2">
                  <c:v>東部</c:v>
                </c:pt>
                <c:pt idx="3">
                  <c:v>西部</c:v>
                </c:pt>
              </c:strCache>
            </c:strRef>
          </c:cat>
          <c:val>
            <c:numRef>
              <c:f>Sheet1!$C$2:$C$5</c:f>
              <c:numCache>
                <c:formatCode>General</c:formatCode>
                <c:ptCount val="4"/>
                <c:pt idx="0">
                  <c:v>39</c:v>
                </c:pt>
                <c:pt idx="1">
                  <c:v>6</c:v>
                </c:pt>
                <c:pt idx="2">
                  <c:v>27</c:v>
                </c:pt>
                <c:pt idx="3">
                  <c:v>28</c:v>
                </c:pt>
              </c:numCache>
            </c:numRef>
          </c:val>
        </c:ser>
        <c:dLbls>
          <c:showLegendKey val="0"/>
          <c:showVal val="0"/>
          <c:showCatName val="0"/>
          <c:showSerName val="0"/>
          <c:showPercent val="0"/>
          <c:showBubbleSize val="0"/>
        </c:dLbls>
        <c:gapWidth val="100"/>
        <c:axId val="129161088"/>
        <c:axId val="129159552"/>
      </c:barChart>
      <c:valAx>
        <c:axId val="129159552"/>
        <c:scaling>
          <c:orientation val="minMax"/>
          <c:max val="40"/>
        </c:scaling>
        <c:delete val="0"/>
        <c:axPos val="l"/>
        <c:majorGridlines>
          <c:spPr>
            <a:ln>
              <a:noFill/>
            </a:ln>
          </c:spPr>
        </c:majorGridlines>
        <c:numFmt formatCode="General" sourceLinked="1"/>
        <c:majorTickMark val="out"/>
        <c:minorTickMark val="none"/>
        <c:tickLblPos val="nextTo"/>
        <c:crossAx val="129161088"/>
        <c:crosses val="autoZero"/>
        <c:crossBetween val="between"/>
        <c:majorUnit val="20"/>
      </c:valAx>
      <c:catAx>
        <c:axId val="129161088"/>
        <c:scaling>
          <c:orientation val="minMax"/>
        </c:scaling>
        <c:delete val="0"/>
        <c:axPos val="b"/>
        <c:majorTickMark val="out"/>
        <c:minorTickMark val="none"/>
        <c:tickLblPos val="nextTo"/>
        <c:crossAx val="129159552"/>
        <c:crosses val="autoZero"/>
        <c:auto val="1"/>
        <c:lblAlgn val="ctr"/>
        <c:lblOffset val="100"/>
        <c:noMultiLvlLbl val="0"/>
      </c:catAx>
      <c:spPr>
        <a:ln w="9525"/>
      </c:spPr>
    </c:plotArea>
    <c:plotVisOnly val="1"/>
    <c:dispBlanksAs val="gap"/>
    <c:showDLblsOverMax val="0"/>
  </c:chart>
  <c:spPr>
    <a:ln w="6350"/>
  </c:spPr>
  <c:txPr>
    <a:bodyPr/>
    <a:lstStyle/>
    <a:p>
      <a:pPr>
        <a:defRPr sz="1800"/>
      </a:pPr>
      <a:endParaRPr lang="ja-JP"/>
    </a:p>
  </c:txPr>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view3D>
      <c:rotX val="40"/>
      <c:rotY val="0"/>
      <c:rAngAx val="0"/>
      <c:perspective val="0"/>
    </c:view3D>
    <c:floor>
      <c:thickness val="0"/>
    </c:floor>
    <c:sideWall>
      <c:thickness val="0"/>
    </c:sideWall>
    <c:backWall>
      <c:thickness val="0"/>
    </c:backWall>
    <c:plotArea>
      <c:layout/>
      <c:pie3DChart>
        <c:varyColors val="1"/>
        <c:ser>
          <c:idx val="0"/>
          <c:order val="0"/>
          <c:tx>
            <c:strRef>
              <c:f>Sheet1!$B$1</c:f>
              <c:strCache>
                <c:ptCount val="1"/>
                <c:pt idx="0">
                  <c:v>A社</c:v>
                </c:pt>
              </c:strCache>
            </c:strRef>
          </c:tx>
          <c:dPt>
            <c:idx val="0"/>
            <c:bubble3D val="0"/>
          </c:dPt>
          <c:dPt>
            <c:idx val="1"/>
            <c:bubble3D val="0"/>
          </c:dPt>
          <c:dPt>
            <c:idx val="2"/>
            <c:bubble3D val="0"/>
          </c:dPt>
          <c:dPt>
            <c:idx val="3"/>
            <c:bubble3D val="0"/>
          </c:dPt>
          <c:cat>
            <c:strRef>
              <c:f>Sheet1!$A$2:$A$5</c:f>
              <c:strCache>
                <c:ptCount val="4"/>
                <c:pt idx="0">
                  <c:v>北部</c:v>
                </c:pt>
                <c:pt idx="1">
                  <c:v>東部</c:v>
                </c:pt>
                <c:pt idx="2">
                  <c:v>南部</c:v>
                </c:pt>
                <c:pt idx="3">
                  <c:v>西部</c:v>
                </c:pt>
              </c:strCache>
            </c:strRef>
          </c:cat>
          <c:val>
            <c:numRef>
              <c:f>Sheet1!$B$2:$B$5</c:f>
              <c:numCache>
                <c:formatCode>General</c:formatCode>
                <c:ptCount val="4"/>
                <c:pt idx="0">
                  <c:v>13</c:v>
                </c:pt>
                <c:pt idx="1">
                  <c:v>35</c:v>
                </c:pt>
                <c:pt idx="2">
                  <c:v>27</c:v>
                </c:pt>
                <c:pt idx="3">
                  <c:v>25</c:v>
                </c:pt>
              </c:numCache>
            </c:numRef>
          </c:val>
        </c:ser>
        <c:dLbls>
          <c:showLegendKey val="0"/>
          <c:showVal val="0"/>
          <c:showCatName val="0"/>
          <c:showSerName val="0"/>
          <c:showPercent val="0"/>
          <c:showBubbleSize val="0"/>
          <c:showLeaderLines val="1"/>
        </c:dLbls>
      </c:pie3DChart>
    </c:plotArea>
    <c:plotVisOnly val="1"/>
    <c:dispBlanksAs val="gap"/>
    <c:showDLblsOverMax val="0"/>
  </c:chart>
  <c:txPr>
    <a:bodyPr/>
    <a:lstStyle/>
    <a:p>
      <a:pPr>
        <a:defRPr sz="1800"/>
      </a:pPr>
      <a:endParaRPr lang="ja-JP"/>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17"/>
    </mc:Choice>
    <mc:Fallback>
      <c:style val="17"/>
    </mc:Fallback>
  </mc:AlternateContent>
  <c:chart>
    <c:autoTitleDeleted val="0"/>
    <c:view3D>
      <c:rotX val="40"/>
      <c:rotY val="20"/>
      <c:rAngAx val="0"/>
      <c:perspective val="0"/>
    </c:view3D>
    <c:floor>
      <c:thickness val="0"/>
    </c:floor>
    <c:sideWall>
      <c:thickness val="0"/>
    </c:sideWall>
    <c:backWall>
      <c:thickness val="0"/>
    </c:backWall>
    <c:plotArea>
      <c:layout>
        <c:manualLayout>
          <c:layoutTarget val="inner"/>
          <c:xMode val="edge"/>
          <c:yMode val="edge"/>
          <c:x val="0.23301369292300855"/>
          <c:y val="0.2058127188985889"/>
          <c:w val="0.59837691645372737"/>
          <c:h val="0.54251932712083484"/>
        </c:manualLayout>
      </c:layout>
      <c:bar3DChart>
        <c:barDir val="col"/>
        <c:grouping val="clustered"/>
        <c:varyColors val="0"/>
        <c:ser>
          <c:idx val="0"/>
          <c:order val="0"/>
          <c:tx>
            <c:strRef>
              <c:f>Sheet1!$B$1</c:f>
              <c:strCache>
                <c:ptCount val="1"/>
                <c:pt idx="0">
                  <c:v>A社</c:v>
                </c:pt>
              </c:strCache>
            </c:strRef>
          </c:tx>
          <c:invertIfNegative val="0"/>
          <c:dPt>
            <c:idx val="0"/>
            <c:invertIfNegative val="0"/>
            <c:bubble3D val="0"/>
          </c:dPt>
          <c:dPt>
            <c:idx val="1"/>
            <c:invertIfNegative val="0"/>
            <c:bubble3D val="0"/>
          </c:dPt>
          <c:dPt>
            <c:idx val="2"/>
            <c:invertIfNegative val="0"/>
            <c:bubble3D val="0"/>
          </c:dPt>
          <c:dPt>
            <c:idx val="3"/>
            <c:invertIfNegative val="0"/>
            <c:bubble3D val="0"/>
          </c:dPt>
          <c:cat>
            <c:strRef>
              <c:f>Sheet1!$A$2:$A$5</c:f>
              <c:strCache>
                <c:ptCount val="4"/>
                <c:pt idx="0">
                  <c:v>北部</c:v>
                </c:pt>
                <c:pt idx="1">
                  <c:v>東部</c:v>
                </c:pt>
                <c:pt idx="2">
                  <c:v>南部</c:v>
                </c:pt>
                <c:pt idx="3">
                  <c:v>西部</c:v>
                </c:pt>
              </c:strCache>
            </c:strRef>
          </c:cat>
          <c:val>
            <c:numRef>
              <c:f>Sheet1!$B$2:$B$5</c:f>
              <c:numCache>
                <c:formatCode>General</c:formatCode>
                <c:ptCount val="4"/>
                <c:pt idx="0">
                  <c:v>13</c:v>
                </c:pt>
                <c:pt idx="1">
                  <c:v>35</c:v>
                </c:pt>
                <c:pt idx="2">
                  <c:v>27</c:v>
                </c:pt>
                <c:pt idx="3">
                  <c:v>25</c:v>
                </c:pt>
              </c:numCache>
            </c:numRef>
          </c:val>
        </c:ser>
        <c:ser>
          <c:idx val="1"/>
          <c:order val="1"/>
          <c:tx>
            <c:strRef>
              <c:f>Sheet1!$C$1</c:f>
              <c:strCache>
                <c:ptCount val="1"/>
                <c:pt idx="0">
                  <c:v>B社</c:v>
                </c:pt>
              </c:strCache>
            </c:strRef>
          </c:tx>
          <c:invertIfNegative val="0"/>
          <c:cat>
            <c:strRef>
              <c:f>Sheet1!$A$2:$A$5</c:f>
              <c:strCache>
                <c:ptCount val="4"/>
                <c:pt idx="0">
                  <c:v>北部</c:v>
                </c:pt>
                <c:pt idx="1">
                  <c:v>東部</c:v>
                </c:pt>
                <c:pt idx="2">
                  <c:v>南部</c:v>
                </c:pt>
                <c:pt idx="3">
                  <c:v>西部</c:v>
                </c:pt>
              </c:strCache>
            </c:strRef>
          </c:cat>
          <c:val>
            <c:numRef>
              <c:f>Sheet1!$C$2:$C$5</c:f>
              <c:numCache>
                <c:formatCode>General</c:formatCode>
                <c:ptCount val="4"/>
                <c:pt idx="0">
                  <c:v>39</c:v>
                </c:pt>
                <c:pt idx="1">
                  <c:v>6</c:v>
                </c:pt>
                <c:pt idx="2">
                  <c:v>27</c:v>
                </c:pt>
                <c:pt idx="3">
                  <c:v>28</c:v>
                </c:pt>
              </c:numCache>
            </c:numRef>
          </c:val>
        </c:ser>
        <c:dLbls>
          <c:showLegendKey val="0"/>
          <c:showVal val="0"/>
          <c:showCatName val="0"/>
          <c:showSerName val="0"/>
          <c:showPercent val="0"/>
          <c:showBubbleSize val="0"/>
        </c:dLbls>
        <c:gapWidth val="150"/>
        <c:shape val="cone"/>
        <c:axId val="129010304"/>
        <c:axId val="129020288"/>
        <c:axId val="0"/>
      </c:bar3DChart>
      <c:catAx>
        <c:axId val="129010304"/>
        <c:scaling>
          <c:orientation val="minMax"/>
        </c:scaling>
        <c:delete val="0"/>
        <c:axPos val="b"/>
        <c:majorTickMark val="out"/>
        <c:minorTickMark val="none"/>
        <c:tickLblPos val="nextTo"/>
        <c:crossAx val="129020288"/>
        <c:crosses val="autoZero"/>
        <c:auto val="1"/>
        <c:lblAlgn val="ctr"/>
        <c:lblOffset val="100"/>
        <c:noMultiLvlLbl val="0"/>
      </c:catAx>
      <c:valAx>
        <c:axId val="129020288"/>
        <c:scaling>
          <c:orientation val="minMax"/>
        </c:scaling>
        <c:delete val="0"/>
        <c:axPos val="l"/>
        <c:majorGridlines/>
        <c:numFmt formatCode="General" sourceLinked="1"/>
        <c:majorTickMark val="out"/>
        <c:minorTickMark val="none"/>
        <c:tickLblPos val="nextTo"/>
        <c:crossAx val="129010304"/>
        <c:crosses val="autoZero"/>
        <c:crossBetween val="between"/>
      </c:valAx>
    </c:plotArea>
    <c:plotVisOnly val="1"/>
    <c:dispBlanksAs val="gap"/>
    <c:showDLblsOverMax val="0"/>
  </c:chart>
  <c:txPr>
    <a:bodyPr/>
    <a:lstStyle/>
    <a:p>
      <a:pPr>
        <a:defRPr sz="1800"/>
      </a:pPr>
      <a:endParaRPr lang="ja-JP"/>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25"/>
    </mc:Choice>
    <mc:Fallback>
      <c:style val="25"/>
    </mc:Fallback>
  </mc:AlternateContent>
  <c:chart>
    <c:autoTitleDeleted val="0"/>
    <c:plotArea>
      <c:layout>
        <c:manualLayout>
          <c:layoutTarget val="inner"/>
          <c:xMode val="edge"/>
          <c:yMode val="edge"/>
          <c:x val="0.23301369292300855"/>
          <c:y val="0.2058127188985889"/>
          <c:w val="0.59837691645372737"/>
          <c:h val="0.54251932712083484"/>
        </c:manualLayout>
      </c:layout>
      <c:barChart>
        <c:barDir val="col"/>
        <c:grouping val="clustered"/>
        <c:varyColors val="0"/>
        <c:ser>
          <c:idx val="0"/>
          <c:order val="0"/>
          <c:tx>
            <c:strRef>
              <c:f>Sheet1!$B$1</c:f>
              <c:strCache>
                <c:ptCount val="1"/>
                <c:pt idx="0">
                  <c:v>A社</c:v>
                </c:pt>
              </c:strCache>
            </c:strRef>
          </c:tx>
          <c:invertIfNegative val="0"/>
          <c:dPt>
            <c:idx val="0"/>
            <c:invertIfNegative val="0"/>
            <c:bubble3D val="0"/>
          </c:dPt>
          <c:dPt>
            <c:idx val="1"/>
            <c:invertIfNegative val="0"/>
            <c:bubble3D val="0"/>
          </c:dPt>
          <c:dPt>
            <c:idx val="2"/>
            <c:invertIfNegative val="0"/>
            <c:bubble3D val="0"/>
          </c:dPt>
          <c:dPt>
            <c:idx val="3"/>
            <c:invertIfNegative val="0"/>
            <c:bubble3D val="0"/>
          </c:dPt>
          <c:cat>
            <c:strRef>
              <c:f>Sheet1!$A$2:$A$5</c:f>
              <c:strCache>
                <c:ptCount val="4"/>
                <c:pt idx="0">
                  <c:v>北部</c:v>
                </c:pt>
                <c:pt idx="1">
                  <c:v>東部</c:v>
                </c:pt>
                <c:pt idx="2">
                  <c:v>南部</c:v>
                </c:pt>
                <c:pt idx="3">
                  <c:v>西部</c:v>
                </c:pt>
              </c:strCache>
            </c:strRef>
          </c:cat>
          <c:val>
            <c:numRef>
              <c:f>Sheet1!$B$2:$B$5</c:f>
              <c:numCache>
                <c:formatCode>General</c:formatCode>
                <c:ptCount val="4"/>
                <c:pt idx="0">
                  <c:v>13</c:v>
                </c:pt>
                <c:pt idx="1">
                  <c:v>35</c:v>
                </c:pt>
                <c:pt idx="2">
                  <c:v>27</c:v>
                </c:pt>
                <c:pt idx="3">
                  <c:v>25</c:v>
                </c:pt>
              </c:numCache>
            </c:numRef>
          </c:val>
        </c:ser>
        <c:ser>
          <c:idx val="1"/>
          <c:order val="1"/>
          <c:tx>
            <c:strRef>
              <c:f>Sheet1!$C$1</c:f>
              <c:strCache>
                <c:ptCount val="1"/>
                <c:pt idx="0">
                  <c:v>B社</c:v>
                </c:pt>
              </c:strCache>
            </c:strRef>
          </c:tx>
          <c:invertIfNegative val="0"/>
          <c:cat>
            <c:strRef>
              <c:f>Sheet1!$A$2:$A$5</c:f>
              <c:strCache>
                <c:ptCount val="4"/>
                <c:pt idx="0">
                  <c:v>北部</c:v>
                </c:pt>
                <c:pt idx="1">
                  <c:v>東部</c:v>
                </c:pt>
                <c:pt idx="2">
                  <c:v>南部</c:v>
                </c:pt>
                <c:pt idx="3">
                  <c:v>西部</c:v>
                </c:pt>
              </c:strCache>
            </c:strRef>
          </c:cat>
          <c:val>
            <c:numRef>
              <c:f>Sheet1!$C$2:$C$5</c:f>
              <c:numCache>
                <c:formatCode>General</c:formatCode>
                <c:ptCount val="4"/>
                <c:pt idx="0">
                  <c:v>39</c:v>
                </c:pt>
                <c:pt idx="1">
                  <c:v>6</c:v>
                </c:pt>
                <c:pt idx="2">
                  <c:v>27</c:v>
                </c:pt>
                <c:pt idx="3">
                  <c:v>28</c:v>
                </c:pt>
              </c:numCache>
            </c:numRef>
          </c:val>
        </c:ser>
        <c:dLbls>
          <c:showLegendKey val="0"/>
          <c:showVal val="0"/>
          <c:showCatName val="0"/>
          <c:showSerName val="0"/>
          <c:showPercent val="0"/>
          <c:showBubbleSize val="0"/>
        </c:dLbls>
        <c:gapWidth val="150"/>
        <c:axId val="128917888"/>
        <c:axId val="128919424"/>
      </c:barChart>
      <c:catAx>
        <c:axId val="128917888"/>
        <c:scaling>
          <c:orientation val="minMax"/>
        </c:scaling>
        <c:delete val="0"/>
        <c:axPos val="b"/>
        <c:majorTickMark val="out"/>
        <c:minorTickMark val="none"/>
        <c:tickLblPos val="nextTo"/>
        <c:crossAx val="128919424"/>
        <c:crosses val="autoZero"/>
        <c:auto val="1"/>
        <c:lblAlgn val="ctr"/>
        <c:lblOffset val="100"/>
        <c:noMultiLvlLbl val="0"/>
      </c:catAx>
      <c:valAx>
        <c:axId val="128919424"/>
        <c:scaling>
          <c:orientation val="minMax"/>
        </c:scaling>
        <c:delete val="0"/>
        <c:axPos val="l"/>
        <c:majorGridlines/>
        <c:numFmt formatCode="General" sourceLinked="1"/>
        <c:majorTickMark val="out"/>
        <c:minorTickMark val="none"/>
        <c:tickLblPos val="nextTo"/>
        <c:crossAx val="128917888"/>
        <c:crosses val="autoZero"/>
        <c:crossBetween val="between"/>
      </c:valAx>
    </c:plotArea>
    <c:plotVisOnly val="1"/>
    <c:dispBlanksAs val="gap"/>
    <c:showDLblsOverMax val="0"/>
  </c:chart>
  <c:txPr>
    <a:bodyPr/>
    <a:lstStyle/>
    <a:p>
      <a:pPr>
        <a:defRPr sz="1800"/>
      </a:pPr>
      <a:endParaRPr lang="ja-JP"/>
    </a:p>
  </c:txPr>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dk1" tx1="lt1" bg2="dk2" tx2="lt2" accent1="accent1" accent2="accent2" accent3="accent3" accent4="accent4" accent5="accent5" accent6="accent6" hlink="hlink" folHlink="folHlink"/>
  <c:chart>
    <c:autoTitleDeleted val="0"/>
    <c:plotArea>
      <c:layout/>
      <c:lineChart>
        <c:grouping val="standard"/>
        <c:varyColors val="0"/>
        <c:ser>
          <c:idx val="0"/>
          <c:order val="0"/>
          <c:tx>
            <c:strRef>
              <c:f>Sheet1!$B$1</c:f>
              <c:strCache>
                <c:ptCount val="1"/>
                <c:pt idx="0">
                  <c:v>A社</c:v>
                </c:pt>
              </c:strCache>
            </c:strRef>
          </c:tx>
          <c:spPr>
            <a:ln w="44450"/>
          </c:spPr>
          <c:marker>
            <c:spPr>
              <a:ln w="25400"/>
            </c:spPr>
          </c:marker>
          <c:dPt>
            <c:idx val="0"/>
            <c:bubble3D val="0"/>
          </c:dPt>
          <c:dPt>
            <c:idx val="1"/>
            <c:bubble3D val="0"/>
          </c:dPt>
          <c:dPt>
            <c:idx val="2"/>
            <c:bubble3D val="0"/>
          </c:dPt>
          <c:dPt>
            <c:idx val="3"/>
            <c:bubble3D val="0"/>
          </c:dPt>
          <c:cat>
            <c:strRef>
              <c:f>Sheet1!$A$2:$A$5</c:f>
              <c:strCache>
                <c:ptCount val="4"/>
                <c:pt idx="0">
                  <c:v>4月</c:v>
                </c:pt>
                <c:pt idx="1">
                  <c:v>5月</c:v>
                </c:pt>
                <c:pt idx="2">
                  <c:v>6月</c:v>
                </c:pt>
                <c:pt idx="3">
                  <c:v>7月</c:v>
                </c:pt>
              </c:strCache>
            </c:strRef>
          </c:cat>
          <c:val>
            <c:numRef>
              <c:f>Sheet1!$B$2:$B$5</c:f>
              <c:numCache>
                <c:formatCode>General</c:formatCode>
                <c:ptCount val="4"/>
                <c:pt idx="0">
                  <c:v>13</c:v>
                </c:pt>
                <c:pt idx="1">
                  <c:v>35</c:v>
                </c:pt>
                <c:pt idx="2">
                  <c:v>27</c:v>
                </c:pt>
                <c:pt idx="3">
                  <c:v>25</c:v>
                </c:pt>
              </c:numCache>
            </c:numRef>
          </c:val>
          <c:smooth val="0"/>
        </c:ser>
        <c:ser>
          <c:idx val="1"/>
          <c:order val="1"/>
          <c:tx>
            <c:strRef>
              <c:f>Sheet1!$C$1</c:f>
              <c:strCache>
                <c:ptCount val="1"/>
                <c:pt idx="0">
                  <c:v>B社</c:v>
                </c:pt>
              </c:strCache>
            </c:strRef>
          </c:tx>
          <c:spPr>
            <a:ln w="44450"/>
          </c:spPr>
          <c:marker>
            <c:spPr>
              <a:ln w="25400"/>
            </c:spPr>
          </c:marker>
          <c:cat>
            <c:strRef>
              <c:f>Sheet1!$A$2:$A$5</c:f>
              <c:strCache>
                <c:ptCount val="4"/>
                <c:pt idx="0">
                  <c:v>4月</c:v>
                </c:pt>
                <c:pt idx="1">
                  <c:v>5月</c:v>
                </c:pt>
                <c:pt idx="2">
                  <c:v>6月</c:v>
                </c:pt>
                <c:pt idx="3">
                  <c:v>7月</c:v>
                </c:pt>
              </c:strCache>
            </c:strRef>
          </c:cat>
          <c:val>
            <c:numRef>
              <c:f>Sheet1!$C$2:$C$5</c:f>
              <c:numCache>
                <c:formatCode>General</c:formatCode>
                <c:ptCount val="4"/>
                <c:pt idx="0">
                  <c:v>39</c:v>
                </c:pt>
                <c:pt idx="1">
                  <c:v>6</c:v>
                </c:pt>
                <c:pt idx="2">
                  <c:v>27</c:v>
                </c:pt>
                <c:pt idx="3">
                  <c:v>28</c:v>
                </c:pt>
              </c:numCache>
            </c:numRef>
          </c:val>
          <c:smooth val="0"/>
        </c:ser>
        <c:dLbls>
          <c:showLegendKey val="0"/>
          <c:showVal val="0"/>
          <c:showCatName val="0"/>
          <c:showSerName val="0"/>
          <c:showPercent val="0"/>
          <c:showBubbleSize val="0"/>
        </c:dLbls>
        <c:marker val="1"/>
        <c:smooth val="0"/>
        <c:axId val="138729344"/>
        <c:axId val="138727424"/>
      </c:lineChart>
      <c:valAx>
        <c:axId val="138727424"/>
        <c:scaling>
          <c:orientation val="minMax"/>
          <c:max val="40"/>
        </c:scaling>
        <c:delete val="0"/>
        <c:axPos val="l"/>
        <c:majorGridlines>
          <c:spPr>
            <a:ln>
              <a:noFill/>
            </a:ln>
          </c:spPr>
        </c:majorGridlines>
        <c:numFmt formatCode="General" sourceLinked="1"/>
        <c:majorTickMark val="out"/>
        <c:minorTickMark val="none"/>
        <c:tickLblPos val="nextTo"/>
        <c:crossAx val="138729344"/>
        <c:crosses val="autoZero"/>
        <c:crossBetween val="between"/>
        <c:majorUnit val="20"/>
      </c:valAx>
      <c:catAx>
        <c:axId val="138729344"/>
        <c:scaling>
          <c:orientation val="minMax"/>
        </c:scaling>
        <c:delete val="0"/>
        <c:axPos val="b"/>
        <c:majorTickMark val="out"/>
        <c:minorTickMark val="none"/>
        <c:tickLblPos val="nextTo"/>
        <c:crossAx val="138727424"/>
        <c:crosses val="autoZero"/>
        <c:auto val="1"/>
        <c:lblAlgn val="ctr"/>
        <c:lblOffset val="100"/>
        <c:noMultiLvlLbl val="0"/>
      </c:catAx>
      <c:spPr>
        <a:ln w="9525"/>
      </c:spPr>
    </c:plotArea>
    <c:plotVisOnly val="1"/>
    <c:dispBlanksAs val="gap"/>
    <c:showDLblsOverMax val="0"/>
  </c:chart>
  <c:spPr>
    <a:ln w="6350"/>
  </c:spPr>
  <c:txPr>
    <a:bodyPr/>
    <a:lstStyle/>
    <a:p>
      <a:pPr>
        <a:defRPr sz="1800"/>
      </a:pPr>
      <a:endParaRPr lang="ja-JP"/>
    </a:p>
  </c:txPr>
  <c:externalData r:id="rId2">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dk1" tx1="lt1" bg2="dk2" tx2="lt2" accent1="accent1" accent2="accent2" accent3="accent3" accent4="accent4" accent5="accent5" accent6="accent6" hlink="hlink" folHlink="folHlink"/>
  <c:chart>
    <c:autoTitleDeleted val="0"/>
    <c:plotArea>
      <c:layout/>
      <c:lineChart>
        <c:grouping val="standard"/>
        <c:varyColors val="0"/>
        <c:ser>
          <c:idx val="0"/>
          <c:order val="0"/>
          <c:tx>
            <c:strRef>
              <c:f>Sheet1!$B$1</c:f>
              <c:strCache>
                <c:ptCount val="1"/>
                <c:pt idx="0">
                  <c:v>A社</c:v>
                </c:pt>
              </c:strCache>
            </c:strRef>
          </c:tx>
          <c:spPr>
            <a:ln w="44450">
              <a:solidFill>
                <a:srgbClr val="0041FF">
                  <a:lumMod val="40000"/>
                  <a:lumOff val="60000"/>
                </a:srgbClr>
              </a:solidFill>
              <a:prstDash val="dash"/>
            </a:ln>
          </c:spPr>
          <c:marker>
            <c:symbol val="square"/>
            <c:size val="12"/>
            <c:spPr>
              <a:noFill/>
              <a:ln w="25400">
                <a:solidFill>
                  <a:srgbClr val="0041FF">
                    <a:lumMod val="40000"/>
                    <a:lumOff val="60000"/>
                  </a:srgbClr>
                </a:solidFill>
              </a:ln>
            </c:spPr>
          </c:marker>
          <c:dPt>
            <c:idx val="0"/>
            <c:bubble3D val="0"/>
          </c:dPt>
          <c:dPt>
            <c:idx val="1"/>
            <c:bubble3D val="0"/>
          </c:dPt>
          <c:dPt>
            <c:idx val="2"/>
            <c:bubble3D val="0"/>
          </c:dPt>
          <c:dPt>
            <c:idx val="3"/>
            <c:bubble3D val="0"/>
          </c:dPt>
          <c:cat>
            <c:strRef>
              <c:f>Sheet1!$A$2:$A$5</c:f>
              <c:strCache>
                <c:ptCount val="4"/>
                <c:pt idx="0">
                  <c:v>4月</c:v>
                </c:pt>
                <c:pt idx="1">
                  <c:v>5月</c:v>
                </c:pt>
                <c:pt idx="2">
                  <c:v>6月</c:v>
                </c:pt>
                <c:pt idx="3">
                  <c:v>7月</c:v>
                </c:pt>
              </c:strCache>
            </c:strRef>
          </c:cat>
          <c:val>
            <c:numRef>
              <c:f>Sheet1!$B$2:$B$5</c:f>
              <c:numCache>
                <c:formatCode>General</c:formatCode>
                <c:ptCount val="4"/>
                <c:pt idx="0">
                  <c:v>13</c:v>
                </c:pt>
                <c:pt idx="1">
                  <c:v>35</c:v>
                </c:pt>
                <c:pt idx="2">
                  <c:v>27</c:v>
                </c:pt>
                <c:pt idx="3">
                  <c:v>25</c:v>
                </c:pt>
              </c:numCache>
            </c:numRef>
          </c:val>
          <c:smooth val="0"/>
        </c:ser>
        <c:ser>
          <c:idx val="1"/>
          <c:order val="1"/>
          <c:tx>
            <c:strRef>
              <c:f>Sheet1!$C$1</c:f>
              <c:strCache>
                <c:ptCount val="1"/>
                <c:pt idx="0">
                  <c:v>B社</c:v>
                </c:pt>
              </c:strCache>
            </c:strRef>
          </c:tx>
          <c:spPr>
            <a:ln w="44450"/>
          </c:spPr>
          <c:marker>
            <c:symbol val="circle"/>
            <c:size val="14"/>
            <c:spPr>
              <a:ln>
                <a:miter lim="800000"/>
              </a:ln>
            </c:spPr>
          </c:marker>
          <c:cat>
            <c:strRef>
              <c:f>Sheet1!$A$2:$A$5</c:f>
              <c:strCache>
                <c:ptCount val="4"/>
                <c:pt idx="0">
                  <c:v>4月</c:v>
                </c:pt>
                <c:pt idx="1">
                  <c:v>5月</c:v>
                </c:pt>
                <c:pt idx="2">
                  <c:v>6月</c:v>
                </c:pt>
                <c:pt idx="3">
                  <c:v>7月</c:v>
                </c:pt>
              </c:strCache>
            </c:strRef>
          </c:cat>
          <c:val>
            <c:numRef>
              <c:f>Sheet1!$C$2:$C$5</c:f>
              <c:numCache>
                <c:formatCode>General</c:formatCode>
                <c:ptCount val="4"/>
                <c:pt idx="0">
                  <c:v>39</c:v>
                </c:pt>
                <c:pt idx="1">
                  <c:v>6</c:v>
                </c:pt>
                <c:pt idx="2">
                  <c:v>27</c:v>
                </c:pt>
                <c:pt idx="3">
                  <c:v>28</c:v>
                </c:pt>
              </c:numCache>
            </c:numRef>
          </c:val>
          <c:smooth val="0"/>
        </c:ser>
        <c:dLbls>
          <c:showLegendKey val="0"/>
          <c:showVal val="0"/>
          <c:showCatName val="0"/>
          <c:showSerName val="0"/>
          <c:showPercent val="0"/>
          <c:showBubbleSize val="0"/>
        </c:dLbls>
        <c:marker val="1"/>
        <c:smooth val="0"/>
        <c:axId val="138640768"/>
        <c:axId val="138638848"/>
      </c:lineChart>
      <c:valAx>
        <c:axId val="138638848"/>
        <c:scaling>
          <c:orientation val="minMax"/>
          <c:max val="40"/>
        </c:scaling>
        <c:delete val="0"/>
        <c:axPos val="l"/>
        <c:majorGridlines>
          <c:spPr>
            <a:ln>
              <a:noFill/>
            </a:ln>
          </c:spPr>
        </c:majorGridlines>
        <c:numFmt formatCode="General" sourceLinked="1"/>
        <c:majorTickMark val="out"/>
        <c:minorTickMark val="none"/>
        <c:tickLblPos val="nextTo"/>
        <c:crossAx val="138640768"/>
        <c:crosses val="autoZero"/>
        <c:crossBetween val="between"/>
        <c:majorUnit val="20"/>
      </c:valAx>
      <c:catAx>
        <c:axId val="138640768"/>
        <c:scaling>
          <c:orientation val="minMax"/>
        </c:scaling>
        <c:delete val="0"/>
        <c:axPos val="b"/>
        <c:majorTickMark val="out"/>
        <c:minorTickMark val="none"/>
        <c:tickLblPos val="nextTo"/>
        <c:crossAx val="138638848"/>
        <c:crosses val="autoZero"/>
        <c:auto val="1"/>
        <c:lblAlgn val="ctr"/>
        <c:lblOffset val="100"/>
        <c:noMultiLvlLbl val="0"/>
      </c:catAx>
      <c:spPr>
        <a:ln w="9525"/>
      </c:spPr>
    </c:plotArea>
    <c:plotVisOnly val="1"/>
    <c:dispBlanksAs val="gap"/>
    <c:showDLblsOverMax val="0"/>
  </c:chart>
  <c:spPr>
    <a:ln w="6350"/>
  </c:spPr>
  <c:txPr>
    <a:bodyPr/>
    <a:lstStyle/>
    <a:p>
      <a:pPr>
        <a:defRPr sz="1800"/>
      </a:pPr>
      <a:endParaRPr lang="ja-JP"/>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dk1" tx1="lt1" bg2="dk2" tx2="lt2" accent1="accent1" accent2="accent2" accent3="accent3" accent4="accent4" accent5="accent5" accent6="accent6" hlink="hlink" folHlink="folHlink"/>
  <c:chart>
    <c:title>
      <c:overlay val="0"/>
    </c:title>
    <c:autoTitleDeleted val="0"/>
    <c:plotArea>
      <c:layout/>
      <c:pieChart>
        <c:varyColors val="1"/>
        <c:ser>
          <c:idx val="0"/>
          <c:order val="0"/>
          <c:tx>
            <c:strRef>
              <c:f>Sheet1!$B$1</c:f>
              <c:strCache>
                <c:ptCount val="1"/>
                <c:pt idx="0">
                  <c:v>B社</c:v>
                </c:pt>
              </c:strCache>
            </c:strRef>
          </c:tx>
          <c:spPr>
            <a:solidFill>
              <a:srgbClr val="FFFF00">
                <a:lumMod val="20000"/>
                <a:lumOff val="80000"/>
              </a:srgbClr>
            </a:solidFill>
          </c:spPr>
          <c:dPt>
            <c:idx val="0"/>
            <c:bubble3D val="0"/>
            <c:spPr>
              <a:solidFill>
                <a:sysClr val="window" lastClr="FFFFFF">
                  <a:lumMod val="95000"/>
                </a:sysClr>
              </a:solidFill>
            </c:spPr>
          </c:dPt>
          <c:dPt>
            <c:idx val="1"/>
            <c:bubble3D val="0"/>
            <c:spPr>
              <a:solidFill>
                <a:sysClr val="window" lastClr="FFFFFF">
                  <a:lumMod val="65000"/>
                </a:sysClr>
              </a:solidFill>
            </c:spPr>
          </c:dPt>
          <c:dPt>
            <c:idx val="2"/>
            <c:bubble3D val="0"/>
            <c:spPr>
              <a:solidFill>
                <a:sysClr val="window" lastClr="FFFFFF">
                  <a:lumMod val="85000"/>
                </a:sysClr>
              </a:solidFill>
            </c:spPr>
          </c:dPt>
          <c:dPt>
            <c:idx val="3"/>
            <c:bubble3D val="0"/>
            <c:spPr>
              <a:solidFill>
                <a:sysClr val="window" lastClr="FFFFFF">
                  <a:lumMod val="50000"/>
                </a:sysClr>
              </a:solidFill>
            </c:spPr>
          </c:dPt>
          <c:cat>
            <c:strRef>
              <c:f>Sheet1!$A$2:$A$5</c:f>
              <c:strCache>
                <c:ptCount val="4"/>
                <c:pt idx="0">
                  <c:v>北部</c:v>
                </c:pt>
                <c:pt idx="1">
                  <c:v>東部</c:v>
                </c:pt>
                <c:pt idx="2">
                  <c:v>南部</c:v>
                </c:pt>
                <c:pt idx="3">
                  <c:v>西部</c:v>
                </c:pt>
              </c:strCache>
            </c:strRef>
          </c:cat>
          <c:val>
            <c:numRef>
              <c:f>Sheet1!$B$2:$B$5</c:f>
              <c:numCache>
                <c:formatCode>General</c:formatCode>
                <c:ptCount val="4"/>
                <c:pt idx="0">
                  <c:v>39</c:v>
                </c:pt>
                <c:pt idx="1">
                  <c:v>6</c:v>
                </c:pt>
                <c:pt idx="2">
                  <c:v>27</c:v>
                </c:pt>
                <c:pt idx="3">
                  <c:v>28</c:v>
                </c:pt>
              </c:numCache>
            </c:numRef>
          </c:val>
        </c:ser>
        <c:dLbls>
          <c:showLegendKey val="0"/>
          <c:showVal val="0"/>
          <c:showCatName val="0"/>
          <c:showSerName val="0"/>
          <c:showPercent val="0"/>
          <c:showBubbleSize val="0"/>
          <c:showLeaderLines val="1"/>
        </c:dLbls>
        <c:firstSliceAng val="0"/>
      </c:pieChart>
      <c:spPr>
        <a:ln w="9525"/>
      </c:spPr>
    </c:plotArea>
    <c:plotVisOnly val="1"/>
    <c:dispBlanksAs val="gap"/>
    <c:showDLblsOverMax val="0"/>
  </c:chart>
  <c:spPr>
    <a:ln w="6350"/>
  </c:spPr>
  <c:txPr>
    <a:bodyPr/>
    <a:lstStyle/>
    <a:p>
      <a:pPr>
        <a:defRPr sz="1800"/>
      </a:pPr>
      <a:endParaRPr lang="ja-JP"/>
    </a:p>
  </c:txPr>
  <c:externalData r:id="rId2">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A社</c:v>
                </c:pt>
              </c:strCache>
            </c:strRef>
          </c:tx>
          <c:dPt>
            <c:idx val="0"/>
            <c:bubble3D val="0"/>
          </c:dPt>
          <c:dPt>
            <c:idx val="1"/>
            <c:bubble3D val="0"/>
          </c:dPt>
          <c:dPt>
            <c:idx val="2"/>
            <c:bubble3D val="0"/>
          </c:dPt>
          <c:dPt>
            <c:idx val="3"/>
            <c:bubble3D val="0"/>
          </c:dPt>
          <c:cat>
            <c:strRef>
              <c:f>Sheet1!$A$2:$A$5</c:f>
              <c:strCache>
                <c:ptCount val="4"/>
                <c:pt idx="0">
                  <c:v>北部</c:v>
                </c:pt>
                <c:pt idx="1">
                  <c:v>東部</c:v>
                </c:pt>
                <c:pt idx="2">
                  <c:v>南部</c:v>
                </c:pt>
                <c:pt idx="3">
                  <c:v>西部</c:v>
                </c:pt>
              </c:strCache>
            </c:strRef>
          </c:cat>
          <c:val>
            <c:numRef>
              <c:f>Sheet1!$B$2:$B$5</c:f>
              <c:numCache>
                <c:formatCode>General</c:formatCode>
                <c:ptCount val="4"/>
                <c:pt idx="0">
                  <c:v>13</c:v>
                </c:pt>
                <c:pt idx="1">
                  <c:v>35</c:v>
                </c:pt>
                <c:pt idx="2">
                  <c:v>27</c:v>
                </c:pt>
                <c:pt idx="3">
                  <c:v>25</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txPr>
    <a:bodyPr/>
    <a:lstStyle/>
    <a:p>
      <a:pPr>
        <a:defRPr sz="1800"/>
      </a:pPr>
      <a:endParaRPr lang="ja-JP"/>
    </a:p>
  </c:txPr>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dk1" tx1="lt1" bg2="dk2" tx2="lt2" accent1="accent1" accent2="accent2" accent3="accent3" accent4="accent4" accent5="accent5" accent6="accent6" hlink="hlink" folHlink="folHlink"/>
  <c:chart>
    <c:autoTitleDeleted val="1"/>
    <c:plotArea>
      <c:layout/>
      <c:barChart>
        <c:barDir val="bar"/>
        <c:grouping val="clustered"/>
        <c:varyColors val="0"/>
        <c:ser>
          <c:idx val="0"/>
          <c:order val="0"/>
          <c:tx>
            <c:strRef>
              <c:f>Sheet1!$B$1</c:f>
              <c:strCache>
                <c:ptCount val="1"/>
                <c:pt idx="0">
                  <c:v>北部</c:v>
                </c:pt>
              </c:strCache>
            </c:strRef>
          </c:tx>
          <c:spPr>
            <a:solidFill>
              <a:sysClr val="window" lastClr="FFFFFF"/>
            </a:solidFill>
          </c:spPr>
          <c:invertIfNegative val="0"/>
          <c:dPt>
            <c:idx val="0"/>
            <c:invertIfNegative val="0"/>
            <c:bubble3D val="0"/>
          </c:dPt>
          <c:cat>
            <c:strRef>
              <c:f>Sheet1!$A$2</c:f>
              <c:strCache>
                <c:ptCount val="1"/>
                <c:pt idx="0">
                  <c:v>A社</c:v>
                </c:pt>
              </c:strCache>
            </c:strRef>
          </c:cat>
          <c:val>
            <c:numRef>
              <c:f>Sheet1!$B$2</c:f>
              <c:numCache>
                <c:formatCode>General</c:formatCode>
                <c:ptCount val="1"/>
                <c:pt idx="0">
                  <c:v>1300</c:v>
                </c:pt>
              </c:numCache>
            </c:numRef>
          </c:val>
        </c:ser>
        <c:ser>
          <c:idx val="1"/>
          <c:order val="1"/>
          <c:tx>
            <c:strRef>
              <c:f>Sheet1!$C$1</c:f>
              <c:strCache>
                <c:ptCount val="1"/>
                <c:pt idx="0">
                  <c:v>西部</c:v>
                </c:pt>
              </c:strCache>
            </c:strRef>
          </c:tx>
          <c:invertIfNegative val="0"/>
          <c:cat>
            <c:strRef>
              <c:f>Sheet1!$A$2</c:f>
              <c:strCache>
                <c:ptCount val="1"/>
                <c:pt idx="0">
                  <c:v>A社</c:v>
                </c:pt>
              </c:strCache>
            </c:strRef>
          </c:cat>
          <c:val>
            <c:numRef>
              <c:f>Sheet1!$C$2</c:f>
              <c:numCache>
                <c:formatCode>General</c:formatCode>
                <c:ptCount val="1"/>
                <c:pt idx="0">
                  <c:v>2534</c:v>
                </c:pt>
              </c:numCache>
            </c:numRef>
          </c:val>
        </c:ser>
        <c:ser>
          <c:idx val="2"/>
          <c:order val="2"/>
          <c:tx>
            <c:strRef>
              <c:f>Sheet1!$D$1</c:f>
              <c:strCache>
                <c:ptCount val="1"/>
                <c:pt idx="0">
                  <c:v>東部</c:v>
                </c:pt>
              </c:strCache>
            </c:strRef>
          </c:tx>
          <c:invertIfNegative val="0"/>
          <c:cat>
            <c:strRef>
              <c:f>Sheet1!$A$2</c:f>
              <c:strCache>
                <c:ptCount val="1"/>
                <c:pt idx="0">
                  <c:v>A社</c:v>
                </c:pt>
              </c:strCache>
            </c:strRef>
          </c:cat>
          <c:val>
            <c:numRef>
              <c:f>Sheet1!$D$2</c:f>
              <c:numCache>
                <c:formatCode>General</c:formatCode>
                <c:ptCount val="1"/>
                <c:pt idx="0">
                  <c:v>2731</c:v>
                </c:pt>
              </c:numCache>
            </c:numRef>
          </c:val>
        </c:ser>
        <c:ser>
          <c:idx val="3"/>
          <c:order val="3"/>
          <c:tx>
            <c:strRef>
              <c:f>Sheet1!$E$1</c:f>
              <c:strCache>
                <c:ptCount val="1"/>
                <c:pt idx="0">
                  <c:v>南部</c:v>
                </c:pt>
              </c:strCache>
            </c:strRef>
          </c:tx>
          <c:invertIfNegative val="0"/>
          <c:cat>
            <c:strRef>
              <c:f>Sheet1!$A$2</c:f>
              <c:strCache>
                <c:ptCount val="1"/>
                <c:pt idx="0">
                  <c:v>A社</c:v>
                </c:pt>
              </c:strCache>
            </c:strRef>
          </c:cat>
          <c:val>
            <c:numRef>
              <c:f>Sheet1!$E$2</c:f>
              <c:numCache>
                <c:formatCode>General</c:formatCode>
                <c:ptCount val="1"/>
                <c:pt idx="0">
                  <c:v>3500</c:v>
                </c:pt>
              </c:numCache>
            </c:numRef>
          </c:val>
        </c:ser>
        <c:dLbls>
          <c:showLegendKey val="0"/>
          <c:showVal val="0"/>
          <c:showCatName val="0"/>
          <c:showSerName val="0"/>
          <c:showPercent val="0"/>
          <c:showBubbleSize val="0"/>
        </c:dLbls>
        <c:gapWidth val="100"/>
        <c:overlap val="-40"/>
        <c:axId val="138811648"/>
        <c:axId val="138810112"/>
      </c:barChart>
      <c:valAx>
        <c:axId val="138810112"/>
        <c:scaling>
          <c:orientation val="minMax"/>
        </c:scaling>
        <c:delete val="0"/>
        <c:axPos val="b"/>
        <c:majorGridlines>
          <c:spPr>
            <a:ln>
              <a:noFill/>
            </a:ln>
          </c:spPr>
        </c:majorGridlines>
        <c:numFmt formatCode="General" sourceLinked="1"/>
        <c:majorTickMark val="out"/>
        <c:minorTickMark val="none"/>
        <c:tickLblPos val="nextTo"/>
        <c:crossAx val="138811648"/>
        <c:crosses val="autoZero"/>
        <c:crossBetween val="between"/>
      </c:valAx>
      <c:catAx>
        <c:axId val="138811648"/>
        <c:scaling>
          <c:orientation val="minMax"/>
        </c:scaling>
        <c:delete val="0"/>
        <c:axPos val="l"/>
        <c:majorTickMark val="out"/>
        <c:minorTickMark val="none"/>
        <c:tickLblPos val="none"/>
        <c:crossAx val="138810112"/>
        <c:crosses val="autoZero"/>
        <c:auto val="1"/>
        <c:lblAlgn val="ctr"/>
        <c:lblOffset val="100"/>
        <c:noMultiLvlLbl val="0"/>
      </c:catAx>
      <c:spPr>
        <a:ln w="9525"/>
      </c:spPr>
    </c:plotArea>
    <c:plotVisOnly val="1"/>
    <c:dispBlanksAs val="gap"/>
    <c:showDLblsOverMax val="0"/>
  </c:chart>
  <c:spPr>
    <a:ln w="6350"/>
  </c:spPr>
  <c:txPr>
    <a:bodyPr/>
    <a:lstStyle/>
    <a:p>
      <a:pPr>
        <a:defRPr sz="1800"/>
      </a:pPr>
      <a:endParaRPr lang="ja-JP"/>
    </a:p>
  </c:txPr>
  <c:externalData r:id="rId2">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dk1" tx1="lt1" bg2="dk2" tx2="lt2" accent1="accent1" accent2="accent2" accent3="accent3" accent4="accent4" accent5="accent5" accent6="accent6" hlink="hlink" folHlink="folHlink"/>
  <c:chart>
    <c:title>
      <c:overlay val="0"/>
    </c:title>
    <c:autoTitleDeleted val="0"/>
    <c:plotArea>
      <c:layout/>
      <c:pieChart>
        <c:varyColors val="1"/>
        <c:ser>
          <c:idx val="0"/>
          <c:order val="0"/>
          <c:tx>
            <c:strRef>
              <c:f>Sheet1!$B$1</c:f>
              <c:strCache>
                <c:ptCount val="1"/>
                <c:pt idx="0">
                  <c:v>A社</c:v>
                </c:pt>
              </c:strCache>
            </c:strRef>
          </c:tx>
          <c:spPr>
            <a:solidFill>
              <a:srgbClr val="FFFF00">
                <a:lumMod val="20000"/>
                <a:lumOff val="80000"/>
              </a:srgbClr>
            </a:solidFill>
          </c:spPr>
          <c:dPt>
            <c:idx val="0"/>
            <c:bubble3D val="0"/>
            <c:spPr>
              <a:solidFill>
                <a:sysClr val="window" lastClr="FFFFFF">
                  <a:lumMod val="95000"/>
                </a:sysClr>
              </a:solidFill>
            </c:spPr>
          </c:dPt>
          <c:dPt>
            <c:idx val="1"/>
            <c:bubble3D val="0"/>
            <c:spPr>
              <a:solidFill>
                <a:sysClr val="window" lastClr="FFFFFF">
                  <a:lumMod val="65000"/>
                </a:sysClr>
              </a:solidFill>
            </c:spPr>
          </c:dPt>
          <c:dPt>
            <c:idx val="2"/>
            <c:bubble3D val="0"/>
            <c:spPr>
              <a:solidFill>
                <a:sysClr val="window" lastClr="FFFFFF">
                  <a:lumMod val="85000"/>
                </a:sysClr>
              </a:solidFill>
            </c:spPr>
          </c:dPt>
          <c:dPt>
            <c:idx val="3"/>
            <c:bubble3D val="0"/>
            <c:spPr>
              <a:solidFill>
                <a:sysClr val="window" lastClr="FFFFFF">
                  <a:lumMod val="50000"/>
                </a:sysClr>
              </a:solidFill>
            </c:spPr>
          </c:dPt>
          <c:cat>
            <c:strRef>
              <c:f>Sheet1!$A$2:$A$5</c:f>
              <c:strCache>
                <c:ptCount val="4"/>
                <c:pt idx="0">
                  <c:v>北部</c:v>
                </c:pt>
                <c:pt idx="1">
                  <c:v>東部</c:v>
                </c:pt>
                <c:pt idx="2">
                  <c:v>南部</c:v>
                </c:pt>
                <c:pt idx="3">
                  <c:v>西部</c:v>
                </c:pt>
              </c:strCache>
            </c:strRef>
          </c:cat>
          <c:val>
            <c:numRef>
              <c:f>Sheet1!$B$2:$B$5</c:f>
              <c:numCache>
                <c:formatCode>General</c:formatCode>
                <c:ptCount val="4"/>
                <c:pt idx="0">
                  <c:v>13</c:v>
                </c:pt>
                <c:pt idx="1">
                  <c:v>35</c:v>
                </c:pt>
                <c:pt idx="2">
                  <c:v>27</c:v>
                </c:pt>
                <c:pt idx="3">
                  <c:v>25</c:v>
                </c:pt>
              </c:numCache>
            </c:numRef>
          </c:val>
        </c:ser>
        <c:dLbls>
          <c:showLegendKey val="0"/>
          <c:showVal val="0"/>
          <c:showCatName val="0"/>
          <c:showSerName val="0"/>
          <c:showPercent val="0"/>
          <c:showBubbleSize val="0"/>
          <c:showLeaderLines val="1"/>
        </c:dLbls>
        <c:firstSliceAng val="0"/>
      </c:pieChart>
      <c:spPr>
        <a:ln w="9525"/>
      </c:spPr>
    </c:plotArea>
    <c:plotVisOnly val="1"/>
    <c:dispBlanksAs val="gap"/>
    <c:showDLblsOverMax val="0"/>
  </c:chart>
  <c:spPr>
    <a:ln w="6350"/>
  </c:spPr>
  <c:txPr>
    <a:bodyPr/>
    <a:lstStyle/>
    <a:p>
      <a:pPr>
        <a:defRPr sz="1800"/>
      </a:pPr>
      <a:endParaRPr lang="ja-JP"/>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dk1" tx1="lt1" bg2="dk2" tx2="lt2" accent1="accent1" accent2="accent2" accent3="accent3" accent4="accent4" accent5="accent5" accent6="accent6" hlink="hlink" folHlink="folHlink"/>
  <c:chart>
    <c:title>
      <c:overlay val="0"/>
    </c:title>
    <c:autoTitleDeleted val="0"/>
    <c:plotArea>
      <c:layout/>
      <c:pieChart>
        <c:varyColors val="1"/>
        <c:ser>
          <c:idx val="0"/>
          <c:order val="0"/>
          <c:tx>
            <c:strRef>
              <c:f>Sheet1!$B$1</c:f>
              <c:strCache>
                <c:ptCount val="1"/>
                <c:pt idx="0">
                  <c:v>A社</c:v>
                </c:pt>
              </c:strCache>
            </c:strRef>
          </c:tx>
          <c:spPr>
            <a:solidFill>
              <a:srgbClr val="FFFF00">
                <a:lumMod val="20000"/>
                <a:lumOff val="80000"/>
              </a:srgbClr>
            </a:solidFill>
          </c:spPr>
          <c:dPt>
            <c:idx val="0"/>
            <c:bubble3D val="0"/>
            <c:spPr>
              <a:solidFill>
                <a:sysClr val="window" lastClr="FFFFFF">
                  <a:lumMod val="95000"/>
                </a:sysClr>
              </a:solidFill>
            </c:spPr>
          </c:dPt>
          <c:dPt>
            <c:idx val="1"/>
            <c:bubble3D val="0"/>
            <c:spPr>
              <a:solidFill>
                <a:sysClr val="window" lastClr="FFFFFF">
                  <a:lumMod val="65000"/>
                </a:sysClr>
              </a:solidFill>
            </c:spPr>
          </c:dPt>
          <c:dPt>
            <c:idx val="2"/>
            <c:bubble3D val="0"/>
            <c:spPr>
              <a:solidFill>
                <a:sysClr val="window" lastClr="FFFFFF">
                  <a:lumMod val="85000"/>
                </a:sysClr>
              </a:solidFill>
            </c:spPr>
          </c:dPt>
          <c:dPt>
            <c:idx val="3"/>
            <c:bubble3D val="0"/>
            <c:spPr>
              <a:solidFill>
                <a:sysClr val="window" lastClr="FFFFFF">
                  <a:lumMod val="50000"/>
                </a:sysClr>
              </a:solidFill>
            </c:spPr>
          </c:dPt>
          <c:cat>
            <c:strRef>
              <c:f>Sheet1!$A$2:$A$5</c:f>
              <c:strCache>
                <c:ptCount val="4"/>
                <c:pt idx="0">
                  <c:v>北部</c:v>
                </c:pt>
                <c:pt idx="1">
                  <c:v>東部</c:v>
                </c:pt>
                <c:pt idx="2">
                  <c:v>南部</c:v>
                </c:pt>
                <c:pt idx="3">
                  <c:v>西部</c:v>
                </c:pt>
              </c:strCache>
            </c:strRef>
          </c:cat>
          <c:val>
            <c:numRef>
              <c:f>Sheet1!$B$2:$B$5</c:f>
              <c:numCache>
                <c:formatCode>General</c:formatCode>
                <c:ptCount val="4"/>
                <c:pt idx="0">
                  <c:v>13</c:v>
                </c:pt>
                <c:pt idx="1">
                  <c:v>35</c:v>
                </c:pt>
                <c:pt idx="2">
                  <c:v>27</c:v>
                </c:pt>
                <c:pt idx="3">
                  <c:v>25</c:v>
                </c:pt>
              </c:numCache>
            </c:numRef>
          </c:val>
        </c:ser>
        <c:dLbls>
          <c:showLegendKey val="0"/>
          <c:showVal val="0"/>
          <c:showCatName val="0"/>
          <c:showSerName val="0"/>
          <c:showPercent val="0"/>
          <c:showBubbleSize val="0"/>
          <c:showLeaderLines val="1"/>
        </c:dLbls>
        <c:firstSliceAng val="0"/>
      </c:pieChart>
      <c:spPr>
        <a:ln w="9525"/>
      </c:spPr>
    </c:plotArea>
    <c:plotVisOnly val="1"/>
    <c:dispBlanksAs val="gap"/>
    <c:showDLblsOverMax val="0"/>
  </c:chart>
  <c:spPr>
    <a:ln w="6350"/>
  </c:spPr>
  <c:txPr>
    <a:bodyPr/>
    <a:lstStyle/>
    <a:p>
      <a:pPr>
        <a:defRPr sz="1800"/>
      </a:pPr>
      <a:endParaRPr lang="ja-JP"/>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dk1" tx1="lt1" bg2="dk2" tx2="lt2" accent1="accent1" accent2="accent2" accent3="accent3" accent4="accent4" accent5="accent5" accent6="accent6" hlink="hlink" folHlink="folHlink"/>
  <c:chart>
    <c:title>
      <c:overlay val="0"/>
    </c:title>
    <c:autoTitleDeleted val="0"/>
    <c:plotArea>
      <c:layout/>
      <c:pieChart>
        <c:varyColors val="1"/>
        <c:ser>
          <c:idx val="0"/>
          <c:order val="0"/>
          <c:tx>
            <c:strRef>
              <c:f>Sheet1!$B$1</c:f>
              <c:strCache>
                <c:ptCount val="1"/>
                <c:pt idx="0">
                  <c:v>B社</c:v>
                </c:pt>
              </c:strCache>
            </c:strRef>
          </c:tx>
          <c:spPr>
            <a:solidFill>
              <a:srgbClr val="FFFF00">
                <a:lumMod val="20000"/>
                <a:lumOff val="80000"/>
              </a:srgbClr>
            </a:solidFill>
          </c:spPr>
          <c:dPt>
            <c:idx val="0"/>
            <c:bubble3D val="0"/>
            <c:spPr>
              <a:solidFill>
                <a:srgbClr val="FFFF00">
                  <a:lumMod val="60000"/>
                  <a:lumOff val="40000"/>
                </a:srgbClr>
              </a:solidFill>
            </c:spPr>
          </c:dPt>
          <c:dPt>
            <c:idx val="1"/>
            <c:bubble3D val="0"/>
            <c:spPr>
              <a:solidFill>
                <a:sysClr val="window" lastClr="FFFFFF">
                  <a:lumMod val="85000"/>
                </a:sysClr>
              </a:solidFill>
            </c:spPr>
          </c:dPt>
          <c:dPt>
            <c:idx val="2"/>
            <c:bubble3D val="0"/>
            <c:spPr>
              <a:solidFill>
                <a:sysClr val="window" lastClr="FFFFFF">
                  <a:lumMod val="65000"/>
                </a:sysClr>
              </a:solidFill>
            </c:spPr>
          </c:dPt>
          <c:dPt>
            <c:idx val="3"/>
            <c:bubble3D val="0"/>
            <c:spPr>
              <a:solidFill>
                <a:sysClr val="window" lastClr="FFFFFF">
                  <a:lumMod val="75000"/>
                </a:sysClr>
              </a:solidFill>
            </c:spPr>
          </c:dPt>
          <c:cat>
            <c:strRef>
              <c:f>Sheet1!$A$2:$A$5</c:f>
              <c:strCache>
                <c:ptCount val="4"/>
                <c:pt idx="0">
                  <c:v>南部</c:v>
                </c:pt>
                <c:pt idx="1">
                  <c:v>北部</c:v>
                </c:pt>
                <c:pt idx="2">
                  <c:v>東部</c:v>
                </c:pt>
                <c:pt idx="3">
                  <c:v>西部</c:v>
                </c:pt>
              </c:strCache>
            </c:strRef>
          </c:cat>
          <c:val>
            <c:numRef>
              <c:f>Sheet1!$B$2:$B$5</c:f>
              <c:numCache>
                <c:formatCode>General</c:formatCode>
                <c:ptCount val="4"/>
                <c:pt idx="0">
                  <c:v>27</c:v>
                </c:pt>
                <c:pt idx="1">
                  <c:v>39</c:v>
                </c:pt>
                <c:pt idx="2">
                  <c:v>6</c:v>
                </c:pt>
                <c:pt idx="3">
                  <c:v>28</c:v>
                </c:pt>
              </c:numCache>
            </c:numRef>
          </c:val>
        </c:ser>
        <c:dLbls>
          <c:showLegendKey val="0"/>
          <c:showVal val="0"/>
          <c:showCatName val="0"/>
          <c:showSerName val="0"/>
          <c:showPercent val="0"/>
          <c:showBubbleSize val="0"/>
          <c:showLeaderLines val="1"/>
        </c:dLbls>
        <c:firstSliceAng val="0"/>
      </c:pieChart>
      <c:spPr>
        <a:ln w="9525"/>
      </c:spPr>
    </c:plotArea>
    <c:plotVisOnly val="1"/>
    <c:dispBlanksAs val="gap"/>
    <c:showDLblsOverMax val="0"/>
  </c:chart>
  <c:spPr>
    <a:ln w="6350"/>
  </c:spPr>
  <c:txPr>
    <a:bodyPr/>
    <a:lstStyle/>
    <a:p>
      <a:pPr>
        <a:defRPr sz="1800"/>
      </a:pPr>
      <a:endParaRPr lang="ja-JP"/>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dk1" tx1="lt1" bg2="dk2" tx2="lt2" accent1="accent1" accent2="accent2" accent3="accent3" accent4="accent4" accent5="accent5" accent6="accent6" hlink="hlink" folHlink="folHlink"/>
  <c:chart>
    <c:title>
      <c:overlay val="0"/>
    </c:title>
    <c:autoTitleDeleted val="0"/>
    <c:plotArea>
      <c:layout/>
      <c:pieChart>
        <c:varyColors val="1"/>
        <c:ser>
          <c:idx val="0"/>
          <c:order val="0"/>
          <c:tx>
            <c:strRef>
              <c:f>Sheet1!$B$1</c:f>
              <c:strCache>
                <c:ptCount val="1"/>
                <c:pt idx="0">
                  <c:v>A社</c:v>
                </c:pt>
              </c:strCache>
            </c:strRef>
          </c:tx>
          <c:spPr>
            <a:solidFill>
              <a:srgbClr val="FFFF00">
                <a:lumMod val="20000"/>
                <a:lumOff val="80000"/>
              </a:srgbClr>
            </a:solidFill>
          </c:spPr>
          <c:dPt>
            <c:idx val="0"/>
            <c:bubble3D val="0"/>
            <c:spPr>
              <a:solidFill>
                <a:srgbClr val="FFFF00">
                  <a:lumMod val="60000"/>
                  <a:lumOff val="40000"/>
                </a:srgbClr>
              </a:solidFill>
            </c:spPr>
          </c:dPt>
          <c:dPt>
            <c:idx val="1"/>
            <c:bubble3D val="0"/>
            <c:spPr>
              <a:solidFill>
                <a:sysClr val="window" lastClr="FFFFFF">
                  <a:lumMod val="85000"/>
                </a:sysClr>
              </a:solidFill>
            </c:spPr>
          </c:dPt>
          <c:dPt>
            <c:idx val="2"/>
            <c:bubble3D val="0"/>
            <c:spPr>
              <a:solidFill>
                <a:sysClr val="window" lastClr="FFFFFF">
                  <a:lumMod val="65000"/>
                </a:sysClr>
              </a:solidFill>
            </c:spPr>
          </c:dPt>
          <c:dPt>
            <c:idx val="3"/>
            <c:bubble3D val="0"/>
            <c:spPr>
              <a:solidFill>
                <a:sysClr val="window" lastClr="FFFFFF">
                  <a:lumMod val="75000"/>
                </a:sysClr>
              </a:solidFill>
            </c:spPr>
          </c:dPt>
          <c:cat>
            <c:strRef>
              <c:f>Sheet1!$A$2:$A$5</c:f>
              <c:strCache>
                <c:ptCount val="4"/>
                <c:pt idx="0">
                  <c:v>南部</c:v>
                </c:pt>
                <c:pt idx="1">
                  <c:v>北部</c:v>
                </c:pt>
                <c:pt idx="2">
                  <c:v>東部</c:v>
                </c:pt>
                <c:pt idx="3">
                  <c:v>西部</c:v>
                </c:pt>
              </c:strCache>
            </c:strRef>
          </c:cat>
          <c:val>
            <c:numRef>
              <c:f>Sheet1!$B$2:$B$5</c:f>
              <c:numCache>
                <c:formatCode>General</c:formatCode>
                <c:ptCount val="4"/>
                <c:pt idx="0">
                  <c:v>27</c:v>
                </c:pt>
                <c:pt idx="1">
                  <c:v>13</c:v>
                </c:pt>
                <c:pt idx="2">
                  <c:v>35</c:v>
                </c:pt>
                <c:pt idx="3">
                  <c:v>25</c:v>
                </c:pt>
              </c:numCache>
            </c:numRef>
          </c:val>
        </c:ser>
        <c:dLbls>
          <c:showLegendKey val="0"/>
          <c:showVal val="0"/>
          <c:showCatName val="0"/>
          <c:showSerName val="0"/>
          <c:showPercent val="0"/>
          <c:showBubbleSize val="0"/>
          <c:showLeaderLines val="1"/>
        </c:dLbls>
        <c:firstSliceAng val="0"/>
      </c:pieChart>
      <c:spPr>
        <a:ln w="9525"/>
      </c:spPr>
    </c:plotArea>
    <c:plotVisOnly val="1"/>
    <c:dispBlanksAs val="gap"/>
    <c:showDLblsOverMax val="0"/>
  </c:chart>
  <c:spPr>
    <a:ln w="6350"/>
  </c:spPr>
  <c:txPr>
    <a:bodyPr/>
    <a:lstStyle/>
    <a:p>
      <a:pPr>
        <a:defRPr sz="1800"/>
      </a:pPr>
      <a:endParaRPr lang="ja-JP"/>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dk1" tx1="lt1" bg2="dk2" tx2="lt2" accent1="accent1" accent2="accent2" accent3="accent3" accent4="accent4" accent5="accent5" accent6="accent6" hlink="hlink" folHlink="folHlink"/>
  <c:chart>
    <c:title>
      <c:overlay val="0"/>
    </c:title>
    <c:autoTitleDeleted val="0"/>
    <c:plotArea>
      <c:layout/>
      <c:barChart>
        <c:barDir val="bar"/>
        <c:grouping val="clustered"/>
        <c:varyColors val="0"/>
        <c:ser>
          <c:idx val="0"/>
          <c:order val="0"/>
          <c:tx>
            <c:strRef>
              <c:f>Sheet1!$B$1</c:f>
              <c:strCache>
                <c:ptCount val="1"/>
                <c:pt idx="0">
                  <c:v>B社</c:v>
                </c:pt>
              </c:strCache>
            </c:strRef>
          </c:tx>
          <c:spPr>
            <a:solidFill>
              <a:sysClr val="window" lastClr="FFFFFF"/>
            </a:solidFill>
          </c:spPr>
          <c:invertIfNegative val="0"/>
          <c:dPt>
            <c:idx val="0"/>
            <c:invertIfNegative val="0"/>
            <c:bubble3D val="0"/>
          </c:dPt>
          <c:dPt>
            <c:idx val="1"/>
            <c:invertIfNegative val="0"/>
            <c:bubble3D val="0"/>
          </c:dPt>
          <c:dPt>
            <c:idx val="2"/>
            <c:invertIfNegative val="0"/>
            <c:bubble3D val="0"/>
          </c:dPt>
          <c:dPt>
            <c:idx val="3"/>
            <c:invertIfNegative val="0"/>
            <c:bubble3D val="0"/>
          </c:dPt>
          <c:cat>
            <c:strRef>
              <c:f>Sheet1!$A$2:$A$5</c:f>
              <c:strCache>
                <c:ptCount val="4"/>
                <c:pt idx="0">
                  <c:v>南部</c:v>
                </c:pt>
                <c:pt idx="1">
                  <c:v>東部</c:v>
                </c:pt>
                <c:pt idx="2">
                  <c:v>西部</c:v>
                </c:pt>
                <c:pt idx="3">
                  <c:v>北部</c:v>
                </c:pt>
              </c:strCache>
            </c:strRef>
          </c:cat>
          <c:val>
            <c:numRef>
              <c:f>Sheet1!$B$2:$B$5</c:f>
              <c:numCache>
                <c:formatCode>General</c:formatCode>
                <c:ptCount val="4"/>
                <c:pt idx="0">
                  <c:v>6</c:v>
                </c:pt>
                <c:pt idx="1">
                  <c:v>27</c:v>
                </c:pt>
                <c:pt idx="2">
                  <c:v>28</c:v>
                </c:pt>
                <c:pt idx="3">
                  <c:v>39</c:v>
                </c:pt>
              </c:numCache>
            </c:numRef>
          </c:val>
        </c:ser>
        <c:dLbls>
          <c:showLegendKey val="0"/>
          <c:showVal val="0"/>
          <c:showCatName val="0"/>
          <c:showSerName val="0"/>
          <c:showPercent val="0"/>
          <c:showBubbleSize val="0"/>
        </c:dLbls>
        <c:gapWidth val="100"/>
        <c:axId val="125574144"/>
        <c:axId val="125572608"/>
      </c:barChart>
      <c:valAx>
        <c:axId val="125572608"/>
        <c:scaling>
          <c:orientation val="minMax"/>
          <c:max val="40"/>
        </c:scaling>
        <c:delete val="0"/>
        <c:axPos val="b"/>
        <c:majorGridlines>
          <c:spPr>
            <a:ln>
              <a:noFill/>
            </a:ln>
          </c:spPr>
        </c:majorGridlines>
        <c:numFmt formatCode="General" sourceLinked="1"/>
        <c:majorTickMark val="out"/>
        <c:minorTickMark val="none"/>
        <c:tickLblPos val="nextTo"/>
        <c:crossAx val="125574144"/>
        <c:crosses val="autoZero"/>
        <c:crossBetween val="between"/>
        <c:majorUnit val="20"/>
      </c:valAx>
      <c:catAx>
        <c:axId val="125574144"/>
        <c:scaling>
          <c:orientation val="minMax"/>
        </c:scaling>
        <c:delete val="0"/>
        <c:axPos val="l"/>
        <c:majorTickMark val="out"/>
        <c:minorTickMark val="none"/>
        <c:tickLblPos val="nextTo"/>
        <c:crossAx val="125572608"/>
        <c:crosses val="autoZero"/>
        <c:auto val="1"/>
        <c:lblAlgn val="ctr"/>
        <c:lblOffset val="100"/>
        <c:noMultiLvlLbl val="0"/>
      </c:catAx>
      <c:spPr>
        <a:ln w="9525"/>
      </c:spPr>
    </c:plotArea>
    <c:plotVisOnly val="1"/>
    <c:dispBlanksAs val="gap"/>
    <c:showDLblsOverMax val="0"/>
  </c:chart>
  <c:spPr>
    <a:ln w="6350"/>
  </c:spPr>
  <c:txPr>
    <a:bodyPr/>
    <a:lstStyle/>
    <a:p>
      <a:pPr>
        <a:defRPr sz="1800"/>
      </a:pPr>
      <a:endParaRPr lang="ja-JP"/>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dk1" tx1="lt1" bg2="dk2" tx2="lt2" accent1="accent1" accent2="accent2" accent3="accent3" accent4="accent4" accent5="accent5" accent6="accent6" hlink="hlink" folHlink="folHlink"/>
  <c:chart>
    <c:title>
      <c:overlay val="0"/>
    </c:title>
    <c:autoTitleDeleted val="0"/>
    <c:plotArea>
      <c:layout/>
      <c:barChart>
        <c:barDir val="bar"/>
        <c:grouping val="clustered"/>
        <c:varyColors val="0"/>
        <c:ser>
          <c:idx val="0"/>
          <c:order val="0"/>
          <c:tx>
            <c:strRef>
              <c:f>Sheet1!$B$1</c:f>
              <c:strCache>
                <c:ptCount val="1"/>
                <c:pt idx="0">
                  <c:v>A社</c:v>
                </c:pt>
              </c:strCache>
            </c:strRef>
          </c:tx>
          <c:spPr>
            <a:solidFill>
              <a:sysClr val="window" lastClr="FFFFFF"/>
            </a:solidFill>
          </c:spPr>
          <c:invertIfNegative val="0"/>
          <c:dPt>
            <c:idx val="0"/>
            <c:invertIfNegative val="0"/>
            <c:bubble3D val="0"/>
          </c:dPt>
          <c:dPt>
            <c:idx val="1"/>
            <c:invertIfNegative val="0"/>
            <c:bubble3D val="0"/>
          </c:dPt>
          <c:dPt>
            <c:idx val="2"/>
            <c:invertIfNegative val="0"/>
            <c:bubble3D val="0"/>
          </c:dPt>
          <c:dPt>
            <c:idx val="3"/>
            <c:invertIfNegative val="0"/>
            <c:bubble3D val="0"/>
          </c:dPt>
          <c:cat>
            <c:strRef>
              <c:f>Sheet1!$A$2:$A$5</c:f>
              <c:strCache>
                <c:ptCount val="4"/>
                <c:pt idx="0">
                  <c:v>北部</c:v>
                </c:pt>
                <c:pt idx="1">
                  <c:v>西部</c:v>
                </c:pt>
                <c:pt idx="2">
                  <c:v>東部</c:v>
                </c:pt>
                <c:pt idx="3">
                  <c:v>東部</c:v>
                </c:pt>
              </c:strCache>
            </c:strRef>
          </c:cat>
          <c:val>
            <c:numRef>
              <c:f>Sheet1!$B$2:$B$5</c:f>
              <c:numCache>
                <c:formatCode>General</c:formatCode>
                <c:ptCount val="4"/>
                <c:pt idx="0">
                  <c:v>13</c:v>
                </c:pt>
                <c:pt idx="1">
                  <c:v>25</c:v>
                </c:pt>
                <c:pt idx="2">
                  <c:v>27</c:v>
                </c:pt>
                <c:pt idx="3">
                  <c:v>35</c:v>
                </c:pt>
              </c:numCache>
            </c:numRef>
          </c:val>
        </c:ser>
        <c:dLbls>
          <c:showLegendKey val="0"/>
          <c:showVal val="0"/>
          <c:showCatName val="0"/>
          <c:showSerName val="0"/>
          <c:showPercent val="0"/>
          <c:showBubbleSize val="0"/>
        </c:dLbls>
        <c:gapWidth val="100"/>
        <c:axId val="125768064"/>
        <c:axId val="125766272"/>
      </c:barChart>
      <c:valAx>
        <c:axId val="125766272"/>
        <c:scaling>
          <c:orientation val="minMax"/>
          <c:max val="40"/>
        </c:scaling>
        <c:delete val="0"/>
        <c:axPos val="b"/>
        <c:majorGridlines>
          <c:spPr>
            <a:ln>
              <a:noFill/>
            </a:ln>
          </c:spPr>
        </c:majorGridlines>
        <c:numFmt formatCode="General" sourceLinked="1"/>
        <c:majorTickMark val="out"/>
        <c:minorTickMark val="none"/>
        <c:tickLblPos val="nextTo"/>
        <c:crossAx val="125768064"/>
        <c:crosses val="autoZero"/>
        <c:crossBetween val="between"/>
        <c:majorUnit val="20"/>
      </c:valAx>
      <c:catAx>
        <c:axId val="125768064"/>
        <c:scaling>
          <c:orientation val="minMax"/>
        </c:scaling>
        <c:delete val="0"/>
        <c:axPos val="l"/>
        <c:majorTickMark val="out"/>
        <c:minorTickMark val="none"/>
        <c:tickLblPos val="nextTo"/>
        <c:crossAx val="125766272"/>
        <c:crosses val="autoZero"/>
        <c:auto val="1"/>
        <c:lblAlgn val="ctr"/>
        <c:lblOffset val="100"/>
        <c:noMultiLvlLbl val="0"/>
      </c:catAx>
      <c:spPr>
        <a:ln w="9525"/>
      </c:spPr>
    </c:plotArea>
    <c:plotVisOnly val="1"/>
    <c:dispBlanksAs val="gap"/>
    <c:showDLblsOverMax val="0"/>
  </c:chart>
  <c:spPr>
    <a:ln w="6350"/>
  </c:spPr>
  <c:txPr>
    <a:bodyPr/>
    <a:lstStyle/>
    <a:p>
      <a:pPr>
        <a:defRPr sz="1800"/>
      </a:pPr>
      <a:endParaRPr lang="ja-JP"/>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dk1" tx1="lt1" bg2="dk2" tx2="lt2" accent1="accent1" accent2="accent2" accent3="accent3" accent4="accent4" accent5="accent5" accent6="accent6" hlink="hlink" folHlink="folHlink"/>
  <c:chart>
    <c:autoTitleDeleted val="1"/>
    <c:plotArea>
      <c:layout/>
      <c:scatterChart>
        <c:scatterStyle val="lineMarker"/>
        <c:varyColors val="0"/>
        <c:ser>
          <c:idx val="0"/>
          <c:order val="0"/>
          <c:tx>
            <c:strRef>
              <c:f>Sheet1!$B$1</c:f>
              <c:strCache>
                <c:ptCount val="1"/>
                <c:pt idx="0">
                  <c:v>B社</c:v>
                </c:pt>
              </c:strCache>
            </c:strRef>
          </c:tx>
          <c:spPr>
            <a:ln w="28575">
              <a:noFill/>
            </a:ln>
          </c:spPr>
          <c:marker>
            <c:symbol val="circle"/>
            <c:size val="11"/>
            <c:spPr>
              <a:solidFill>
                <a:sysClr val="window" lastClr="FFFFFF"/>
              </a:solidFill>
              <a:ln>
                <a:solidFill>
                  <a:sysClr val="window" lastClr="FFFFFF">
                    <a:tint val="75000"/>
                    <a:shade val="95000"/>
                    <a:satMod val="105000"/>
                  </a:sysClr>
                </a:solidFill>
              </a:ln>
            </c:spPr>
          </c:marker>
          <c:dPt>
            <c:idx val="0"/>
            <c:bubble3D val="0"/>
          </c:dPt>
          <c:dPt>
            <c:idx val="1"/>
            <c:bubble3D val="0"/>
          </c:dPt>
          <c:dPt>
            <c:idx val="2"/>
            <c:bubble3D val="0"/>
          </c:dPt>
          <c:dPt>
            <c:idx val="3"/>
            <c:bubble3D val="0"/>
          </c:dPt>
          <c:xVal>
            <c:numRef>
              <c:f>Sheet1!$A$2:$A$5</c:f>
              <c:numCache>
                <c:formatCode>General</c:formatCode>
                <c:ptCount val="4"/>
                <c:pt idx="0">
                  <c:v>25</c:v>
                </c:pt>
                <c:pt idx="1">
                  <c:v>27</c:v>
                </c:pt>
                <c:pt idx="2">
                  <c:v>35</c:v>
                </c:pt>
                <c:pt idx="3">
                  <c:v>13</c:v>
                </c:pt>
              </c:numCache>
            </c:numRef>
          </c:xVal>
          <c:yVal>
            <c:numRef>
              <c:f>Sheet1!$B$2:$B$5</c:f>
              <c:numCache>
                <c:formatCode>General</c:formatCode>
                <c:ptCount val="4"/>
                <c:pt idx="0">
                  <c:v>28</c:v>
                </c:pt>
                <c:pt idx="1">
                  <c:v>27</c:v>
                </c:pt>
                <c:pt idx="2">
                  <c:v>6</c:v>
                </c:pt>
                <c:pt idx="3">
                  <c:v>39</c:v>
                </c:pt>
              </c:numCache>
            </c:numRef>
          </c:yVal>
          <c:smooth val="0"/>
        </c:ser>
        <c:dLbls>
          <c:showLegendKey val="0"/>
          <c:showVal val="0"/>
          <c:showCatName val="0"/>
          <c:showSerName val="0"/>
          <c:showPercent val="0"/>
          <c:showBubbleSize val="0"/>
        </c:dLbls>
        <c:axId val="125278464"/>
        <c:axId val="125276160"/>
      </c:scatterChart>
      <c:valAx>
        <c:axId val="125276160"/>
        <c:scaling>
          <c:orientation val="minMax"/>
          <c:max val="40"/>
        </c:scaling>
        <c:delete val="0"/>
        <c:axPos val="l"/>
        <c:majorGridlines>
          <c:spPr>
            <a:ln>
              <a:noFill/>
            </a:ln>
          </c:spPr>
        </c:majorGridlines>
        <c:title>
          <c:tx>
            <c:rich>
              <a:bodyPr/>
              <a:lstStyle/>
              <a:p>
                <a:pPr>
                  <a:defRPr/>
                </a:pPr>
                <a:r>
                  <a:rPr lang="en-US" altLang="ja-JP" sz="2400" dirty="0" smtClean="0"/>
                  <a:t>B</a:t>
                </a:r>
                <a:r>
                  <a:rPr lang="ja-JP" altLang="en-US" sz="2400" dirty="0" smtClean="0"/>
                  <a:t>社の売り上げ</a:t>
                </a:r>
                <a:r>
                  <a:rPr lang="en-US" altLang="ja-JP" sz="2400" dirty="0" smtClean="0"/>
                  <a:t>(%)</a:t>
                </a:r>
                <a:endParaRPr lang="ja-JP" altLang="en-US" sz="2400" dirty="0"/>
              </a:p>
            </c:rich>
          </c:tx>
          <c:overlay val="0"/>
        </c:title>
        <c:numFmt formatCode="General" sourceLinked="1"/>
        <c:majorTickMark val="out"/>
        <c:minorTickMark val="none"/>
        <c:tickLblPos val="nextTo"/>
        <c:spPr>
          <a:ln w="38100"/>
        </c:spPr>
        <c:crossAx val="125278464"/>
        <c:crosses val="autoZero"/>
        <c:crossBetween val="midCat"/>
        <c:majorUnit val="20"/>
      </c:valAx>
      <c:valAx>
        <c:axId val="125278464"/>
        <c:scaling>
          <c:orientation val="minMax"/>
        </c:scaling>
        <c:delete val="0"/>
        <c:axPos val="b"/>
        <c:title>
          <c:tx>
            <c:rich>
              <a:bodyPr/>
              <a:lstStyle/>
              <a:p>
                <a:pPr>
                  <a:defRPr/>
                </a:pPr>
                <a:r>
                  <a:rPr lang="en-US" altLang="ja-JP" sz="2400" dirty="0" smtClean="0"/>
                  <a:t>A</a:t>
                </a:r>
                <a:r>
                  <a:rPr lang="ja-JP" altLang="en-US" sz="2400" dirty="0" smtClean="0"/>
                  <a:t>社の売り上げ</a:t>
                </a:r>
                <a:r>
                  <a:rPr lang="en-US" altLang="ja-JP" sz="2400" dirty="0" smtClean="0"/>
                  <a:t>(%)</a:t>
                </a:r>
                <a:endParaRPr lang="ja-JP" altLang="en-US" sz="2400" dirty="0"/>
              </a:p>
            </c:rich>
          </c:tx>
          <c:overlay val="0"/>
        </c:title>
        <c:numFmt formatCode="General" sourceLinked="1"/>
        <c:majorTickMark val="out"/>
        <c:minorTickMark val="none"/>
        <c:tickLblPos val="nextTo"/>
        <c:spPr>
          <a:ln w="38100"/>
        </c:spPr>
        <c:crossAx val="125276160"/>
        <c:crosses val="autoZero"/>
        <c:crossBetween val="midCat"/>
      </c:valAx>
      <c:spPr>
        <a:ln w="9525"/>
      </c:spPr>
    </c:plotArea>
    <c:plotVisOnly val="1"/>
    <c:dispBlanksAs val="gap"/>
    <c:showDLblsOverMax val="0"/>
  </c:chart>
  <c:spPr>
    <a:ln w="6350"/>
  </c:spPr>
  <c:txPr>
    <a:bodyPr/>
    <a:lstStyle/>
    <a:p>
      <a:pPr>
        <a:defRPr sz="1800"/>
      </a:pPr>
      <a:endParaRPr lang="ja-JP"/>
    </a:p>
  </c:txPr>
  <c:externalData r:id="rId2">
    <c:autoUpdate val="0"/>
  </c:externalData>
  <c:userShapes r:id="rId3"/>
</c:chartSpace>
</file>

<file path=ppt/charts/chart9.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dk1" tx1="lt1" bg2="dk2" tx2="lt2" accent1="accent1" accent2="accent2" accent3="accent3" accent4="accent4" accent5="accent5" accent6="accent6" hlink="hlink" folHlink="folHlink"/>
  <c:chart>
    <c:autoTitleDeleted val="0"/>
    <c:plotArea>
      <c:layout/>
      <c:barChart>
        <c:barDir val="col"/>
        <c:grouping val="clustered"/>
        <c:varyColors val="0"/>
        <c:ser>
          <c:idx val="0"/>
          <c:order val="0"/>
          <c:tx>
            <c:strRef>
              <c:f>Sheet1!$B$1</c:f>
              <c:strCache>
                <c:ptCount val="1"/>
                <c:pt idx="0">
                  <c:v>A社</c:v>
                </c:pt>
              </c:strCache>
            </c:strRef>
          </c:tx>
          <c:spPr>
            <a:solidFill>
              <a:srgbClr val="FFFF00">
                <a:lumMod val="60000"/>
                <a:lumOff val="40000"/>
              </a:srgbClr>
            </a:solidFill>
          </c:spPr>
          <c:invertIfNegative val="0"/>
          <c:dPt>
            <c:idx val="0"/>
            <c:invertIfNegative val="0"/>
            <c:bubble3D val="0"/>
          </c:dPt>
          <c:dPt>
            <c:idx val="1"/>
            <c:invertIfNegative val="0"/>
            <c:bubble3D val="0"/>
          </c:dPt>
          <c:dPt>
            <c:idx val="2"/>
            <c:invertIfNegative val="0"/>
            <c:bubble3D val="0"/>
          </c:dPt>
          <c:dPt>
            <c:idx val="3"/>
            <c:invertIfNegative val="0"/>
            <c:bubble3D val="0"/>
          </c:dPt>
          <c:cat>
            <c:strRef>
              <c:f>Sheet1!$A$2:$A$5</c:f>
              <c:strCache>
                <c:ptCount val="4"/>
                <c:pt idx="0">
                  <c:v>北部</c:v>
                </c:pt>
                <c:pt idx="1">
                  <c:v>南部</c:v>
                </c:pt>
                <c:pt idx="2">
                  <c:v>東部</c:v>
                </c:pt>
                <c:pt idx="3">
                  <c:v>西部</c:v>
                </c:pt>
              </c:strCache>
            </c:strRef>
          </c:cat>
          <c:val>
            <c:numRef>
              <c:f>Sheet1!$B$2:$B$5</c:f>
              <c:numCache>
                <c:formatCode>General</c:formatCode>
                <c:ptCount val="4"/>
                <c:pt idx="0">
                  <c:v>13</c:v>
                </c:pt>
                <c:pt idx="1">
                  <c:v>35</c:v>
                </c:pt>
                <c:pt idx="2">
                  <c:v>27</c:v>
                </c:pt>
                <c:pt idx="3">
                  <c:v>25</c:v>
                </c:pt>
              </c:numCache>
            </c:numRef>
          </c:val>
        </c:ser>
        <c:ser>
          <c:idx val="1"/>
          <c:order val="1"/>
          <c:tx>
            <c:strRef>
              <c:f>Sheet1!$C$1</c:f>
              <c:strCache>
                <c:ptCount val="1"/>
                <c:pt idx="0">
                  <c:v>B社</c:v>
                </c:pt>
              </c:strCache>
            </c:strRef>
          </c:tx>
          <c:spPr>
            <a:solidFill>
              <a:sysClr val="window" lastClr="FFFFFF">
                <a:lumMod val="75000"/>
              </a:sysClr>
            </a:solidFill>
          </c:spPr>
          <c:invertIfNegative val="0"/>
          <c:cat>
            <c:strRef>
              <c:f>Sheet1!$A$2:$A$5</c:f>
              <c:strCache>
                <c:ptCount val="4"/>
                <c:pt idx="0">
                  <c:v>北部</c:v>
                </c:pt>
                <c:pt idx="1">
                  <c:v>南部</c:v>
                </c:pt>
                <c:pt idx="2">
                  <c:v>東部</c:v>
                </c:pt>
                <c:pt idx="3">
                  <c:v>西部</c:v>
                </c:pt>
              </c:strCache>
            </c:strRef>
          </c:cat>
          <c:val>
            <c:numRef>
              <c:f>Sheet1!$C$2:$C$5</c:f>
              <c:numCache>
                <c:formatCode>General</c:formatCode>
                <c:ptCount val="4"/>
                <c:pt idx="0">
                  <c:v>39</c:v>
                </c:pt>
                <c:pt idx="1">
                  <c:v>6</c:v>
                </c:pt>
                <c:pt idx="2">
                  <c:v>27</c:v>
                </c:pt>
                <c:pt idx="3">
                  <c:v>28</c:v>
                </c:pt>
              </c:numCache>
            </c:numRef>
          </c:val>
        </c:ser>
        <c:dLbls>
          <c:showLegendKey val="0"/>
          <c:showVal val="0"/>
          <c:showCatName val="0"/>
          <c:showSerName val="0"/>
          <c:showPercent val="0"/>
          <c:showBubbleSize val="0"/>
        </c:dLbls>
        <c:gapWidth val="100"/>
        <c:axId val="125480960"/>
        <c:axId val="125479168"/>
      </c:barChart>
      <c:valAx>
        <c:axId val="125479168"/>
        <c:scaling>
          <c:orientation val="minMax"/>
          <c:max val="40"/>
        </c:scaling>
        <c:delete val="0"/>
        <c:axPos val="l"/>
        <c:majorGridlines>
          <c:spPr>
            <a:ln>
              <a:noFill/>
            </a:ln>
          </c:spPr>
        </c:majorGridlines>
        <c:numFmt formatCode="General" sourceLinked="1"/>
        <c:majorTickMark val="out"/>
        <c:minorTickMark val="none"/>
        <c:tickLblPos val="nextTo"/>
        <c:crossAx val="125480960"/>
        <c:crosses val="autoZero"/>
        <c:crossBetween val="between"/>
        <c:majorUnit val="20"/>
      </c:valAx>
      <c:catAx>
        <c:axId val="125480960"/>
        <c:scaling>
          <c:orientation val="minMax"/>
        </c:scaling>
        <c:delete val="0"/>
        <c:axPos val="b"/>
        <c:majorTickMark val="out"/>
        <c:minorTickMark val="none"/>
        <c:tickLblPos val="nextTo"/>
        <c:crossAx val="125479168"/>
        <c:crosses val="autoZero"/>
        <c:auto val="1"/>
        <c:lblAlgn val="ctr"/>
        <c:lblOffset val="100"/>
        <c:noMultiLvlLbl val="0"/>
      </c:catAx>
      <c:spPr>
        <a:ln w="9525"/>
      </c:spPr>
    </c:plotArea>
    <c:plotVisOnly val="1"/>
    <c:dispBlanksAs val="gap"/>
    <c:showDLblsOverMax val="0"/>
  </c:chart>
  <c:spPr>
    <a:ln w="6350"/>
  </c:spPr>
  <c:txPr>
    <a:bodyPr/>
    <a:lstStyle/>
    <a:p>
      <a:pPr>
        <a:defRPr sz="1800"/>
      </a:pPr>
      <a:endParaRPr lang="ja-JP"/>
    </a:p>
  </c:txPr>
  <c:externalData r:id="rId2">
    <c:autoUpdate val="0"/>
  </c:externalData>
</c:chartSpace>
</file>

<file path=ppt/drawings/drawing1.xml><?xml version="1.0" encoding="utf-8"?>
<c:userShapes xmlns:c="http://schemas.openxmlformats.org/drawingml/2006/chart">
  <cdr:relSizeAnchor xmlns:cdr="http://schemas.openxmlformats.org/drawingml/2006/chartDrawing">
    <cdr:from>
      <cdr:x>0.69911</cdr:x>
      <cdr:y>0.27422</cdr:y>
    </cdr:from>
    <cdr:to>
      <cdr:x>0.98483</cdr:x>
      <cdr:y>0.3952</cdr:y>
    </cdr:to>
    <cdr:sp macro="" textlink="">
      <cdr:nvSpPr>
        <cdr:cNvPr id="2" name="テキスト ボックス 36"/>
        <cdr:cNvSpPr txBox="1"/>
      </cdr:nvSpPr>
      <cdr:spPr>
        <a:xfrm xmlns:a="http://schemas.openxmlformats.org/drawingml/2006/main">
          <a:off x="3171526" y="1046463"/>
          <a:ext cx="1296144" cy="461665"/>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xmlns:a="http://schemas.openxmlformats.org/drawingml/2006/main">
          <a:r>
            <a:rPr lang="ja-JP" altLang="en-US" sz="2400" dirty="0"/>
            <a:t>東</a:t>
          </a:r>
          <a:r>
            <a:rPr lang="ja-JP" altLang="en-US" sz="2400" dirty="0" smtClean="0"/>
            <a:t>部</a:t>
          </a:r>
          <a:endParaRPr kumimoji="1" lang="ja-JP" altLang="en-US" sz="2400" dirty="0"/>
        </a:p>
      </cdr:txBody>
    </cdr:sp>
  </cdr:relSizeAnchor>
  <cdr:relSizeAnchor xmlns:cdr="http://schemas.openxmlformats.org/drawingml/2006/chartDrawing">
    <cdr:from>
      <cdr:x>0.66667</cdr:x>
      <cdr:y>0.12552</cdr:y>
    </cdr:from>
    <cdr:to>
      <cdr:x>0.95238</cdr:x>
      <cdr:y>0.24649</cdr:y>
    </cdr:to>
    <cdr:sp macro="" textlink="">
      <cdr:nvSpPr>
        <cdr:cNvPr id="3" name="テキスト ボックス 36"/>
        <cdr:cNvSpPr txBox="1"/>
      </cdr:nvSpPr>
      <cdr:spPr>
        <a:xfrm xmlns:a="http://schemas.openxmlformats.org/drawingml/2006/main">
          <a:off x="3024336" y="478988"/>
          <a:ext cx="1296144" cy="461665"/>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xmlns:a="http://schemas.openxmlformats.org/drawingml/2006/main">
          <a:r>
            <a:rPr lang="ja-JP" altLang="en-US" sz="2400" dirty="0" smtClean="0"/>
            <a:t>西部</a:t>
          </a:r>
          <a:endParaRPr kumimoji="1" lang="ja-JP" altLang="en-US" sz="240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18830" cy="493315"/>
          </a:xfrm>
          <a:prstGeom prst="rect">
            <a:avLst/>
          </a:prstGeom>
        </p:spPr>
        <p:txBody>
          <a:bodyPr vert="horz" lIns="91440" tIns="45720" rIns="91440" bIns="45720" rtlCol="0"/>
          <a:lstStyle>
            <a:lvl1pPr algn="l">
              <a:defRPr sz="1200"/>
            </a:lvl1pPr>
          </a:lstStyle>
          <a:p>
            <a:endParaRPr kumimoji="1" lang="ja-JP" altLang="en-US" dirty="0"/>
          </a:p>
        </p:txBody>
      </p:sp>
      <p:sp>
        <p:nvSpPr>
          <p:cNvPr id="3" name="日付プレースホルダー 2"/>
          <p:cNvSpPr>
            <a:spLocks noGrp="1"/>
          </p:cNvSpPr>
          <p:nvPr>
            <p:ph type="dt" sz="quarter" idx="1"/>
          </p:nvPr>
        </p:nvSpPr>
        <p:spPr>
          <a:xfrm>
            <a:off x="3815374" y="0"/>
            <a:ext cx="2918830" cy="493315"/>
          </a:xfrm>
          <a:prstGeom prst="rect">
            <a:avLst/>
          </a:prstGeom>
        </p:spPr>
        <p:txBody>
          <a:bodyPr vert="horz" lIns="91440" tIns="45720" rIns="91440" bIns="45720" rtlCol="0"/>
          <a:lstStyle>
            <a:lvl1pPr algn="r">
              <a:defRPr sz="1200"/>
            </a:lvl1pPr>
          </a:lstStyle>
          <a:p>
            <a:fld id="{755F9C10-F90A-402B-A024-3120B2CD5BD9}" type="datetimeFigureOut">
              <a:rPr kumimoji="1" lang="ja-JP" altLang="en-US" smtClean="0"/>
              <a:t>2011/9/13</a:t>
            </a:fld>
            <a:endParaRPr kumimoji="1" lang="ja-JP" altLang="en-US" dirty="0"/>
          </a:p>
        </p:txBody>
      </p:sp>
      <p:sp>
        <p:nvSpPr>
          <p:cNvPr id="4" name="フッター プレースホルダー 3"/>
          <p:cNvSpPr>
            <a:spLocks noGrp="1"/>
          </p:cNvSpPr>
          <p:nvPr>
            <p:ph type="ftr" sz="quarter" idx="2"/>
          </p:nvPr>
        </p:nvSpPr>
        <p:spPr>
          <a:xfrm>
            <a:off x="0" y="9371285"/>
            <a:ext cx="2918830" cy="493315"/>
          </a:xfrm>
          <a:prstGeom prst="rect">
            <a:avLst/>
          </a:prstGeom>
        </p:spPr>
        <p:txBody>
          <a:bodyPr vert="horz" lIns="91440" tIns="45720" rIns="91440" bIns="45720" rtlCol="0" anchor="b"/>
          <a:lstStyle>
            <a:lvl1pPr algn="l">
              <a:defRPr sz="1200"/>
            </a:lvl1pPr>
          </a:lstStyle>
          <a:p>
            <a:endParaRPr kumimoji="1" lang="ja-JP" altLang="en-US" dirty="0"/>
          </a:p>
        </p:txBody>
      </p:sp>
      <p:sp>
        <p:nvSpPr>
          <p:cNvPr id="5" name="スライド番号プレースホルダー 4"/>
          <p:cNvSpPr>
            <a:spLocks noGrp="1"/>
          </p:cNvSpPr>
          <p:nvPr>
            <p:ph type="sldNum" sz="quarter" idx="3"/>
          </p:nvPr>
        </p:nvSpPr>
        <p:spPr>
          <a:xfrm>
            <a:off x="3815374" y="9371285"/>
            <a:ext cx="2918830" cy="493315"/>
          </a:xfrm>
          <a:prstGeom prst="rect">
            <a:avLst/>
          </a:prstGeom>
        </p:spPr>
        <p:txBody>
          <a:bodyPr vert="horz" lIns="91440" tIns="45720" rIns="91440" bIns="45720" rtlCol="0" anchor="b"/>
          <a:lstStyle>
            <a:lvl1pPr algn="r">
              <a:defRPr sz="1200"/>
            </a:lvl1pPr>
          </a:lstStyle>
          <a:p>
            <a:fld id="{30B5D7C0-C11C-4516-833A-B657A977A604}" type="slidenum">
              <a:rPr kumimoji="1" lang="ja-JP" altLang="en-US" smtClean="0"/>
              <a:t>‹#›</a:t>
            </a:fld>
            <a:endParaRPr kumimoji="1" lang="ja-JP" altLang="en-US" dirty="0"/>
          </a:p>
        </p:txBody>
      </p:sp>
    </p:spTree>
    <p:extLst>
      <p:ext uri="{BB962C8B-B14F-4D97-AF65-F5344CB8AC3E}">
        <p14:creationId xmlns:p14="http://schemas.microsoft.com/office/powerpoint/2010/main" val="114164848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18830" cy="493315"/>
          </a:xfrm>
          <a:prstGeom prst="rect">
            <a:avLst/>
          </a:prstGeom>
        </p:spPr>
        <p:txBody>
          <a:bodyPr vert="horz" lIns="91440" tIns="45720" rIns="91440" bIns="45720" rtlCol="0"/>
          <a:lstStyle>
            <a:lvl1pPr algn="l">
              <a:defRPr sz="1200"/>
            </a:lvl1pPr>
          </a:lstStyle>
          <a:p>
            <a:endParaRPr kumimoji="1" lang="ja-JP" altLang="en-US" dirty="0"/>
          </a:p>
        </p:txBody>
      </p:sp>
      <p:sp>
        <p:nvSpPr>
          <p:cNvPr id="3" name="日付プレースホルダー 2"/>
          <p:cNvSpPr>
            <a:spLocks noGrp="1"/>
          </p:cNvSpPr>
          <p:nvPr>
            <p:ph type="dt" idx="1"/>
          </p:nvPr>
        </p:nvSpPr>
        <p:spPr>
          <a:xfrm>
            <a:off x="3815374" y="0"/>
            <a:ext cx="2918830" cy="493315"/>
          </a:xfrm>
          <a:prstGeom prst="rect">
            <a:avLst/>
          </a:prstGeom>
        </p:spPr>
        <p:txBody>
          <a:bodyPr vert="horz" lIns="91440" tIns="45720" rIns="91440" bIns="45720" rtlCol="0"/>
          <a:lstStyle>
            <a:lvl1pPr algn="r">
              <a:defRPr sz="1200"/>
            </a:lvl1pPr>
          </a:lstStyle>
          <a:p>
            <a:fld id="{59E19CD7-4BD8-46F2-BE01-55AE21CAFDAB}" type="datetimeFigureOut">
              <a:rPr kumimoji="1" lang="ja-JP" altLang="en-US" smtClean="0"/>
              <a:t>2011/9/13</a:t>
            </a:fld>
            <a:endParaRPr kumimoji="1" lang="ja-JP" altLang="en-US" dirty="0"/>
          </a:p>
        </p:txBody>
      </p:sp>
      <p:sp>
        <p:nvSpPr>
          <p:cNvPr id="4" name="スライド イメージ プレースホルダー 3"/>
          <p:cNvSpPr>
            <a:spLocks noGrp="1" noRot="1" noChangeAspect="1"/>
          </p:cNvSpPr>
          <p:nvPr>
            <p:ph type="sldImg" idx="2"/>
          </p:nvPr>
        </p:nvSpPr>
        <p:spPr>
          <a:xfrm>
            <a:off x="903288" y="739775"/>
            <a:ext cx="4929187" cy="3698875"/>
          </a:xfrm>
          <a:prstGeom prst="rect">
            <a:avLst/>
          </a:prstGeom>
          <a:noFill/>
          <a:ln w="12700">
            <a:solidFill>
              <a:prstClr val="black"/>
            </a:solidFill>
          </a:ln>
        </p:spPr>
        <p:txBody>
          <a:bodyPr vert="horz" lIns="91440" tIns="45720" rIns="91440" bIns="45720" rtlCol="0" anchor="ctr"/>
          <a:lstStyle/>
          <a:p>
            <a:endParaRPr lang="ja-JP" altLang="en-US" dirty="0"/>
          </a:p>
        </p:txBody>
      </p:sp>
      <p:sp>
        <p:nvSpPr>
          <p:cNvPr id="5" name="ノート プレースホルダー 4"/>
          <p:cNvSpPr>
            <a:spLocks noGrp="1"/>
          </p:cNvSpPr>
          <p:nvPr>
            <p:ph type="body" sz="quarter" idx="3"/>
          </p:nvPr>
        </p:nvSpPr>
        <p:spPr>
          <a:xfrm>
            <a:off x="673577" y="4686500"/>
            <a:ext cx="5388610" cy="4439840"/>
          </a:xfrm>
          <a:prstGeom prst="rect">
            <a:avLst/>
          </a:prstGeom>
        </p:spPr>
        <p:txBody>
          <a:bodyPr vert="horz" lIns="91440" tIns="45720" rIns="91440" bIns="45720" rtlCol="0"/>
          <a:lstStyle/>
          <a:p>
            <a:pPr lvl="0"/>
            <a:r>
              <a:rPr kumimoji="1" lang="ja-JP" altLang="en-US" dirty="0" smtClean="0"/>
              <a:t>マスター テキストの書式設定</a:t>
            </a:r>
          </a:p>
          <a:p>
            <a:pPr lvl="1"/>
            <a:r>
              <a:rPr kumimoji="1" lang="ja-JP" altLang="en-US" dirty="0" smtClean="0"/>
              <a:t>第 </a:t>
            </a:r>
            <a:r>
              <a:rPr kumimoji="1" lang="en-US" altLang="ja-JP" dirty="0" smtClean="0"/>
              <a:t>2 </a:t>
            </a:r>
            <a:r>
              <a:rPr kumimoji="1" lang="ja-JP" altLang="en-US" dirty="0" smtClean="0"/>
              <a:t>レベル</a:t>
            </a:r>
          </a:p>
          <a:p>
            <a:pPr lvl="2"/>
            <a:r>
              <a:rPr kumimoji="1" lang="ja-JP" altLang="en-US" dirty="0" smtClean="0"/>
              <a:t>第 </a:t>
            </a:r>
            <a:r>
              <a:rPr kumimoji="1" lang="en-US" altLang="ja-JP" dirty="0" smtClean="0"/>
              <a:t>3 </a:t>
            </a:r>
            <a:r>
              <a:rPr kumimoji="1" lang="ja-JP" altLang="en-US" dirty="0" smtClean="0"/>
              <a:t>レベル</a:t>
            </a:r>
          </a:p>
          <a:p>
            <a:pPr lvl="3"/>
            <a:r>
              <a:rPr kumimoji="1" lang="ja-JP" altLang="en-US" dirty="0" smtClean="0"/>
              <a:t>第 </a:t>
            </a:r>
            <a:r>
              <a:rPr kumimoji="1" lang="en-US" altLang="ja-JP" dirty="0" smtClean="0"/>
              <a:t>4 </a:t>
            </a:r>
            <a:r>
              <a:rPr kumimoji="1" lang="ja-JP" altLang="en-US" dirty="0" smtClean="0"/>
              <a:t>レベル</a:t>
            </a:r>
          </a:p>
          <a:p>
            <a:pPr lvl="4"/>
            <a:r>
              <a:rPr kumimoji="1" lang="ja-JP" altLang="en-US" dirty="0" smtClean="0"/>
              <a:t>第 </a:t>
            </a:r>
            <a:r>
              <a:rPr kumimoji="1" lang="en-US" altLang="ja-JP" dirty="0" smtClean="0"/>
              <a:t>5 </a:t>
            </a:r>
            <a:r>
              <a:rPr kumimoji="1" lang="ja-JP" altLang="en-US" dirty="0" smtClean="0"/>
              <a:t>レベル</a:t>
            </a:r>
            <a:endParaRPr kumimoji="1" lang="ja-JP" altLang="en-US" dirty="0"/>
          </a:p>
        </p:txBody>
      </p:sp>
      <p:sp>
        <p:nvSpPr>
          <p:cNvPr id="6" name="フッター プレースホルダー 5"/>
          <p:cNvSpPr>
            <a:spLocks noGrp="1"/>
          </p:cNvSpPr>
          <p:nvPr>
            <p:ph type="ftr" sz="quarter" idx="4"/>
          </p:nvPr>
        </p:nvSpPr>
        <p:spPr>
          <a:xfrm>
            <a:off x="127521" y="9253636"/>
            <a:ext cx="2918830" cy="386407"/>
          </a:xfrm>
          <a:prstGeom prst="rect">
            <a:avLst/>
          </a:prstGeom>
        </p:spPr>
        <p:txBody>
          <a:bodyPr vert="horz" lIns="91440" tIns="45720" rIns="91440" bIns="45720" rtlCol="0" anchor="b"/>
          <a:lstStyle>
            <a:lvl1pPr algn="l">
              <a:defRPr sz="1200"/>
            </a:lvl1pPr>
          </a:lstStyle>
          <a:p>
            <a:endParaRPr kumimoji="1" lang="ja-JP" altLang="en-US" dirty="0"/>
          </a:p>
        </p:txBody>
      </p:sp>
      <p:sp>
        <p:nvSpPr>
          <p:cNvPr id="7" name="スライド番号プレースホルダー 6"/>
          <p:cNvSpPr>
            <a:spLocks noGrp="1"/>
          </p:cNvSpPr>
          <p:nvPr>
            <p:ph type="sldNum" sz="quarter" idx="5"/>
          </p:nvPr>
        </p:nvSpPr>
        <p:spPr>
          <a:xfrm>
            <a:off x="3655913" y="9253636"/>
            <a:ext cx="2918830" cy="360040"/>
          </a:xfrm>
          <a:prstGeom prst="rect">
            <a:avLst/>
          </a:prstGeom>
        </p:spPr>
        <p:txBody>
          <a:bodyPr vert="horz" lIns="91440" tIns="45720" rIns="91440" bIns="45720" rtlCol="0" anchor="b"/>
          <a:lstStyle>
            <a:lvl1pPr algn="r">
              <a:defRPr sz="1200"/>
            </a:lvl1pPr>
          </a:lstStyle>
          <a:p>
            <a:fld id="{4CB7BAC8-6364-4461-B409-05702E70A0AF}" type="slidenum">
              <a:rPr kumimoji="1" lang="ja-JP" altLang="en-US" smtClean="0"/>
              <a:t>‹#›</a:t>
            </a:fld>
            <a:endParaRPr kumimoji="1" lang="ja-JP" altLang="en-US" dirty="0"/>
          </a:p>
        </p:txBody>
      </p:sp>
    </p:spTree>
    <p:extLst>
      <p:ext uri="{BB962C8B-B14F-4D97-AF65-F5344CB8AC3E}">
        <p14:creationId xmlns:p14="http://schemas.microsoft.com/office/powerpoint/2010/main" val="240763381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kumimoji="1" sz="1200" kern="1200">
        <a:solidFill>
          <a:schemeClr val="tx1"/>
        </a:solidFill>
        <a:latin typeface="小塚明朝 Pr6N R" pitchFamily="18" charset="-128"/>
        <a:ea typeface="小塚明朝 Pr6N R" pitchFamily="18" charset="-128"/>
        <a:cs typeface="+mn-cs"/>
      </a:defRPr>
    </a:lvl1pPr>
    <a:lvl2pPr marL="457200" algn="l" defTabSz="914400" rtl="0" eaLnBrk="1" latinLnBrk="0" hangingPunct="1">
      <a:defRPr kumimoji="1" sz="1200" kern="1200">
        <a:solidFill>
          <a:schemeClr val="tx1"/>
        </a:solidFill>
        <a:latin typeface="小塚明朝 Pr6N R" pitchFamily="18" charset="-128"/>
        <a:ea typeface="小塚明朝 Pr6N R" pitchFamily="18" charset="-128"/>
        <a:cs typeface="+mn-cs"/>
      </a:defRPr>
    </a:lvl2pPr>
    <a:lvl3pPr marL="914400" algn="l" defTabSz="914400" rtl="0" eaLnBrk="1" latinLnBrk="0" hangingPunct="1">
      <a:defRPr kumimoji="1" sz="1200" kern="1200">
        <a:solidFill>
          <a:schemeClr val="tx1"/>
        </a:solidFill>
        <a:latin typeface="小塚明朝 Pr6N R" pitchFamily="18" charset="-128"/>
        <a:ea typeface="小塚明朝 Pr6N R" pitchFamily="18" charset="-128"/>
        <a:cs typeface="+mn-cs"/>
      </a:defRPr>
    </a:lvl3pPr>
    <a:lvl4pPr marL="1371600" algn="l" defTabSz="914400" rtl="0" eaLnBrk="1" latinLnBrk="0" hangingPunct="1">
      <a:defRPr kumimoji="1" sz="1200" kern="1200">
        <a:solidFill>
          <a:schemeClr val="tx1"/>
        </a:solidFill>
        <a:latin typeface="小塚明朝 Pr6N R" pitchFamily="18" charset="-128"/>
        <a:ea typeface="小塚明朝 Pr6N R" pitchFamily="18" charset="-128"/>
        <a:cs typeface="+mn-cs"/>
      </a:defRPr>
    </a:lvl4pPr>
    <a:lvl5pPr marL="1828800" algn="l" defTabSz="914400" rtl="0" eaLnBrk="1" latinLnBrk="0" hangingPunct="1">
      <a:defRPr kumimoji="1" sz="1200" kern="1200">
        <a:solidFill>
          <a:schemeClr val="tx1"/>
        </a:solidFill>
        <a:latin typeface="小塚明朝 Pr6N R" pitchFamily="18" charset="-128"/>
        <a:ea typeface="小塚明朝 Pr6N R"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hi-IN" altLang="ja-JP" sz="1200" kern="1200" dirty="0" smtClean="0">
                <a:solidFill>
                  <a:schemeClr val="tx1"/>
                </a:solidFill>
                <a:effectLst/>
              </a:rPr>
              <a:t>こんにちは。初めまして。札幌へようこそ。</a:t>
            </a:r>
            <a:endParaRPr kumimoji="1" lang="ja-JP" altLang="ja-JP" sz="1200" kern="1200" dirty="0" smtClean="0">
              <a:solidFill>
                <a:schemeClr val="tx1"/>
              </a:solidFill>
              <a:effectLst/>
            </a:endParaRPr>
          </a:p>
          <a:p>
            <a:r>
              <a:rPr kumimoji="1" lang="hi-IN" altLang="ja-JP" sz="1200" kern="1200" dirty="0" smtClean="0">
                <a:solidFill>
                  <a:schemeClr val="tx1"/>
                </a:solidFill>
                <a:effectLst/>
              </a:rPr>
              <a:t>北海道大学低温科学研究所の長谷川です。</a:t>
            </a:r>
            <a:endParaRPr kumimoji="1" lang="en-US" altLang="ja-JP" sz="1200" kern="1200" dirty="0" smtClean="0">
              <a:solidFill>
                <a:schemeClr val="tx1"/>
              </a:solidFill>
              <a:effectLst/>
            </a:endParaRPr>
          </a:p>
          <a:p>
            <a:endParaRPr kumimoji="1" lang="ja-JP" altLang="ja-JP" sz="1200" kern="1200" dirty="0" smtClean="0">
              <a:solidFill>
                <a:schemeClr val="tx1"/>
              </a:solidFill>
              <a:effectLst/>
            </a:endParaRPr>
          </a:p>
          <a:p>
            <a:r>
              <a:rPr kumimoji="1" lang="hi-IN" altLang="ja-JP" sz="1200" kern="1200" dirty="0" smtClean="0">
                <a:solidFill>
                  <a:schemeClr val="tx1"/>
                </a:solidFill>
                <a:effectLst/>
              </a:rPr>
              <a:t>本業は、</a:t>
            </a:r>
            <a:r>
              <a:rPr kumimoji="1" lang="ja-JP" altLang="en-US" sz="1200" kern="1200" dirty="0" smtClean="0">
                <a:solidFill>
                  <a:schemeClr val="tx1"/>
                </a:solidFill>
                <a:effectLst/>
              </a:rPr>
              <a:t>樹木</a:t>
            </a:r>
            <a:r>
              <a:rPr kumimoji="1" lang="hi-IN" altLang="ja-JP" sz="1200" kern="1200" dirty="0" smtClean="0">
                <a:solidFill>
                  <a:schemeClr val="tx1"/>
                </a:solidFill>
                <a:effectLst/>
              </a:rPr>
              <a:t>の研究でして、はっきりいって、お金にならない研究をしています。</a:t>
            </a:r>
            <a:endParaRPr kumimoji="1" lang="en-US" altLang="ja-JP" sz="1200" kern="1200" dirty="0" smtClean="0">
              <a:solidFill>
                <a:schemeClr val="tx1"/>
              </a:solidFill>
              <a:effectLst/>
            </a:endParaRPr>
          </a:p>
          <a:p>
            <a:r>
              <a:rPr kumimoji="1" lang="hi-IN" altLang="ja-JP" sz="1200" kern="1200" dirty="0" smtClean="0">
                <a:solidFill>
                  <a:schemeClr val="tx1"/>
                </a:solidFill>
                <a:effectLst/>
              </a:rPr>
              <a:t>ですので、経済とは縁が遠いのですが、プレゼンテーションという点では、共通するところも多いと考えて、今回発表させていただくことになりました。</a:t>
            </a:r>
            <a:endParaRPr kumimoji="1" lang="en-US" altLang="ja-JP" sz="1200" kern="1200" dirty="0" smtClean="0">
              <a:solidFill>
                <a:schemeClr val="tx1"/>
              </a:solidFill>
              <a:effectLst/>
            </a:endParaRPr>
          </a:p>
          <a:p>
            <a:endParaRPr kumimoji="1" lang="ja-JP" altLang="ja-JP" sz="1200" kern="1200" dirty="0" smtClean="0">
              <a:solidFill>
                <a:schemeClr val="tx1"/>
              </a:solidFill>
              <a:effectLst/>
            </a:endParaRPr>
          </a:p>
          <a:p>
            <a:r>
              <a:rPr kumimoji="1" lang="hi-IN" altLang="ja-JP" sz="1200" kern="1200" dirty="0" smtClean="0">
                <a:solidFill>
                  <a:schemeClr val="tx1"/>
                </a:solidFill>
                <a:effectLst/>
              </a:rPr>
              <a:t>研究発表のプレゼンテーション技術というタイトルで、話させてもらいます。よろしくお願いいたします。</a:t>
            </a:r>
            <a:endParaRPr kumimoji="1" lang="ja-JP" altLang="ja-JP" sz="1200" kern="1200" dirty="0">
              <a:solidFill>
                <a:schemeClr val="tx1"/>
              </a:solidFill>
              <a:effectLst/>
            </a:endParaRPr>
          </a:p>
        </p:txBody>
      </p:sp>
      <p:sp>
        <p:nvSpPr>
          <p:cNvPr id="4" name="スライド番号プレースホルダー 3"/>
          <p:cNvSpPr>
            <a:spLocks noGrp="1"/>
          </p:cNvSpPr>
          <p:nvPr>
            <p:ph type="sldNum" sz="quarter" idx="10"/>
          </p:nvPr>
        </p:nvSpPr>
        <p:spPr/>
        <p:txBody>
          <a:bodyPr/>
          <a:lstStyle/>
          <a:p>
            <a:fld id="{4CB7BAC8-6364-4461-B409-05702E70A0AF}" type="slidenum">
              <a:rPr kumimoji="1" lang="ja-JP" altLang="en-US" smtClean="0"/>
              <a:t>1</a:t>
            </a:fld>
            <a:endParaRPr kumimoji="1" lang="ja-JP" altLang="en-US" dirty="0"/>
          </a:p>
        </p:txBody>
      </p:sp>
    </p:spTree>
    <p:extLst>
      <p:ext uri="{BB962C8B-B14F-4D97-AF65-F5344CB8AC3E}">
        <p14:creationId xmlns:p14="http://schemas.microsoft.com/office/powerpoint/2010/main" val="36175839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hi-IN" altLang="ja-JP" sz="1200" kern="1200" dirty="0" smtClean="0">
                <a:solidFill>
                  <a:schemeClr val="tx1"/>
                </a:solidFill>
                <a:effectLst/>
              </a:rPr>
              <a:t>このような難しさがあるプレゼンテーションをどういうふうに準備していけばよいのか、この発表では説明していきますが、大切なのは、あくまで聞いてくれる人のことを考えることです。</a:t>
            </a:r>
            <a:endParaRPr kumimoji="1" lang="ja-JP" altLang="ja-JP" sz="1200" kern="1200" dirty="0" smtClean="0">
              <a:solidFill>
                <a:schemeClr val="tx1"/>
              </a:solidFill>
              <a:effectLst/>
            </a:endParaRPr>
          </a:p>
          <a:p>
            <a:r>
              <a:rPr kumimoji="1" lang="ja-JP" altLang="en-US" dirty="0" smtClean="0"/>
              <a:t>立場としては、若手芸人と同じだと思えばいいでしょう。</a:t>
            </a:r>
            <a:endParaRPr kumimoji="1" lang="en-US" altLang="ja-JP" dirty="0" smtClean="0"/>
          </a:p>
          <a:p>
            <a:r>
              <a:rPr kumimoji="1" lang="ja-JP" altLang="en-US" dirty="0" smtClean="0"/>
              <a:t>あくまで、聞き手本位につくりましょう。</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4CB7BAC8-6364-4461-B409-05702E70A0AF}" type="slidenum">
              <a:rPr kumimoji="1" lang="ja-JP" altLang="en-US" smtClean="0"/>
              <a:t>10</a:t>
            </a:fld>
            <a:endParaRPr kumimoji="1" lang="ja-JP" altLang="en-US" dirty="0"/>
          </a:p>
        </p:txBody>
      </p:sp>
    </p:spTree>
    <p:extLst>
      <p:ext uri="{BB962C8B-B14F-4D97-AF65-F5344CB8AC3E}">
        <p14:creationId xmlns:p14="http://schemas.microsoft.com/office/powerpoint/2010/main" val="17297399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hi-IN" altLang="ja-JP" sz="1200" kern="1200" dirty="0" smtClean="0">
                <a:solidFill>
                  <a:schemeClr val="tx1"/>
                </a:solidFill>
                <a:effectLst/>
              </a:rPr>
              <a:t>ここまでの話をすこしまとめます。</a:t>
            </a:r>
            <a:endParaRPr kumimoji="1" lang="ja-JP" altLang="ja-JP" sz="1200" kern="1200" dirty="0" smtClean="0">
              <a:solidFill>
                <a:schemeClr val="tx1"/>
              </a:solidFill>
              <a:effectLst/>
            </a:endParaRPr>
          </a:p>
          <a:p>
            <a:r>
              <a:rPr kumimoji="1" lang="hi-IN" altLang="ja-JP" sz="1200" kern="1200" dirty="0" smtClean="0">
                <a:solidFill>
                  <a:schemeClr val="tx1"/>
                </a:solidFill>
                <a:effectLst/>
              </a:rPr>
              <a:t>プレゼンテーションはコミュニケーションの一種にすぎませんが、人の話をただ聞くのは苦痛ですし、反応が分かりにく</a:t>
            </a:r>
            <a:r>
              <a:rPr kumimoji="1" lang="ja-JP" altLang="en-US" sz="1200" kern="1200" dirty="0" smtClean="0">
                <a:solidFill>
                  <a:schemeClr val="tx1"/>
                </a:solidFill>
                <a:effectLst/>
              </a:rPr>
              <a:t>いです。そして</a:t>
            </a:r>
            <a:r>
              <a:rPr kumimoji="1" lang="hi-IN" altLang="ja-JP" sz="1200" kern="1200" dirty="0" smtClean="0">
                <a:solidFill>
                  <a:schemeClr val="tx1"/>
                </a:solidFill>
                <a:effectLst/>
              </a:rPr>
              <a:t>、流した汗を直接見ることはでき</a:t>
            </a:r>
            <a:r>
              <a:rPr kumimoji="1" lang="ja-JP" altLang="en-US" sz="1200" kern="1200" dirty="0" smtClean="0">
                <a:solidFill>
                  <a:schemeClr val="tx1"/>
                </a:solidFill>
                <a:effectLst/>
              </a:rPr>
              <a:t>ず発表だけで評価されてしまう</a:t>
            </a:r>
            <a:r>
              <a:rPr kumimoji="1" lang="hi-IN" altLang="ja-JP" sz="1200" kern="1200" dirty="0" smtClean="0">
                <a:solidFill>
                  <a:schemeClr val="tx1"/>
                </a:solidFill>
                <a:effectLst/>
              </a:rPr>
              <a:t>、という難しさがあります。しかしながら聞き手本位に</a:t>
            </a:r>
            <a:r>
              <a:rPr kumimoji="1" lang="ja-JP" altLang="en-US" sz="1200" kern="1200" dirty="0" smtClean="0">
                <a:solidFill>
                  <a:schemeClr val="tx1"/>
                </a:solidFill>
                <a:effectLst/>
              </a:rPr>
              <a:t>準備をすることで、よいプレゼンテーションを作りましょう</a:t>
            </a:r>
            <a:r>
              <a:rPr kumimoji="1" lang="hi-IN" altLang="ja-JP" sz="1200" kern="1200" dirty="0" smtClean="0">
                <a:solidFill>
                  <a:schemeClr val="tx1"/>
                </a:solidFill>
                <a:effectLst/>
              </a:rPr>
              <a:t>。</a:t>
            </a:r>
            <a:endParaRPr kumimoji="1" lang="ja-JP" altLang="ja-JP" sz="1200" kern="1200" dirty="0" smtClean="0">
              <a:solidFill>
                <a:schemeClr val="tx1"/>
              </a:solidFill>
              <a:effectLst/>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4CB7BAC8-6364-4461-B409-05702E70A0AF}" type="slidenum">
              <a:rPr kumimoji="1" lang="ja-JP" altLang="en-US" smtClean="0"/>
              <a:t>11</a:t>
            </a:fld>
            <a:endParaRPr kumimoji="1" lang="ja-JP" altLang="en-US" dirty="0"/>
          </a:p>
        </p:txBody>
      </p:sp>
    </p:spTree>
    <p:extLst>
      <p:ext uri="{BB962C8B-B14F-4D97-AF65-F5344CB8AC3E}">
        <p14:creationId xmlns:p14="http://schemas.microsoft.com/office/powerpoint/2010/main" val="21564127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hi-IN" altLang="ja-JP" sz="1200" kern="1200" dirty="0" smtClean="0">
                <a:solidFill>
                  <a:schemeClr val="tx1"/>
                </a:solidFill>
                <a:effectLst/>
              </a:rPr>
              <a:t>つぎに、プレゼンテーションに向けた準備について話を進めていきます。</a:t>
            </a:r>
            <a:endParaRPr kumimoji="1" lang="ja-JP" altLang="ja-JP" sz="1200" kern="1200" dirty="0" smtClean="0">
              <a:solidFill>
                <a:schemeClr val="tx1"/>
              </a:solidFill>
              <a:effectLst/>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4CB7BAC8-6364-4461-B409-05702E70A0AF}" type="slidenum">
              <a:rPr kumimoji="1" lang="ja-JP" altLang="en-US" smtClean="0"/>
              <a:t>12</a:t>
            </a:fld>
            <a:endParaRPr kumimoji="1" lang="ja-JP" altLang="en-US" dirty="0"/>
          </a:p>
        </p:txBody>
      </p:sp>
    </p:spTree>
    <p:extLst>
      <p:ext uri="{BB962C8B-B14F-4D97-AF65-F5344CB8AC3E}">
        <p14:creationId xmlns:p14="http://schemas.microsoft.com/office/powerpoint/2010/main" val="31324257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hi-IN" altLang="ja-JP" sz="1200" kern="1200" dirty="0" smtClean="0">
                <a:solidFill>
                  <a:schemeClr val="tx1"/>
                </a:solidFill>
                <a:effectLst/>
              </a:rPr>
              <a:t>準備に一番大切なことは一つです。</a:t>
            </a:r>
            <a:endParaRPr kumimoji="1" lang="ja-JP" altLang="ja-JP" sz="1200" kern="1200" dirty="0" smtClean="0">
              <a:solidFill>
                <a:schemeClr val="tx1"/>
              </a:solidFill>
              <a:effectLst/>
            </a:endParaRPr>
          </a:p>
          <a:p>
            <a:r>
              <a:rPr kumimoji="1" lang="hi-IN" altLang="ja-JP" sz="1200" kern="1200" dirty="0" smtClean="0">
                <a:solidFill>
                  <a:schemeClr val="tx1"/>
                </a:solidFill>
                <a:effectLst/>
              </a:rPr>
              <a:t>いきなりパワーポイントを使って発表スライドをつくり始めないことです。</a:t>
            </a:r>
            <a:endParaRPr kumimoji="1" lang="ja-JP" altLang="ja-JP" sz="1200" kern="1200" dirty="0" smtClean="0">
              <a:solidFill>
                <a:schemeClr val="tx1"/>
              </a:solidFill>
              <a:effectLst/>
            </a:endParaRPr>
          </a:p>
          <a:p>
            <a:r>
              <a:rPr kumimoji="1" lang="en-US" altLang="ja-JP" sz="1200" kern="1200" dirty="0" smtClean="0">
                <a:solidFill>
                  <a:schemeClr val="tx1"/>
                </a:solidFill>
                <a:effectLst/>
              </a:rPr>
              <a:t> </a:t>
            </a:r>
            <a:endParaRPr kumimoji="1" lang="ja-JP" altLang="ja-JP" sz="1200" kern="1200" dirty="0" smtClean="0">
              <a:solidFill>
                <a:schemeClr val="tx1"/>
              </a:solidFill>
              <a:effectLst/>
            </a:endParaRPr>
          </a:p>
          <a:p>
            <a:r>
              <a:rPr kumimoji="1" lang="hi-IN" altLang="ja-JP" sz="1200" kern="1200" dirty="0" smtClean="0">
                <a:solidFill>
                  <a:schemeClr val="tx1"/>
                </a:solidFill>
                <a:effectLst/>
              </a:rPr>
              <a:t>発表スライドがないと不安になってしまいますので、どうしてもまずパワーポイントを立ち上げて、一枚目のスライドを作って、ということをしがちだと思います。</a:t>
            </a:r>
            <a:endParaRPr kumimoji="1" lang="ja-JP" altLang="ja-JP" sz="1200" kern="1200" dirty="0" smtClean="0">
              <a:solidFill>
                <a:schemeClr val="tx1"/>
              </a:solidFill>
              <a:effectLst/>
            </a:endParaRPr>
          </a:p>
          <a:p>
            <a:r>
              <a:rPr kumimoji="1" lang="hi-IN" altLang="ja-JP" sz="1200" kern="1200" dirty="0" smtClean="0">
                <a:solidFill>
                  <a:schemeClr val="tx1"/>
                </a:solidFill>
                <a:effectLst/>
              </a:rPr>
              <a:t>しかしながら、こうやって慌ててスライドを作り始めると、大概の場合、途中でコケます。</a:t>
            </a:r>
            <a:endParaRPr kumimoji="1" lang="ja-JP" altLang="ja-JP" sz="1200" kern="1200" dirty="0" smtClean="0">
              <a:solidFill>
                <a:schemeClr val="tx1"/>
              </a:solidFill>
              <a:effectLst/>
            </a:endParaRPr>
          </a:p>
          <a:p>
            <a:r>
              <a:rPr kumimoji="1" lang="hi-IN" altLang="ja-JP" sz="1200" kern="1200" dirty="0" smtClean="0">
                <a:solidFill>
                  <a:schemeClr val="tx1"/>
                </a:solidFill>
                <a:effectLst/>
              </a:rPr>
              <a:t>スライドを作る作業に入る前に、発表する内容をしっかりと整理する必要があります。</a:t>
            </a:r>
            <a:endParaRPr kumimoji="1" lang="ja-JP" altLang="ja-JP" sz="1200" kern="1200" dirty="0" smtClean="0">
              <a:solidFill>
                <a:schemeClr val="tx1"/>
              </a:solidFill>
              <a:effectLst/>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4CB7BAC8-6364-4461-B409-05702E70A0AF}" type="slidenum">
              <a:rPr kumimoji="1" lang="ja-JP" altLang="en-US" smtClean="0"/>
              <a:t>13</a:t>
            </a:fld>
            <a:endParaRPr kumimoji="1" lang="ja-JP" altLang="en-US" dirty="0"/>
          </a:p>
        </p:txBody>
      </p:sp>
    </p:spTree>
    <p:extLst>
      <p:ext uri="{BB962C8B-B14F-4D97-AF65-F5344CB8AC3E}">
        <p14:creationId xmlns:p14="http://schemas.microsoft.com/office/powerpoint/2010/main" val="21488710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hi-IN" altLang="ja-JP" sz="1200" kern="1200" dirty="0" smtClean="0">
                <a:solidFill>
                  <a:schemeClr val="tx1"/>
                </a:solidFill>
                <a:effectLst/>
              </a:rPr>
              <a:t>発表のストーリーを固めるにはいくつか方法があります。</a:t>
            </a:r>
            <a:endParaRPr kumimoji="1" lang="ja-JP" altLang="ja-JP" sz="1200" kern="1200" dirty="0" smtClean="0">
              <a:solidFill>
                <a:schemeClr val="tx1"/>
              </a:solidFill>
              <a:effectLst/>
            </a:endParaRPr>
          </a:p>
          <a:p>
            <a:r>
              <a:rPr kumimoji="1" lang="hi-IN" altLang="ja-JP" sz="1200" kern="1200" dirty="0" smtClean="0">
                <a:solidFill>
                  <a:schemeClr val="tx1"/>
                </a:solidFill>
                <a:effectLst/>
              </a:rPr>
              <a:t>私がよくやっているのは、発表内容を文章化して整理するために、</a:t>
            </a:r>
            <a:r>
              <a:rPr kumimoji="1" lang="ja-JP" altLang="en-US" sz="1200" kern="1200" dirty="0" smtClean="0">
                <a:solidFill>
                  <a:schemeClr val="tx1"/>
                </a:solidFill>
                <a:effectLst/>
              </a:rPr>
              <a:t>ストーリーのメモ</a:t>
            </a:r>
            <a:r>
              <a:rPr kumimoji="1" lang="hi-IN" altLang="ja-JP" sz="1200" kern="1200" dirty="0" smtClean="0">
                <a:solidFill>
                  <a:schemeClr val="tx1"/>
                </a:solidFill>
                <a:effectLst/>
              </a:rPr>
              <a:t>を書く、ということをやっています。スライドの写真に示すのは実際に私が書いているメモです。</a:t>
            </a:r>
            <a:endParaRPr kumimoji="1" lang="ja-JP" altLang="ja-JP" sz="1200" kern="1200" dirty="0" smtClean="0">
              <a:solidFill>
                <a:schemeClr val="tx1"/>
              </a:solidFill>
              <a:effectLst/>
            </a:endParaRPr>
          </a:p>
          <a:p>
            <a:r>
              <a:rPr kumimoji="1" lang="hi-IN" altLang="ja-JP" sz="1200" kern="1200" dirty="0" smtClean="0">
                <a:solidFill>
                  <a:schemeClr val="tx1"/>
                </a:solidFill>
                <a:effectLst/>
              </a:rPr>
              <a:t>まず、このように適当な紙に、大項目、中項目、小項目くらいの</a:t>
            </a:r>
            <a:r>
              <a:rPr kumimoji="1" lang="en-US" altLang="ja-JP" sz="1200" kern="1200" dirty="0" smtClean="0">
                <a:solidFill>
                  <a:schemeClr val="tx1"/>
                </a:solidFill>
                <a:effectLst/>
              </a:rPr>
              <a:t>3</a:t>
            </a:r>
            <a:r>
              <a:rPr kumimoji="1" lang="hi-IN" altLang="ja-JP" sz="1200" kern="1200" dirty="0" smtClean="0">
                <a:solidFill>
                  <a:schemeClr val="tx1"/>
                </a:solidFill>
                <a:effectLst/>
              </a:rPr>
              <a:t>つのレベルに分けて、それぞれ項目ごとに行のはじめを落とすようにして、メモ書きしていきます。</a:t>
            </a:r>
            <a:endParaRPr kumimoji="1" lang="ja-JP" altLang="ja-JP" sz="1200" kern="1200" dirty="0" smtClean="0">
              <a:solidFill>
                <a:schemeClr val="tx1"/>
              </a:solidFill>
              <a:effectLst/>
            </a:endParaRPr>
          </a:p>
          <a:p>
            <a:r>
              <a:rPr kumimoji="1" lang="hi-IN" altLang="ja-JP" sz="1200" kern="1200" dirty="0" smtClean="0">
                <a:solidFill>
                  <a:schemeClr val="tx1"/>
                </a:solidFill>
                <a:effectLst/>
              </a:rPr>
              <a:t>これでは見にくいと思いますので、次のページにまとめてみます</a:t>
            </a:r>
            <a:endParaRPr kumimoji="1" lang="ja-JP" altLang="ja-JP" sz="1200" kern="1200" dirty="0" smtClean="0">
              <a:solidFill>
                <a:schemeClr val="tx1"/>
              </a:solidFill>
              <a:effectLst/>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4CB7BAC8-6364-4461-B409-05702E70A0AF}" type="slidenum">
              <a:rPr kumimoji="1" lang="ja-JP" altLang="en-US" smtClean="0"/>
              <a:t>14</a:t>
            </a:fld>
            <a:endParaRPr kumimoji="1" lang="ja-JP" altLang="en-US" dirty="0"/>
          </a:p>
        </p:txBody>
      </p:sp>
    </p:spTree>
    <p:extLst>
      <p:ext uri="{BB962C8B-B14F-4D97-AF65-F5344CB8AC3E}">
        <p14:creationId xmlns:p14="http://schemas.microsoft.com/office/powerpoint/2010/main" val="12076021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418276" y="4686500"/>
            <a:ext cx="5850051" cy="4439840"/>
          </a:xfrm>
        </p:spPr>
        <p:txBody>
          <a:bodyPr/>
          <a:lstStyle/>
          <a:p>
            <a:r>
              <a:rPr kumimoji="1" lang="ja-JP" altLang="en-US" dirty="0" smtClean="0"/>
              <a:t>たとえば、これは札幌にあります</a:t>
            </a:r>
            <a:r>
              <a:rPr kumimoji="1" lang="en-US" altLang="ja-JP" dirty="0" smtClean="0"/>
              <a:t>J</a:t>
            </a:r>
            <a:r>
              <a:rPr kumimoji="1" lang="ja-JP" altLang="en-US" dirty="0" smtClean="0"/>
              <a:t>リーグディビジョン２のコンサドーレ札幌についてまとめたメモのイメージです。</a:t>
            </a:r>
            <a:endParaRPr kumimoji="1" lang="en-US" altLang="ja-JP" dirty="0" smtClean="0"/>
          </a:p>
          <a:p>
            <a:r>
              <a:rPr kumimoji="1" lang="en-US" altLang="ja-JP" dirty="0" smtClean="0"/>
              <a:t>&lt;click&gt;</a:t>
            </a:r>
          </a:p>
          <a:p>
            <a:r>
              <a:rPr kumimoji="1" lang="ja-JP" altLang="en-US" dirty="0" smtClean="0"/>
              <a:t>大項目を左に頭をそろえてならべ、</a:t>
            </a:r>
            <a:r>
              <a:rPr kumimoji="1" lang="en-US" altLang="ja-JP" dirty="0" smtClean="0"/>
              <a:t>&lt;click&gt;</a:t>
            </a:r>
            <a:r>
              <a:rPr kumimoji="1" lang="ja-JP" altLang="en-US" dirty="0" smtClean="0"/>
              <a:t>それよりも少し右に中項目を、</a:t>
            </a:r>
            <a:r>
              <a:rPr kumimoji="1" lang="en-US" altLang="ja-JP" dirty="0" smtClean="0"/>
              <a:t>&lt;click&gt;</a:t>
            </a:r>
            <a:r>
              <a:rPr kumimoji="1" lang="ja-JP" altLang="en-US" dirty="0" smtClean="0"/>
              <a:t>さらに右に小項目を並べるような形で書いています。</a:t>
            </a:r>
            <a:endParaRPr kumimoji="1" lang="en-US" altLang="ja-JP" dirty="0" smtClean="0"/>
          </a:p>
          <a:p>
            <a:r>
              <a:rPr kumimoji="1" lang="en-US" altLang="ja-JP" dirty="0" smtClean="0"/>
              <a:t>&lt;click&gt;</a:t>
            </a:r>
          </a:p>
          <a:p>
            <a:r>
              <a:rPr kumimoji="1" lang="ja-JP" altLang="en-US" dirty="0" smtClean="0"/>
              <a:t>このように書くことのメリットは、内容を削ったり増やしたりしやすいことです。たとえば、今回の話がちょっと持ち時間に収まりそうになくて、どこか削るとします。大幅に削るなら、大項目ごと削りますが、それほどでもない場合、中項目から削っていきます。そうしますと、中項目どうしを比較して、あまり重要でない部分を削ります。たとえば、</a:t>
            </a:r>
            <a:r>
              <a:rPr kumimoji="1" lang="en-US" altLang="ja-JP" dirty="0" smtClean="0"/>
              <a:t>1996</a:t>
            </a:r>
            <a:r>
              <a:rPr kumimoji="1" lang="ja-JP" altLang="en-US" dirty="0" smtClean="0"/>
              <a:t>年設立という部分が一番重要度が低いと思えば、</a:t>
            </a:r>
            <a:endParaRPr kumimoji="1" lang="en-US" altLang="ja-JP" dirty="0" smtClean="0"/>
          </a:p>
          <a:p>
            <a:r>
              <a:rPr kumimoji="1" lang="en-US" altLang="ja-JP" dirty="0" smtClean="0"/>
              <a:t>&lt;click&gt;</a:t>
            </a:r>
          </a:p>
          <a:p>
            <a:r>
              <a:rPr kumimoji="1" lang="ja-JP" altLang="en-US" dirty="0" smtClean="0"/>
              <a:t>これを削ればよいということになります。</a:t>
            </a:r>
            <a:endParaRPr kumimoji="1" lang="en-US" altLang="ja-JP" dirty="0" smtClean="0"/>
          </a:p>
          <a:p>
            <a:endParaRPr kumimoji="1" lang="en-US" altLang="ja-JP" dirty="0" smtClean="0"/>
          </a:p>
          <a:p>
            <a:r>
              <a:rPr kumimoji="1" lang="ja-JP" altLang="en-US" dirty="0" smtClean="0"/>
              <a:t>さらに、ストーリーが十分に練られているかの確認もできます。その方法は、中項目以下をすべて飛ばして、大項目だけを並べます。</a:t>
            </a:r>
            <a:endParaRPr kumimoji="1" lang="en-US" altLang="ja-JP" dirty="0" smtClean="0"/>
          </a:p>
          <a:p>
            <a:r>
              <a:rPr kumimoji="1" lang="en-US" altLang="ja-JP" dirty="0" smtClean="0"/>
              <a:t>&lt;click&gt;</a:t>
            </a:r>
          </a:p>
          <a:p>
            <a:r>
              <a:rPr kumimoji="1" lang="ja-JP" altLang="en-US" dirty="0" smtClean="0"/>
              <a:t>このようにして、大項目をつないで文章化できるようであれば、ストーリーは十分に組めているなと判断できます。</a:t>
            </a:r>
            <a:endParaRPr kumimoji="1" lang="en-US" altLang="ja-JP" dirty="0" smtClean="0"/>
          </a:p>
          <a:p>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4CB7BAC8-6364-4461-B409-05702E70A0AF}" type="slidenum">
              <a:rPr kumimoji="1" lang="ja-JP" altLang="en-US" smtClean="0"/>
              <a:t>15</a:t>
            </a:fld>
            <a:endParaRPr kumimoji="1" lang="ja-JP" altLang="en-US" dirty="0"/>
          </a:p>
        </p:txBody>
      </p:sp>
    </p:spTree>
    <p:extLst>
      <p:ext uri="{BB962C8B-B14F-4D97-AF65-F5344CB8AC3E}">
        <p14:creationId xmlns:p14="http://schemas.microsoft.com/office/powerpoint/2010/main" val="24482630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hi-IN" altLang="ja-JP" sz="1200" kern="1200" dirty="0" smtClean="0">
                <a:solidFill>
                  <a:schemeClr val="tx1"/>
                </a:solidFill>
                <a:effectLst/>
              </a:rPr>
              <a:t>こうやって、発表の内容が決まったのちに、このストーリーをどのようにそれぞれのスライドに割り付けるか、発表のボリュームを考えながら展開していきます。</a:t>
            </a:r>
            <a:endParaRPr kumimoji="1" lang="ja-JP" altLang="ja-JP" sz="1200" kern="1200" dirty="0" smtClean="0">
              <a:solidFill>
                <a:schemeClr val="tx1"/>
              </a:solidFill>
              <a:effectLst/>
            </a:endParaRPr>
          </a:p>
          <a:p>
            <a:r>
              <a:rPr kumimoji="1" lang="hi-IN" altLang="ja-JP" sz="1200" kern="1200" dirty="0" smtClean="0">
                <a:solidFill>
                  <a:schemeClr val="tx1"/>
                </a:solidFill>
                <a:effectLst/>
              </a:rPr>
              <a:t>私はこの作業の時に、写真で示しているようにスライド一枚一枚の絵コンテを起こしながらやることが多いです。</a:t>
            </a:r>
            <a:endParaRPr kumimoji="1" lang="en-US" altLang="ja-JP" sz="1200" kern="1200" dirty="0" smtClean="0">
              <a:solidFill>
                <a:schemeClr val="tx1"/>
              </a:solidFill>
              <a:effectLst/>
            </a:endParaRPr>
          </a:p>
          <a:p>
            <a:r>
              <a:rPr kumimoji="1" lang="ja-JP" altLang="en-US" sz="1200" kern="1200" dirty="0" smtClean="0">
                <a:solidFill>
                  <a:schemeClr val="tx1"/>
                </a:solidFill>
                <a:effectLst/>
              </a:rPr>
              <a:t>そうすることで、おおまかな流れを把握することができますし、必要な写真であったり、図表であったりを作る作業が楽になります。</a:t>
            </a:r>
            <a:endParaRPr kumimoji="1" lang="en-US" altLang="ja-JP" sz="1200" kern="1200" dirty="0" smtClean="0">
              <a:solidFill>
                <a:schemeClr val="tx1"/>
              </a:solidFill>
              <a:effectLst/>
            </a:endParaRPr>
          </a:p>
          <a:p>
            <a:r>
              <a:rPr kumimoji="1" lang="ja-JP" altLang="en-US" sz="1200" kern="1200" dirty="0" smtClean="0">
                <a:solidFill>
                  <a:schemeClr val="tx1"/>
                </a:solidFill>
                <a:effectLst/>
              </a:rPr>
              <a:t>もちろん、実際に作り始めてから変更する部分も多く、実際この発表でも絵コンテからはずいぶんずれてしまいましたが、でも無駄な作業ではなかったと思います。</a:t>
            </a:r>
            <a:endParaRPr kumimoji="1" lang="ja-JP" altLang="ja-JP" sz="1200" kern="1200" dirty="0" smtClean="0">
              <a:solidFill>
                <a:schemeClr val="tx1"/>
              </a:solidFill>
              <a:effectLst/>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4CB7BAC8-6364-4461-B409-05702E70A0AF}" type="slidenum">
              <a:rPr kumimoji="1" lang="ja-JP" altLang="en-US" smtClean="0"/>
              <a:t>16</a:t>
            </a:fld>
            <a:endParaRPr kumimoji="1" lang="ja-JP" altLang="en-US" dirty="0"/>
          </a:p>
        </p:txBody>
      </p:sp>
    </p:spTree>
    <p:extLst>
      <p:ext uri="{BB962C8B-B14F-4D97-AF65-F5344CB8AC3E}">
        <p14:creationId xmlns:p14="http://schemas.microsoft.com/office/powerpoint/2010/main" val="5773169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hi-IN" altLang="ja-JP" sz="1200" kern="1200" dirty="0" smtClean="0">
                <a:solidFill>
                  <a:schemeClr val="tx1"/>
                </a:solidFill>
                <a:effectLst/>
              </a:rPr>
              <a:t>このときに、考えなければいけない大切なことは、聞き手がどういう人たちであるかを考えることです。</a:t>
            </a:r>
            <a:endParaRPr kumimoji="1" lang="ja-JP" altLang="ja-JP" sz="1200" kern="1200" dirty="0" smtClean="0">
              <a:solidFill>
                <a:schemeClr val="tx1"/>
              </a:solidFill>
              <a:effectLst/>
            </a:endParaRPr>
          </a:p>
          <a:p>
            <a:r>
              <a:rPr kumimoji="1" lang="hi-IN" altLang="ja-JP" sz="1200" kern="1200" dirty="0" smtClean="0">
                <a:solidFill>
                  <a:schemeClr val="tx1"/>
                </a:solidFill>
                <a:effectLst/>
              </a:rPr>
              <a:t>何かを説明するとき、聞き手によってどこまで説明が必要であるかが変わってきます。</a:t>
            </a:r>
            <a:endParaRPr kumimoji="1" lang="ja-JP" altLang="ja-JP" sz="1200" kern="1200" dirty="0" smtClean="0">
              <a:solidFill>
                <a:schemeClr val="tx1"/>
              </a:solidFill>
              <a:effectLst/>
            </a:endParaRPr>
          </a:p>
          <a:p>
            <a:r>
              <a:rPr kumimoji="1" lang="hi-IN" altLang="ja-JP" sz="1200" kern="1200" dirty="0" smtClean="0">
                <a:solidFill>
                  <a:schemeClr val="tx1"/>
                </a:solidFill>
                <a:effectLst/>
              </a:rPr>
              <a:t>たとえば、経済のゼミであったり、あるいは学会のような場所であれば、</a:t>
            </a:r>
            <a:r>
              <a:rPr kumimoji="1" lang="en-US" altLang="ja-JP" sz="1200" kern="1200" dirty="0" smtClean="0">
                <a:solidFill>
                  <a:schemeClr val="tx1"/>
                </a:solidFill>
                <a:effectLst/>
              </a:rPr>
              <a:t>GNP</a:t>
            </a:r>
            <a:r>
              <a:rPr kumimoji="1" lang="hi-IN" altLang="ja-JP" sz="1200" kern="1200" dirty="0" smtClean="0">
                <a:solidFill>
                  <a:schemeClr val="tx1"/>
                </a:solidFill>
                <a:effectLst/>
              </a:rPr>
              <a:t>とか</a:t>
            </a:r>
            <a:r>
              <a:rPr kumimoji="1" lang="en-US" altLang="ja-JP" sz="1200" kern="1200" dirty="0" smtClean="0">
                <a:solidFill>
                  <a:schemeClr val="tx1"/>
                </a:solidFill>
                <a:effectLst/>
              </a:rPr>
              <a:t>GDP</a:t>
            </a:r>
            <a:r>
              <a:rPr kumimoji="1" lang="hi-IN" altLang="ja-JP" sz="1200" kern="1200" dirty="0" smtClean="0">
                <a:solidFill>
                  <a:schemeClr val="tx1"/>
                </a:solidFill>
                <a:effectLst/>
              </a:rPr>
              <a:t>とか、基本的なことばはほとんどの聞き手が知っているでしょうから、こういった場合はわざわざ用語を解説したりする必要はないでしょう。しかし、たとえば中学校の社会科の授業で呼ばれて、中学生相手に話をする、という場合には当然ながらこういった言葉を使う前に、あらかじめその意味を説明しないとわからないでしょう。</a:t>
            </a:r>
            <a:endParaRPr kumimoji="1" lang="ja-JP" altLang="ja-JP" sz="1200" kern="1200" dirty="0" smtClean="0">
              <a:solidFill>
                <a:schemeClr val="tx1"/>
              </a:solidFill>
              <a:effectLst/>
            </a:endParaRPr>
          </a:p>
          <a:p>
            <a:r>
              <a:rPr kumimoji="1" lang="hi-IN" altLang="ja-JP" sz="1200" kern="1200" dirty="0" smtClean="0">
                <a:solidFill>
                  <a:schemeClr val="tx1"/>
                </a:solidFill>
                <a:effectLst/>
              </a:rPr>
              <a:t>このような、どこまで説明が必要であるかに応じて、全体としてどのくらいの量の内容を盛り込むことができるかが左右されます。</a:t>
            </a:r>
            <a:endParaRPr kumimoji="1" lang="ja-JP" altLang="ja-JP" sz="1200" kern="1200" dirty="0" smtClean="0">
              <a:solidFill>
                <a:schemeClr val="tx1"/>
              </a:solidFill>
              <a:effectLst/>
            </a:endParaRPr>
          </a:p>
          <a:p>
            <a:r>
              <a:rPr kumimoji="1" lang="hi-IN" altLang="ja-JP" sz="1200" kern="1200" dirty="0" smtClean="0">
                <a:solidFill>
                  <a:schemeClr val="tx1"/>
                </a:solidFill>
                <a:effectLst/>
              </a:rPr>
              <a:t>ですので、聞き手がどういった人であるのか、常に頭に入れながら作業を進めます。</a:t>
            </a:r>
            <a:endParaRPr kumimoji="1" lang="ja-JP" altLang="ja-JP" sz="1200" kern="1200" dirty="0" smtClean="0">
              <a:solidFill>
                <a:schemeClr val="tx1"/>
              </a:solidFill>
              <a:effectLst/>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4CB7BAC8-6364-4461-B409-05702E70A0AF}" type="slidenum">
              <a:rPr kumimoji="1" lang="ja-JP" altLang="en-US" smtClean="0"/>
              <a:t>17</a:t>
            </a:fld>
            <a:endParaRPr kumimoji="1" lang="ja-JP" altLang="en-US" dirty="0"/>
          </a:p>
        </p:txBody>
      </p:sp>
    </p:spTree>
    <p:extLst>
      <p:ext uri="{BB962C8B-B14F-4D97-AF65-F5344CB8AC3E}">
        <p14:creationId xmlns:p14="http://schemas.microsoft.com/office/powerpoint/2010/main" val="34835152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hi-IN" altLang="ja-JP" sz="1200" kern="1200" dirty="0" smtClean="0">
                <a:solidFill>
                  <a:schemeClr val="tx1"/>
                </a:solidFill>
                <a:effectLst/>
              </a:rPr>
              <a:t>さて、具体的にはどういった内容をプレゼンテーションに盛り込んでいくでしょうか。</a:t>
            </a:r>
            <a:endParaRPr kumimoji="1" lang="ja-JP" altLang="ja-JP" sz="1200" kern="1200" dirty="0" smtClean="0">
              <a:solidFill>
                <a:schemeClr val="tx1"/>
              </a:solidFill>
              <a:effectLst/>
            </a:endParaRPr>
          </a:p>
          <a:p>
            <a:r>
              <a:rPr kumimoji="1" lang="hi-IN" altLang="ja-JP" sz="1200" kern="1200" dirty="0" smtClean="0">
                <a:solidFill>
                  <a:schemeClr val="tx1"/>
                </a:solidFill>
                <a:effectLst/>
              </a:rPr>
              <a:t>一般的な発表の流れは、おそらく次のようになると思います。</a:t>
            </a:r>
            <a:endParaRPr kumimoji="1" lang="ja-JP" altLang="ja-JP" sz="1200" kern="1200" dirty="0" smtClean="0">
              <a:solidFill>
                <a:schemeClr val="tx1"/>
              </a:solidFill>
              <a:effectLst/>
            </a:endParaRPr>
          </a:p>
          <a:p>
            <a:r>
              <a:rPr kumimoji="1" lang="hi-IN" altLang="ja-JP" sz="1200" kern="1200" dirty="0" smtClean="0">
                <a:solidFill>
                  <a:schemeClr val="tx1"/>
                </a:solidFill>
                <a:effectLst/>
              </a:rPr>
              <a:t>まず、導入部分で前提となる話をして、研究の目的を紹介し、対象や方法について述べ、結果と考察をして、最後にまとめる、という形がオーソドックスでしょう。</a:t>
            </a:r>
            <a:endParaRPr kumimoji="1" lang="ja-JP" altLang="ja-JP" sz="1200" kern="1200" dirty="0" smtClean="0">
              <a:solidFill>
                <a:schemeClr val="tx1"/>
              </a:solidFill>
              <a:effectLst/>
            </a:endParaRPr>
          </a:p>
          <a:p>
            <a:r>
              <a:rPr kumimoji="1" lang="hi-IN" altLang="ja-JP" sz="1200" kern="1200" dirty="0" smtClean="0">
                <a:solidFill>
                  <a:schemeClr val="tx1"/>
                </a:solidFill>
                <a:effectLst/>
              </a:rPr>
              <a:t>もちろん、発表内容や、あるいはその人のスタイルにもよるのでこれ以外の形ももちろんあり得ると思います。</a:t>
            </a:r>
            <a:endParaRPr kumimoji="1" lang="ja-JP" altLang="ja-JP" sz="1200" kern="1200" dirty="0" smtClean="0">
              <a:solidFill>
                <a:schemeClr val="tx1"/>
              </a:solidFill>
              <a:effectLst/>
            </a:endParaRPr>
          </a:p>
          <a:p>
            <a:r>
              <a:rPr kumimoji="1" lang="en-US" altLang="ja-JP" sz="1200" kern="1200" dirty="0" smtClean="0">
                <a:solidFill>
                  <a:schemeClr val="tx1"/>
                </a:solidFill>
                <a:effectLst/>
              </a:rPr>
              <a:t> </a:t>
            </a:r>
            <a:endParaRPr kumimoji="1" lang="ja-JP" altLang="ja-JP" sz="1200" kern="1200" dirty="0" smtClean="0">
              <a:solidFill>
                <a:schemeClr val="tx1"/>
              </a:solidFill>
              <a:effectLst/>
            </a:endParaRPr>
          </a:p>
          <a:p>
            <a:r>
              <a:rPr kumimoji="1" lang="hi-IN" altLang="ja-JP" sz="1200" kern="1200" dirty="0" smtClean="0">
                <a:solidFill>
                  <a:schemeClr val="tx1"/>
                </a:solidFill>
                <a:effectLst/>
              </a:rPr>
              <a:t>インター大会では発表時間が</a:t>
            </a:r>
            <a:r>
              <a:rPr kumimoji="1" lang="en-US" altLang="ja-JP" sz="1200" kern="1200" dirty="0" smtClean="0">
                <a:solidFill>
                  <a:schemeClr val="tx1"/>
                </a:solidFill>
                <a:effectLst/>
              </a:rPr>
              <a:t>15</a:t>
            </a:r>
            <a:r>
              <a:rPr kumimoji="1" lang="hi-IN" altLang="ja-JP" sz="1200" kern="1200" dirty="0" smtClean="0">
                <a:solidFill>
                  <a:schemeClr val="tx1"/>
                </a:solidFill>
                <a:effectLst/>
              </a:rPr>
              <a:t>分となっています。</a:t>
            </a:r>
            <a:endParaRPr kumimoji="1" lang="en-US" altLang="ja-JP" sz="1200" kern="1200" dirty="0" smtClean="0">
              <a:solidFill>
                <a:schemeClr val="tx1"/>
              </a:solidFill>
              <a:effectLst/>
            </a:endParaRPr>
          </a:p>
          <a:p>
            <a:r>
              <a:rPr kumimoji="1" lang="en-US" altLang="ja-JP" sz="1200" kern="1200" dirty="0" smtClean="0">
                <a:solidFill>
                  <a:schemeClr val="tx1"/>
                </a:solidFill>
                <a:effectLst/>
              </a:rPr>
              <a:t>&lt;click&gt;</a:t>
            </a:r>
          </a:p>
          <a:p>
            <a:r>
              <a:rPr kumimoji="1" lang="en-US" altLang="ja-JP" sz="1200" kern="1200" dirty="0" smtClean="0">
                <a:solidFill>
                  <a:schemeClr val="tx1"/>
                </a:solidFill>
                <a:effectLst/>
              </a:rPr>
              <a:t>15</a:t>
            </a:r>
            <a:r>
              <a:rPr kumimoji="1" lang="hi-IN" altLang="ja-JP" sz="1200" kern="1200" dirty="0" smtClean="0">
                <a:solidFill>
                  <a:schemeClr val="tx1"/>
                </a:solidFill>
                <a:effectLst/>
              </a:rPr>
              <a:t>分の発表の場合、一般的にはスライドの枚数は</a:t>
            </a:r>
            <a:r>
              <a:rPr kumimoji="1" lang="en-US" altLang="ja-JP" sz="1200" kern="1200" dirty="0" smtClean="0">
                <a:solidFill>
                  <a:schemeClr val="tx1"/>
                </a:solidFill>
                <a:effectLst/>
              </a:rPr>
              <a:t>13</a:t>
            </a:r>
            <a:r>
              <a:rPr kumimoji="1" lang="hi-IN" altLang="ja-JP" sz="1200" kern="1200" dirty="0" smtClean="0">
                <a:solidFill>
                  <a:schemeClr val="tx1"/>
                </a:solidFill>
                <a:effectLst/>
              </a:rPr>
              <a:t>から</a:t>
            </a:r>
            <a:r>
              <a:rPr kumimoji="1" lang="en-US" altLang="ja-JP" sz="1200" kern="1200" dirty="0" smtClean="0">
                <a:solidFill>
                  <a:schemeClr val="tx1"/>
                </a:solidFill>
                <a:effectLst/>
              </a:rPr>
              <a:t>18</a:t>
            </a:r>
            <a:r>
              <a:rPr kumimoji="1" lang="hi-IN" altLang="ja-JP" sz="1200" kern="1200" dirty="0" smtClean="0">
                <a:solidFill>
                  <a:schemeClr val="tx1"/>
                </a:solidFill>
                <a:effectLst/>
              </a:rPr>
              <a:t>枚程度が適当な量で、これをそれぞれ割り振ると、だいたいこれくらいの感じになるのではないでしょうか。</a:t>
            </a:r>
            <a:endParaRPr kumimoji="1" lang="ja-JP" altLang="ja-JP" sz="1200" kern="1200" dirty="0" smtClean="0">
              <a:solidFill>
                <a:schemeClr val="tx1"/>
              </a:solidFill>
              <a:effectLst/>
            </a:endParaRPr>
          </a:p>
          <a:p>
            <a:r>
              <a:rPr kumimoji="1" lang="hi-IN" altLang="ja-JP" sz="1200" kern="1200" dirty="0" smtClean="0">
                <a:solidFill>
                  <a:schemeClr val="tx1"/>
                </a:solidFill>
                <a:effectLst/>
              </a:rPr>
              <a:t>これを踏まえて、導入からまとめまで、それぞれのパートで気を付けたいことを述べていきます。</a:t>
            </a:r>
            <a:endParaRPr kumimoji="1" lang="ja-JP" altLang="ja-JP" sz="1200" kern="1200" dirty="0" smtClean="0">
              <a:solidFill>
                <a:schemeClr val="tx1"/>
              </a:solidFill>
              <a:effectLst/>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4CB7BAC8-6364-4461-B409-05702E70A0AF}" type="slidenum">
              <a:rPr kumimoji="1" lang="ja-JP" altLang="en-US" smtClean="0"/>
              <a:t>18</a:t>
            </a:fld>
            <a:endParaRPr kumimoji="1" lang="ja-JP" altLang="en-US" dirty="0"/>
          </a:p>
        </p:txBody>
      </p:sp>
    </p:spTree>
    <p:extLst>
      <p:ext uri="{BB962C8B-B14F-4D97-AF65-F5344CB8AC3E}">
        <p14:creationId xmlns:p14="http://schemas.microsoft.com/office/powerpoint/2010/main" val="11062491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hi-IN" altLang="ja-JP" sz="1200" kern="1200" dirty="0" smtClean="0">
                <a:solidFill>
                  <a:schemeClr val="tx1"/>
                </a:solidFill>
                <a:effectLst/>
              </a:rPr>
              <a:t>まず導入のパートです。全体が</a:t>
            </a:r>
            <a:r>
              <a:rPr kumimoji="1" lang="en-US" altLang="ja-JP" sz="1200" kern="1200" dirty="0" smtClean="0">
                <a:solidFill>
                  <a:schemeClr val="tx1"/>
                </a:solidFill>
                <a:effectLst/>
              </a:rPr>
              <a:t>13</a:t>
            </a:r>
            <a:r>
              <a:rPr kumimoji="1" lang="hi-IN" altLang="ja-JP" sz="1200" kern="1200" dirty="0" smtClean="0">
                <a:solidFill>
                  <a:schemeClr val="tx1"/>
                </a:solidFill>
                <a:effectLst/>
              </a:rPr>
              <a:t>から</a:t>
            </a:r>
            <a:r>
              <a:rPr kumimoji="1" lang="en-US" altLang="ja-JP" sz="1200" kern="1200" dirty="0" smtClean="0">
                <a:solidFill>
                  <a:schemeClr val="tx1"/>
                </a:solidFill>
                <a:effectLst/>
              </a:rPr>
              <a:t>18</a:t>
            </a:r>
            <a:r>
              <a:rPr kumimoji="1" lang="hi-IN" altLang="ja-JP" sz="1200" kern="1200" dirty="0" smtClean="0">
                <a:solidFill>
                  <a:schemeClr val="tx1"/>
                </a:solidFill>
                <a:effectLst/>
              </a:rPr>
              <a:t>ページのなかで、</a:t>
            </a:r>
            <a:r>
              <a:rPr kumimoji="1" lang="en-US" altLang="ja-JP" sz="1200" kern="1200" dirty="0" smtClean="0">
                <a:solidFill>
                  <a:schemeClr val="tx1"/>
                </a:solidFill>
                <a:effectLst/>
              </a:rPr>
              <a:t>5</a:t>
            </a:r>
            <a:r>
              <a:rPr kumimoji="1" lang="hi-IN" altLang="ja-JP" sz="1200" kern="1200" dirty="0" smtClean="0">
                <a:solidFill>
                  <a:schemeClr val="tx1"/>
                </a:solidFill>
                <a:effectLst/>
              </a:rPr>
              <a:t>から</a:t>
            </a:r>
            <a:r>
              <a:rPr kumimoji="1" lang="en-US" altLang="ja-JP" sz="1200" kern="1200" dirty="0" smtClean="0">
                <a:solidFill>
                  <a:schemeClr val="tx1"/>
                </a:solidFill>
                <a:effectLst/>
              </a:rPr>
              <a:t>6</a:t>
            </a:r>
            <a:r>
              <a:rPr kumimoji="1" lang="hi-IN" altLang="ja-JP" sz="1200" kern="1200" dirty="0" smtClean="0">
                <a:solidFill>
                  <a:schemeClr val="tx1"/>
                </a:solidFill>
                <a:effectLst/>
              </a:rPr>
              <a:t>ページということで、かなり大きな割合を占めるパートであるということがわかると思います。</a:t>
            </a:r>
            <a:endParaRPr kumimoji="1" lang="ja-JP" altLang="ja-JP" sz="1200" kern="1200" dirty="0" smtClean="0">
              <a:solidFill>
                <a:schemeClr val="tx1"/>
              </a:solidFill>
              <a:effectLst/>
            </a:endParaRPr>
          </a:p>
          <a:p>
            <a:r>
              <a:rPr kumimoji="1" lang="hi-IN" altLang="ja-JP" sz="1200" kern="1200" dirty="0" smtClean="0">
                <a:solidFill>
                  <a:schemeClr val="tx1"/>
                </a:solidFill>
                <a:effectLst/>
              </a:rPr>
              <a:t>ここでは、研究を行う背景や、その研究のどこに特色があるのかを明確にする役割があります。</a:t>
            </a:r>
            <a:endParaRPr kumimoji="1" lang="ja-JP" altLang="ja-JP" sz="1200" kern="1200" dirty="0" smtClean="0">
              <a:solidFill>
                <a:schemeClr val="tx1"/>
              </a:solidFill>
              <a:effectLst/>
            </a:endParaRPr>
          </a:p>
          <a:p>
            <a:r>
              <a:rPr kumimoji="1" lang="en-US" altLang="ja-JP" sz="1200" kern="1200" dirty="0" smtClean="0">
                <a:solidFill>
                  <a:schemeClr val="tx1"/>
                </a:solidFill>
                <a:effectLst/>
              </a:rPr>
              <a:t> </a:t>
            </a:r>
            <a:endParaRPr kumimoji="1" lang="ja-JP" altLang="ja-JP" sz="1200" kern="1200" dirty="0" smtClean="0">
              <a:solidFill>
                <a:schemeClr val="tx1"/>
              </a:solidFill>
              <a:effectLst/>
            </a:endParaRPr>
          </a:p>
          <a:p>
            <a:r>
              <a:rPr kumimoji="1" lang="hi-IN" altLang="ja-JP" sz="1200" kern="1200" dirty="0" smtClean="0">
                <a:solidFill>
                  <a:schemeClr val="tx1"/>
                </a:solidFill>
                <a:effectLst/>
              </a:rPr>
              <a:t>通常、人は「何かをした」というだけでは面白いと思ってくれません。「なぜしたのか」が明確で、それが納得できるものであることが必要です。そうして初めて、興味を持ってくれます。</a:t>
            </a:r>
            <a:endParaRPr kumimoji="1" lang="ja-JP" altLang="ja-JP" sz="1200" kern="1200" dirty="0" smtClean="0">
              <a:solidFill>
                <a:schemeClr val="tx1"/>
              </a:solidFill>
              <a:effectLst/>
            </a:endParaRPr>
          </a:p>
          <a:p>
            <a:r>
              <a:rPr kumimoji="1" lang="hi-IN" altLang="ja-JP" sz="1200" kern="1200" dirty="0" smtClean="0">
                <a:solidFill>
                  <a:schemeClr val="tx1"/>
                </a:solidFill>
                <a:effectLst/>
              </a:rPr>
              <a:t>すなわち、この導入のパートの出来が発表の成否を分けるといっても良いでしょう。</a:t>
            </a:r>
            <a:endParaRPr kumimoji="1" lang="ja-JP" altLang="ja-JP" sz="1200" kern="1200" dirty="0" smtClean="0">
              <a:solidFill>
                <a:schemeClr val="tx1"/>
              </a:solidFill>
              <a:effectLst/>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4CB7BAC8-6364-4461-B409-05702E70A0AF}" type="slidenum">
              <a:rPr kumimoji="1" lang="ja-JP" altLang="en-US" smtClean="0"/>
              <a:t>19</a:t>
            </a:fld>
            <a:endParaRPr kumimoji="1" lang="ja-JP" altLang="en-US" dirty="0"/>
          </a:p>
        </p:txBody>
      </p:sp>
    </p:spTree>
    <p:extLst>
      <p:ext uri="{BB962C8B-B14F-4D97-AF65-F5344CB8AC3E}">
        <p14:creationId xmlns:p14="http://schemas.microsoft.com/office/powerpoint/2010/main" val="14617456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hi-IN" altLang="ja-JP" sz="1200" kern="1200" dirty="0" smtClean="0">
                <a:solidFill>
                  <a:schemeClr val="tx1"/>
                </a:solidFill>
                <a:effectLst/>
              </a:rPr>
              <a:t>まず最初に、この発表の目的についてお話します。</a:t>
            </a:r>
            <a:endParaRPr kumimoji="1" lang="en-US" altLang="ja-JP" sz="1200" kern="1200" dirty="0" smtClean="0">
              <a:solidFill>
                <a:schemeClr val="tx1"/>
              </a:solidFill>
              <a:effectLst/>
            </a:endParaRPr>
          </a:p>
          <a:p>
            <a:endParaRPr kumimoji="1" lang="ja-JP" altLang="ja-JP" sz="1200" kern="1200" dirty="0" smtClean="0">
              <a:solidFill>
                <a:schemeClr val="tx1"/>
              </a:solidFill>
              <a:effectLst/>
            </a:endParaRPr>
          </a:p>
          <a:p>
            <a:r>
              <a:rPr kumimoji="1" lang="hi-IN" altLang="ja-JP" sz="1200" kern="1200" dirty="0" smtClean="0">
                <a:solidFill>
                  <a:schemeClr val="tx1"/>
                </a:solidFill>
                <a:effectLst/>
              </a:rPr>
              <a:t>インター大会の中間発表ということで皆さんここに来られて、プレゼンテーション技術について勉強するためにこのセミナーに出席されていると思います。</a:t>
            </a:r>
            <a:endParaRPr kumimoji="1" lang="ja-JP" altLang="ja-JP" sz="1200" kern="1200" dirty="0" smtClean="0">
              <a:solidFill>
                <a:schemeClr val="tx1"/>
              </a:solidFill>
              <a:effectLst/>
            </a:endParaRPr>
          </a:p>
          <a:p>
            <a:r>
              <a:rPr kumimoji="1" lang="hi-IN" altLang="ja-JP" sz="1200" kern="1200" dirty="0" smtClean="0">
                <a:solidFill>
                  <a:schemeClr val="tx1"/>
                </a:solidFill>
                <a:effectLst/>
              </a:rPr>
              <a:t>もちろん、目標としては</a:t>
            </a:r>
            <a:r>
              <a:rPr kumimoji="1" lang="en-US" altLang="ja-JP" sz="1200" kern="1200" dirty="0" smtClean="0">
                <a:solidFill>
                  <a:schemeClr val="tx1"/>
                </a:solidFill>
                <a:effectLst/>
              </a:rPr>
              <a:t>12</a:t>
            </a:r>
            <a:r>
              <a:rPr kumimoji="1" lang="hi-IN" altLang="ja-JP" sz="1200" kern="1200" dirty="0" smtClean="0">
                <a:solidFill>
                  <a:schemeClr val="tx1"/>
                </a:solidFill>
                <a:effectLst/>
              </a:rPr>
              <a:t>月の本大会で良いプレゼンテーションをする、というところにあるのではないかと思います。</a:t>
            </a:r>
            <a:endParaRPr kumimoji="1" lang="en-US" altLang="ja-JP" sz="1200" kern="1200" dirty="0" smtClean="0">
              <a:solidFill>
                <a:schemeClr val="tx1"/>
              </a:solidFill>
              <a:effectLst/>
            </a:endParaRPr>
          </a:p>
          <a:p>
            <a:endParaRPr kumimoji="1" lang="ja-JP" altLang="ja-JP" sz="1200" kern="1200" dirty="0" smtClean="0">
              <a:solidFill>
                <a:schemeClr val="tx1"/>
              </a:solidFill>
              <a:effectLst/>
            </a:endParaRPr>
          </a:p>
          <a:p>
            <a:r>
              <a:rPr kumimoji="1" lang="hi-IN" altLang="ja-JP" sz="1200" kern="1200" dirty="0" smtClean="0">
                <a:solidFill>
                  <a:schemeClr val="tx1"/>
                </a:solidFill>
                <a:effectLst/>
              </a:rPr>
              <a:t>ですが、この発表ではインター大会の本大会というところに的をしぼるのではなくて、学会ですとか、セミナーですとかそういった場所で、どういうふうに研究発表をすればよいのか、そのプレゼンテーション技術について解説したいと思います。</a:t>
            </a:r>
            <a:endParaRPr kumimoji="1" lang="ja-JP" altLang="ja-JP" sz="1200" kern="1200" dirty="0" smtClean="0">
              <a:solidFill>
                <a:schemeClr val="tx1"/>
              </a:solidFill>
              <a:effectLst/>
            </a:endParaRPr>
          </a:p>
          <a:p>
            <a:r>
              <a:rPr kumimoji="1" lang="hi-IN" altLang="ja-JP" sz="1200" kern="1200" dirty="0" smtClean="0">
                <a:solidFill>
                  <a:schemeClr val="tx1"/>
                </a:solidFill>
                <a:effectLst/>
              </a:rPr>
              <a:t>そうすることで、今後研究室でのゼミや卒業研究発表でのプレゼンテーション、あるいは、研究発表だけではなくて、たとえば皆さんが企業に就職してからのプレゼンテーションにも生かせるのではないかと期待しています。</a:t>
            </a:r>
            <a:endParaRPr kumimoji="1" lang="ja-JP" altLang="ja-JP" sz="1200" kern="1200" dirty="0">
              <a:solidFill>
                <a:schemeClr val="tx1"/>
              </a:solidFill>
              <a:effectLst/>
            </a:endParaRPr>
          </a:p>
        </p:txBody>
      </p:sp>
      <p:sp>
        <p:nvSpPr>
          <p:cNvPr id="4" name="スライド番号プレースホルダー 3"/>
          <p:cNvSpPr>
            <a:spLocks noGrp="1"/>
          </p:cNvSpPr>
          <p:nvPr>
            <p:ph type="sldNum" sz="quarter" idx="10"/>
          </p:nvPr>
        </p:nvSpPr>
        <p:spPr/>
        <p:txBody>
          <a:bodyPr/>
          <a:lstStyle/>
          <a:p>
            <a:fld id="{4CB7BAC8-6364-4461-B409-05702E70A0AF}" type="slidenum">
              <a:rPr kumimoji="1" lang="ja-JP" altLang="en-US" smtClean="0"/>
              <a:t>2</a:t>
            </a:fld>
            <a:endParaRPr kumimoji="1" lang="ja-JP" altLang="en-US" dirty="0"/>
          </a:p>
        </p:txBody>
      </p:sp>
    </p:spTree>
    <p:extLst>
      <p:ext uri="{BB962C8B-B14F-4D97-AF65-F5344CB8AC3E}">
        <p14:creationId xmlns:p14="http://schemas.microsoft.com/office/powerpoint/2010/main" val="29434497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hi-IN" altLang="ja-JP" sz="1200" kern="1200" dirty="0" smtClean="0">
                <a:solidFill>
                  <a:schemeClr val="tx1"/>
                </a:solidFill>
                <a:effectLst/>
              </a:rPr>
              <a:t>このように大切な導入のパートをどう作ればよいのか。</a:t>
            </a:r>
            <a:endParaRPr kumimoji="1" lang="ja-JP" altLang="ja-JP" sz="1200" kern="1200" dirty="0" smtClean="0">
              <a:solidFill>
                <a:schemeClr val="tx1"/>
              </a:solidFill>
              <a:effectLst/>
            </a:endParaRPr>
          </a:p>
          <a:p>
            <a:r>
              <a:rPr kumimoji="1" lang="hi-IN" altLang="ja-JP" sz="1200" kern="1200" dirty="0" smtClean="0">
                <a:solidFill>
                  <a:schemeClr val="tx1"/>
                </a:solidFill>
                <a:effectLst/>
              </a:rPr>
              <a:t>「これから学会発表する若者のために」という、研究プレゼンテーションについて解説した本があるのですが、その本では紹介されている導入に必要な要素として、次の５つを挙げています。何を前にして、どういう問題に取り組むか、どうして取り組むのか、どういう着眼点で、何をやるのか、の５つです。</a:t>
            </a:r>
            <a:endParaRPr kumimoji="1" lang="ja-JP" altLang="ja-JP" sz="1200" kern="1200" dirty="0" smtClean="0">
              <a:solidFill>
                <a:schemeClr val="tx1"/>
              </a:solidFill>
              <a:effectLst/>
            </a:endParaRPr>
          </a:p>
          <a:p>
            <a:r>
              <a:rPr kumimoji="1" lang="en-US" altLang="ja-JP" sz="1200" kern="1200" dirty="0" smtClean="0">
                <a:solidFill>
                  <a:schemeClr val="tx1"/>
                </a:solidFill>
                <a:effectLst/>
              </a:rPr>
              <a:t> </a:t>
            </a:r>
            <a:endParaRPr kumimoji="1" lang="ja-JP" altLang="ja-JP" sz="1200" kern="1200" dirty="0" smtClean="0">
              <a:solidFill>
                <a:schemeClr val="tx1"/>
              </a:solidFill>
              <a:effectLst/>
            </a:endParaRPr>
          </a:p>
          <a:p>
            <a:r>
              <a:rPr kumimoji="1" lang="hi-IN" altLang="ja-JP" sz="1200" kern="1200" dirty="0" smtClean="0">
                <a:solidFill>
                  <a:schemeClr val="tx1"/>
                </a:solidFill>
                <a:effectLst/>
              </a:rPr>
              <a:t>何を前にして、というのは、この研究ではどういう対象を扱うか、ということです。例を上げれば、ある動物園の来場者数減少について考える、などのように、扱う対象をはっきりさせます。どういう問題に取り組むかは先に挙げた「何を前にして」の、より具体的に自分が取り組んだ内容を説明します。たとえば来場者数減少という事実があるなかで、その減少を食い止めるにはどうすればよいかを考えた、などです。そして、どうして取り組むのかは、そのような問題を扱うようになった理由や、その背景となる社会的な情勢などを示します。たとえば、</a:t>
            </a:r>
            <a:r>
              <a:rPr kumimoji="1" lang="ja-JP" altLang="en-US" sz="1200" kern="1200" dirty="0" smtClean="0">
                <a:solidFill>
                  <a:schemeClr val="tx1"/>
                </a:solidFill>
                <a:effectLst/>
              </a:rPr>
              <a:t>経営改善</a:t>
            </a:r>
            <a:r>
              <a:rPr kumimoji="1" lang="hi-IN" altLang="ja-JP" sz="1200" kern="1200" dirty="0" smtClean="0">
                <a:solidFill>
                  <a:schemeClr val="tx1"/>
                </a:solidFill>
                <a:effectLst/>
              </a:rPr>
              <a:t>であるとか、地域の活性化を目指す、</a:t>
            </a:r>
            <a:r>
              <a:rPr kumimoji="1" lang="ja-JP" altLang="en-US" sz="1200" kern="1200" dirty="0" smtClean="0">
                <a:solidFill>
                  <a:schemeClr val="tx1"/>
                </a:solidFill>
                <a:effectLst/>
              </a:rPr>
              <a:t>少子化</a:t>
            </a:r>
            <a:r>
              <a:rPr kumimoji="1" lang="hi-IN" altLang="ja-JP" sz="1200" kern="1200" dirty="0" smtClean="0">
                <a:solidFill>
                  <a:schemeClr val="tx1"/>
                </a:solidFill>
                <a:effectLst/>
              </a:rPr>
              <a:t>などの研究の意義をしっかり示します。その上で、どういう着眼で、すなわちどこにこの研究の特徴となる点があるのか、たとえば動物園に子供だけじゃなくて大人の来場者を増やすためにどうすればよいのか考えた、などのポイントを示します。そして最後に、何をやるのか、研究で実際に行ったこと、たとえば動物園の周辺域での成人の意識を知るためにアンケート調査を行った、などを示します。</a:t>
            </a:r>
            <a:endParaRPr kumimoji="1" lang="ja-JP" altLang="ja-JP" sz="1200" kern="1200" dirty="0" smtClean="0">
              <a:solidFill>
                <a:schemeClr val="tx1"/>
              </a:solidFill>
              <a:effectLst/>
            </a:endParaRPr>
          </a:p>
          <a:p>
            <a:r>
              <a:rPr kumimoji="1" lang="hi-IN" altLang="ja-JP" sz="1200" kern="1200" dirty="0" smtClean="0">
                <a:solidFill>
                  <a:schemeClr val="tx1"/>
                </a:solidFill>
                <a:effectLst/>
              </a:rPr>
              <a:t>これら５つのポイントを押さえることで、導入部分に説得力を持たせることができます。</a:t>
            </a:r>
            <a:endParaRPr kumimoji="1" lang="ja-JP" altLang="ja-JP" sz="1200" kern="1200" dirty="0" smtClean="0">
              <a:solidFill>
                <a:schemeClr val="tx1"/>
              </a:solidFill>
              <a:effectLst/>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4CB7BAC8-6364-4461-B409-05702E70A0AF}" type="slidenum">
              <a:rPr kumimoji="1" lang="ja-JP" altLang="en-US" smtClean="0"/>
              <a:t>20</a:t>
            </a:fld>
            <a:endParaRPr kumimoji="1" lang="ja-JP" altLang="en-US" dirty="0"/>
          </a:p>
        </p:txBody>
      </p:sp>
    </p:spTree>
    <p:extLst>
      <p:ext uri="{BB962C8B-B14F-4D97-AF65-F5344CB8AC3E}">
        <p14:creationId xmlns:p14="http://schemas.microsoft.com/office/powerpoint/2010/main" val="16079981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hi-IN" altLang="ja-JP" sz="1200" kern="1200" dirty="0" smtClean="0">
                <a:solidFill>
                  <a:schemeClr val="tx1"/>
                </a:solidFill>
                <a:effectLst/>
              </a:rPr>
              <a:t>次に、目的のパートです。導入で説明した５つの項目のうち、何を前にして、どうして取り組むのか、何をやるのか、をまとめて提示します。</a:t>
            </a:r>
            <a:endParaRPr kumimoji="1" lang="ja-JP" altLang="ja-JP" sz="1200" kern="1200" dirty="0" smtClean="0">
              <a:solidFill>
                <a:schemeClr val="tx1"/>
              </a:solidFill>
              <a:effectLst/>
            </a:endParaRPr>
          </a:p>
          <a:p>
            <a:r>
              <a:rPr kumimoji="1" lang="hi-IN" altLang="ja-JP" sz="1200" kern="1200" dirty="0" smtClean="0">
                <a:solidFill>
                  <a:schemeClr val="tx1"/>
                </a:solidFill>
                <a:effectLst/>
              </a:rPr>
              <a:t>ここは１ページ程度と、量的にはそれほど大きな部分ではありませんが、いまいちど整理しなおすことで、以降へのつながりをつくる橋渡しの役割があり、大切になります</a:t>
            </a:r>
            <a:endParaRPr kumimoji="1" lang="ja-JP" altLang="ja-JP" sz="1200" kern="1200" dirty="0" smtClean="0">
              <a:solidFill>
                <a:schemeClr val="tx1"/>
              </a:solidFill>
              <a:effectLst/>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4CB7BAC8-6364-4461-B409-05702E70A0AF}" type="slidenum">
              <a:rPr kumimoji="1" lang="ja-JP" altLang="en-US" smtClean="0"/>
              <a:t>21</a:t>
            </a:fld>
            <a:endParaRPr kumimoji="1" lang="ja-JP" altLang="en-US" dirty="0"/>
          </a:p>
        </p:txBody>
      </p:sp>
    </p:spTree>
    <p:extLst>
      <p:ext uri="{BB962C8B-B14F-4D97-AF65-F5344CB8AC3E}">
        <p14:creationId xmlns:p14="http://schemas.microsoft.com/office/powerpoint/2010/main" val="40124726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hi-IN" altLang="ja-JP" sz="1200" kern="1200" dirty="0" smtClean="0">
                <a:solidFill>
                  <a:schemeClr val="tx1"/>
                </a:solidFill>
                <a:effectLst/>
              </a:rPr>
              <a:t>続いて、対象、方法のパートです。</a:t>
            </a:r>
            <a:endParaRPr kumimoji="1" lang="ja-JP" altLang="ja-JP" sz="1200" kern="1200" dirty="0" smtClean="0">
              <a:solidFill>
                <a:schemeClr val="tx1"/>
              </a:solidFill>
              <a:effectLst/>
            </a:endParaRPr>
          </a:p>
          <a:p>
            <a:r>
              <a:rPr kumimoji="1" lang="hi-IN" altLang="ja-JP" sz="1200" kern="1200" dirty="0" smtClean="0">
                <a:solidFill>
                  <a:schemeClr val="tx1"/>
                </a:solidFill>
                <a:effectLst/>
              </a:rPr>
              <a:t>普段研究している研究対象、そしてこれまで実際にやってきた研究の方法を記述するだけですので、それほど苦労せずとも作ることのできるパートだと思います。</a:t>
            </a:r>
            <a:endParaRPr kumimoji="1" lang="ja-JP" altLang="ja-JP" sz="1200" kern="1200" dirty="0" smtClean="0">
              <a:solidFill>
                <a:schemeClr val="tx1"/>
              </a:solidFill>
              <a:effectLst/>
            </a:endParaRPr>
          </a:p>
          <a:p>
            <a:r>
              <a:rPr kumimoji="1" lang="hi-IN" altLang="ja-JP" sz="1200" kern="1200" dirty="0" smtClean="0">
                <a:solidFill>
                  <a:schemeClr val="tx1"/>
                </a:solidFill>
                <a:effectLst/>
              </a:rPr>
              <a:t>ただ、普段自分が慣れているだけに、「当たり前」になってしまい、必要な情報が抜けてしまって不十分な説明をしてしまうことが多いパートです。</a:t>
            </a:r>
            <a:endParaRPr kumimoji="1" lang="ja-JP" altLang="ja-JP" sz="1200" kern="1200" dirty="0" smtClean="0">
              <a:solidFill>
                <a:schemeClr val="tx1"/>
              </a:solidFill>
              <a:effectLst/>
            </a:endParaRPr>
          </a:p>
          <a:p>
            <a:r>
              <a:rPr kumimoji="1" lang="ja-JP" altLang="en-US" sz="1200" kern="1200" dirty="0" smtClean="0">
                <a:solidFill>
                  <a:schemeClr val="tx1"/>
                </a:solidFill>
                <a:effectLst/>
              </a:rPr>
              <a:t>ですので、これを見て、研究を知らない人でも十分理解できるかどうかをよく考えましょう。</a:t>
            </a:r>
            <a:endParaRPr kumimoji="1" lang="en-US" altLang="ja-JP" sz="1200" kern="1200" dirty="0" smtClean="0">
              <a:solidFill>
                <a:schemeClr val="tx1"/>
              </a:solidFill>
              <a:effectLst/>
            </a:endParaRPr>
          </a:p>
          <a:p>
            <a:r>
              <a:rPr kumimoji="1" lang="en-US" altLang="ja-JP" sz="1200" kern="1200" dirty="0" smtClean="0">
                <a:solidFill>
                  <a:schemeClr val="tx1"/>
                </a:solidFill>
                <a:effectLst/>
              </a:rPr>
              <a:t>  </a:t>
            </a:r>
            <a:endParaRPr kumimoji="1" lang="ja-JP" altLang="ja-JP" sz="1200" kern="1200" dirty="0" smtClean="0">
              <a:solidFill>
                <a:schemeClr val="tx1"/>
              </a:solidFill>
              <a:effectLst/>
            </a:endParaRPr>
          </a:p>
          <a:p>
            <a:r>
              <a:rPr kumimoji="1" lang="hi-IN" altLang="ja-JP" sz="1200" kern="1200" dirty="0" smtClean="0">
                <a:solidFill>
                  <a:schemeClr val="tx1"/>
                </a:solidFill>
                <a:effectLst/>
              </a:rPr>
              <a:t>このように、「あたりまえ」になって情報が抜けることを防ぐためには、研究を知らない人に見てもらって、どこが分からないか、どこの説明が不十分かを指摘してもらうことが必要です。この作業は、プレゼン全体に言えることで、できるだけ人に見てもらった方が良いのですが、特に「対象・方法」のパートには必要なことです。</a:t>
            </a:r>
            <a:endParaRPr kumimoji="1" lang="ja-JP" altLang="ja-JP" sz="1200" kern="1200" dirty="0" smtClean="0">
              <a:solidFill>
                <a:schemeClr val="tx1"/>
              </a:solidFill>
              <a:effectLst/>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4CB7BAC8-6364-4461-B409-05702E70A0AF}" type="slidenum">
              <a:rPr kumimoji="1" lang="ja-JP" altLang="en-US" smtClean="0"/>
              <a:t>22</a:t>
            </a:fld>
            <a:endParaRPr kumimoji="1" lang="ja-JP" altLang="en-US" dirty="0"/>
          </a:p>
        </p:txBody>
      </p:sp>
    </p:spTree>
    <p:extLst>
      <p:ext uri="{BB962C8B-B14F-4D97-AF65-F5344CB8AC3E}">
        <p14:creationId xmlns:p14="http://schemas.microsoft.com/office/powerpoint/2010/main" val="11308374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hi-IN" altLang="ja-JP" sz="1200" kern="1200" dirty="0" smtClean="0">
                <a:solidFill>
                  <a:schemeClr val="tx1"/>
                </a:solidFill>
                <a:effectLst/>
              </a:rPr>
              <a:t>次に、結果と考察のパートです。</a:t>
            </a:r>
            <a:endParaRPr kumimoji="1" lang="ja-JP" altLang="ja-JP" sz="1200" kern="1200" dirty="0" smtClean="0">
              <a:solidFill>
                <a:schemeClr val="tx1"/>
              </a:solidFill>
              <a:effectLst/>
            </a:endParaRPr>
          </a:p>
          <a:p>
            <a:r>
              <a:rPr kumimoji="1" lang="hi-IN" altLang="ja-JP" sz="1200" kern="1200" dirty="0" smtClean="0">
                <a:solidFill>
                  <a:schemeClr val="tx1"/>
                </a:solidFill>
                <a:effectLst/>
              </a:rPr>
              <a:t>研究結果を示す大切な部分なので、ついつい力が入ってしまう場所だと思います。</a:t>
            </a:r>
            <a:endParaRPr kumimoji="1" lang="ja-JP" altLang="ja-JP" sz="1200" kern="1200" dirty="0" smtClean="0">
              <a:solidFill>
                <a:schemeClr val="tx1"/>
              </a:solidFill>
              <a:effectLst/>
            </a:endParaRPr>
          </a:p>
          <a:p>
            <a:r>
              <a:rPr kumimoji="1" lang="hi-IN" altLang="ja-JP" sz="1200" kern="1200" dirty="0" smtClean="0">
                <a:solidFill>
                  <a:schemeClr val="tx1"/>
                </a:solidFill>
                <a:effectLst/>
              </a:rPr>
              <a:t>研究をしている間に多くの研究結果が得られて、どの研究結果も載せたい、という思いがあると思います。しかし、ここで見せる結果は厳しく選択する必要があります。</a:t>
            </a:r>
            <a:endParaRPr kumimoji="1" lang="ja-JP" altLang="ja-JP" sz="1200" kern="1200" dirty="0" smtClean="0">
              <a:solidFill>
                <a:schemeClr val="tx1"/>
              </a:solidFill>
              <a:effectLst/>
            </a:endParaRPr>
          </a:p>
          <a:p>
            <a:r>
              <a:rPr kumimoji="1" lang="en-US" altLang="ja-JP" sz="1200" kern="1200" dirty="0" smtClean="0">
                <a:solidFill>
                  <a:schemeClr val="tx1"/>
                </a:solidFill>
                <a:effectLst/>
              </a:rPr>
              <a:t>15</a:t>
            </a:r>
            <a:r>
              <a:rPr kumimoji="1" lang="hi-IN" altLang="ja-JP" sz="1200" kern="1200" dirty="0" smtClean="0">
                <a:solidFill>
                  <a:schemeClr val="tx1"/>
                </a:solidFill>
                <a:effectLst/>
              </a:rPr>
              <a:t>分の発表で、このパートに割くことのできるページ数は、おそらく</a:t>
            </a:r>
            <a:r>
              <a:rPr kumimoji="1" lang="en-US" altLang="ja-JP" sz="1200" kern="1200" dirty="0" smtClean="0">
                <a:solidFill>
                  <a:schemeClr val="tx1"/>
                </a:solidFill>
                <a:effectLst/>
              </a:rPr>
              <a:t>5</a:t>
            </a:r>
            <a:r>
              <a:rPr kumimoji="1" lang="hi-IN" altLang="ja-JP" sz="1200" kern="1200" dirty="0" smtClean="0">
                <a:solidFill>
                  <a:schemeClr val="tx1"/>
                </a:solidFill>
                <a:effectLst/>
              </a:rPr>
              <a:t>～</a:t>
            </a:r>
            <a:r>
              <a:rPr kumimoji="1" lang="en-US" altLang="ja-JP" sz="1200" kern="1200" dirty="0" smtClean="0">
                <a:solidFill>
                  <a:schemeClr val="tx1"/>
                </a:solidFill>
                <a:effectLst/>
              </a:rPr>
              <a:t>7</a:t>
            </a:r>
            <a:r>
              <a:rPr kumimoji="1" lang="hi-IN" altLang="ja-JP" sz="1200" kern="1200" dirty="0" smtClean="0">
                <a:solidFill>
                  <a:schemeClr val="tx1"/>
                </a:solidFill>
                <a:effectLst/>
              </a:rPr>
              <a:t>ページくらいだと思います。</a:t>
            </a:r>
            <a:endParaRPr kumimoji="1" lang="ja-JP" altLang="ja-JP" sz="1200" kern="1200" dirty="0" smtClean="0">
              <a:solidFill>
                <a:schemeClr val="tx1"/>
              </a:solidFill>
              <a:effectLst/>
            </a:endParaRPr>
          </a:p>
          <a:p>
            <a:r>
              <a:rPr kumimoji="1" lang="hi-IN" altLang="ja-JP" sz="1200" kern="1200" dirty="0" smtClean="0">
                <a:solidFill>
                  <a:schemeClr val="tx1"/>
                </a:solidFill>
                <a:effectLst/>
              </a:rPr>
              <a:t>この場合、見せることのできる結果は</a:t>
            </a:r>
            <a:r>
              <a:rPr kumimoji="1" lang="en-US" altLang="ja-JP" sz="1200" kern="1200" dirty="0" smtClean="0">
                <a:solidFill>
                  <a:schemeClr val="tx1"/>
                </a:solidFill>
                <a:effectLst/>
              </a:rPr>
              <a:t>2</a:t>
            </a:r>
            <a:r>
              <a:rPr kumimoji="1" lang="hi-IN" altLang="ja-JP" sz="1200" kern="1200" dirty="0" smtClean="0">
                <a:solidFill>
                  <a:schemeClr val="tx1"/>
                </a:solidFill>
                <a:effectLst/>
              </a:rPr>
              <a:t>個から</a:t>
            </a:r>
            <a:r>
              <a:rPr kumimoji="1" lang="en-US" altLang="ja-JP" sz="1200" kern="1200" dirty="0" smtClean="0">
                <a:solidFill>
                  <a:schemeClr val="tx1"/>
                </a:solidFill>
                <a:effectLst/>
              </a:rPr>
              <a:t>4</a:t>
            </a:r>
            <a:r>
              <a:rPr kumimoji="1" lang="hi-IN" altLang="ja-JP" sz="1200" kern="1200" dirty="0" smtClean="0">
                <a:solidFill>
                  <a:schemeClr val="tx1"/>
                </a:solidFill>
                <a:effectLst/>
              </a:rPr>
              <a:t>個程度です。</a:t>
            </a:r>
            <a:endParaRPr kumimoji="1" lang="ja-JP" altLang="ja-JP" sz="1200" kern="1200" dirty="0" smtClean="0">
              <a:solidFill>
                <a:schemeClr val="tx1"/>
              </a:solidFill>
              <a:effectLst/>
            </a:endParaRPr>
          </a:p>
          <a:p>
            <a:r>
              <a:rPr kumimoji="1" lang="en-US" altLang="ja-JP" sz="1200" kern="1200" dirty="0" smtClean="0">
                <a:solidFill>
                  <a:schemeClr val="tx1"/>
                </a:solidFill>
                <a:effectLst/>
              </a:rPr>
              <a:t> </a:t>
            </a:r>
            <a:endParaRPr kumimoji="1" lang="ja-JP" altLang="ja-JP" sz="1200" kern="1200" dirty="0" smtClean="0">
              <a:solidFill>
                <a:schemeClr val="tx1"/>
              </a:solidFill>
              <a:effectLst/>
            </a:endParaRPr>
          </a:p>
          <a:p>
            <a:r>
              <a:rPr kumimoji="1" lang="hi-IN" altLang="ja-JP" sz="1200" kern="1200" dirty="0" smtClean="0">
                <a:solidFill>
                  <a:schemeClr val="tx1"/>
                </a:solidFill>
                <a:effectLst/>
              </a:rPr>
              <a:t>せっかく得られた結果を、たくさん人に見せたい気持ちはあると思いますし、またそうすると、すごい研究に見えそうな気になると思います。</a:t>
            </a:r>
            <a:endParaRPr kumimoji="1" lang="ja-JP" altLang="ja-JP" sz="1200" kern="1200" dirty="0" smtClean="0">
              <a:solidFill>
                <a:schemeClr val="tx1"/>
              </a:solidFill>
              <a:effectLst/>
            </a:endParaRPr>
          </a:p>
          <a:p>
            <a:r>
              <a:rPr kumimoji="1" lang="hi-IN" altLang="ja-JP" sz="1200" kern="1200" dirty="0" smtClean="0">
                <a:solidFill>
                  <a:schemeClr val="tx1"/>
                </a:solidFill>
                <a:effectLst/>
              </a:rPr>
              <a:t>ただ、結果を大量に出すと、それが理解してもらえない可能性が高くなります。</a:t>
            </a:r>
            <a:endParaRPr kumimoji="1" lang="ja-JP" altLang="ja-JP" sz="1200" kern="1200" dirty="0" smtClean="0">
              <a:solidFill>
                <a:schemeClr val="tx1"/>
              </a:solidFill>
              <a:effectLst/>
            </a:endParaRPr>
          </a:p>
          <a:p>
            <a:r>
              <a:rPr kumimoji="1" lang="en-US" altLang="ja-JP" sz="1200" kern="1200" dirty="0" smtClean="0">
                <a:solidFill>
                  <a:schemeClr val="tx1"/>
                </a:solidFill>
                <a:effectLst/>
              </a:rPr>
              <a:t>10</a:t>
            </a:r>
            <a:r>
              <a:rPr kumimoji="1" lang="hi-IN" altLang="ja-JP" sz="1200" kern="1200" dirty="0" smtClean="0">
                <a:solidFill>
                  <a:schemeClr val="tx1"/>
                </a:solidFill>
                <a:effectLst/>
              </a:rPr>
              <a:t>個の結果を示して</a:t>
            </a:r>
            <a:r>
              <a:rPr kumimoji="1" lang="en-US" altLang="ja-JP" sz="1200" kern="1200" dirty="0" smtClean="0">
                <a:solidFill>
                  <a:schemeClr val="tx1"/>
                </a:solidFill>
                <a:effectLst/>
              </a:rPr>
              <a:t>1</a:t>
            </a:r>
            <a:r>
              <a:rPr kumimoji="1" lang="hi-IN" altLang="ja-JP" sz="1200" kern="1200" dirty="0" smtClean="0">
                <a:solidFill>
                  <a:schemeClr val="tx1"/>
                </a:solidFill>
                <a:effectLst/>
              </a:rPr>
              <a:t>個しか理解されないより、結果を３個にしぼって</a:t>
            </a:r>
            <a:r>
              <a:rPr kumimoji="1" lang="en-US" altLang="ja-JP" sz="1200" kern="1200" dirty="0" smtClean="0">
                <a:solidFill>
                  <a:schemeClr val="tx1"/>
                </a:solidFill>
                <a:effectLst/>
              </a:rPr>
              <a:t>3</a:t>
            </a:r>
            <a:r>
              <a:rPr kumimoji="1" lang="hi-IN" altLang="ja-JP" sz="1200" kern="1200" dirty="0" smtClean="0">
                <a:solidFill>
                  <a:schemeClr val="tx1"/>
                </a:solidFill>
                <a:effectLst/>
              </a:rPr>
              <a:t>個とも理解してもらった方が良いはずです。</a:t>
            </a:r>
            <a:endParaRPr kumimoji="1" lang="ja-JP" altLang="ja-JP" sz="1200" kern="1200" dirty="0" smtClean="0">
              <a:solidFill>
                <a:schemeClr val="tx1"/>
              </a:solidFill>
              <a:effectLst/>
            </a:endParaRPr>
          </a:p>
          <a:p>
            <a:r>
              <a:rPr kumimoji="1" lang="hi-IN" altLang="ja-JP" sz="1200" kern="1200" dirty="0" smtClean="0">
                <a:solidFill>
                  <a:schemeClr val="tx1"/>
                </a:solidFill>
                <a:effectLst/>
              </a:rPr>
              <a:t>結果は厳選しましょう。</a:t>
            </a:r>
            <a:endParaRPr kumimoji="1" lang="ja-JP" altLang="ja-JP" sz="1200" kern="1200" dirty="0" smtClean="0">
              <a:solidFill>
                <a:schemeClr val="tx1"/>
              </a:solidFill>
              <a:effectLst/>
            </a:endParaRPr>
          </a:p>
          <a:p>
            <a:r>
              <a:rPr kumimoji="1" lang="en-US" altLang="ja-JP" sz="1200" kern="1200" dirty="0" smtClean="0">
                <a:solidFill>
                  <a:schemeClr val="tx1"/>
                </a:solidFill>
                <a:effectLst/>
              </a:rPr>
              <a:t> </a:t>
            </a:r>
            <a:endParaRPr kumimoji="1" lang="ja-JP" altLang="ja-JP" sz="1200" kern="1200" dirty="0" smtClean="0">
              <a:solidFill>
                <a:schemeClr val="tx1"/>
              </a:solidFill>
              <a:effectLst/>
            </a:endParaRPr>
          </a:p>
          <a:p>
            <a:r>
              <a:rPr kumimoji="1" lang="hi-IN" altLang="ja-JP" sz="1200" kern="1200" dirty="0" smtClean="0">
                <a:solidFill>
                  <a:schemeClr val="tx1"/>
                </a:solidFill>
                <a:effectLst/>
              </a:rPr>
              <a:t>結果についての考察は、結果の直後に示します。これは、結果の内容を聞き手が覚えているうちにまとめる必要があるからです。</a:t>
            </a:r>
            <a:endParaRPr kumimoji="1" lang="ja-JP" altLang="ja-JP" sz="1200" kern="1200" dirty="0" smtClean="0">
              <a:solidFill>
                <a:schemeClr val="tx1"/>
              </a:solidFill>
              <a:effectLst/>
            </a:endParaRPr>
          </a:p>
          <a:p>
            <a:r>
              <a:rPr kumimoji="1" lang="hi-IN" altLang="ja-JP" sz="1200" kern="1200" dirty="0" smtClean="0">
                <a:solidFill>
                  <a:schemeClr val="tx1"/>
                </a:solidFill>
                <a:effectLst/>
              </a:rPr>
              <a:t>ですので、結果を３つ出すなら、結果、考察、結果、考察、結果、考察という順になります。</a:t>
            </a:r>
            <a:endParaRPr kumimoji="1" lang="ja-JP" altLang="ja-JP" sz="1200" kern="1200" dirty="0" smtClean="0">
              <a:solidFill>
                <a:schemeClr val="tx1"/>
              </a:solidFill>
              <a:effectLst/>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4CB7BAC8-6364-4461-B409-05702E70A0AF}" type="slidenum">
              <a:rPr kumimoji="1" lang="ja-JP" altLang="en-US" smtClean="0"/>
              <a:t>23</a:t>
            </a:fld>
            <a:endParaRPr kumimoji="1" lang="ja-JP" altLang="en-US" dirty="0"/>
          </a:p>
        </p:txBody>
      </p:sp>
    </p:spTree>
    <p:extLst>
      <p:ext uri="{BB962C8B-B14F-4D97-AF65-F5344CB8AC3E}">
        <p14:creationId xmlns:p14="http://schemas.microsoft.com/office/powerpoint/2010/main" val="2743009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hi-IN" altLang="ja-JP" sz="1200" kern="1200" dirty="0" smtClean="0">
                <a:solidFill>
                  <a:schemeClr val="tx1"/>
                </a:solidFill>
                <a:effectLst/>
              </a:rPr>
              <a:t>最後に、まとめのパートです。</a:t>
            </a:r>
            <a:endParaRPr kumimoji="1" lang="ja-JP" altLang="ja-JP" sz="1200" kern="1200" dirty="0" smtClean="0">
              <a:solidFill>
                <a:schemeClr val="tx1"/>
              </a:solidFill>
              <a:effectLst/>
            </a:endParaRPr>
          </a:p>
          <a:p>
            <a:r>
              <a:rPr kumimoji="1" lang="hi-IN" altLang="ja-JP" sz="1200" kern="1200" dirty="0" smtClean="0">
                <a:solidFill>
                  <a:schemeClr val="tx1"/>
                </a:solidFill>
                <a:effectLst/>
              </a:rPr>
              <a:t>これまで示してきた結果、考察をまとめて、発表に「オチ」をつけます。</a:t>
            </a:r>
            <a:endParaRPr kumimoji="1" lang="ja-JP" altLang="ja-JP" sz="1200" kern="1200" dirty="0" smtClean="0">
              <a:solidFill>
                <a:schemeClr val="tx1"/>
              </a:solidFill>
              <a:effectLst/>
            </a:endParaRPr>
          </a:p>
          <a:p>
            <a:r>
              <a:rPr kumimoji="1" lang="hi-IN" altLang="ja-JP" sz="1200" kern="1200" dirty="0" smtClean="0">
                <a:solidFill>
                  <a:schemeClr val="tx1"/>
                </a:solidFill>
                <a:effectLst/>
              </a:rPr>
              <a:t>このパートでやってしまいがちなのが、「目的」の部分で示したことに対応しないまとめを作ってしまうことです。これを、私は「投げっぱなし」と呼んでいます。</a:t>
            </a:r>
            <a:endParaRPr kumimoji="1" lang="ja-JP" altLang="ja-JP" sz="1200" kern="1200" dirty="0" smtClean="0">
              <a:solidFill>
                <a:schemeClr val="tx1"/>
              </a:solidFill>
              <a:effectLst/>
            </a:endParaRPr>
          </a:p>
          <a:p>
            <a:r>
              <a:rPr kumimoji="1" lang="en-US" altLang="ja-JP" sz="1200" kern="1200" dirty="0" smtClean="0">
                <a:solidFill>
                  <a:schemeClr val="tx1"/>
                </a:solidFill>
                <a:effectLst/>
              </a:rPr>
              <a:t> </a:t>
            </a:r>
            <a:endParaRPr kumimoji="1" lang="ja-JP" altLang="ja-JP" sz="1200" kern="1200" dirty="0" smtClean="0">
              <a:solidFill>
                <a:schemeClr val="tx1"/>
              </a:solidFill>
              <a:effectLst/>
            </a:endParaRPr>
          </a:p>
          <a:p>
            <a:r>
              <a:rPr kumimoji="1" lang="hi-IN" altLang="ja-JP" sz="1200" kern="1200" dirty="0" smtClean="0">
                <a:solidFill>
                  <a:schemeClr val="tx1"/>
                </a:solidFill>
                <a:effectLst/>
              </a:rPr>
              <a:t>目的の部分で、問いを投げかけて、それにこたえるために研究をしているわけですから、「まとめ」の部分では投げかけた問いに答えなければなりません。</a:t>
            </a:r>
            <a:endParaRPr kumimoji="1" lang="ja-JP" altLang="ja-JP" sz="1200" kern="1200" dirty="0" smtClean="0">
              <a:solidFill>
                <a:schemeClr val="tx1"/>
              </a:solidFill>
              <a:effectLst/>
            </a:endParaRPr>
          </a:p>
          <a:p>
            <a:r>
              <a:rPr kumimoji="1" lang="en-US" altLang="ja-JP" sz="1200" kern="1200" dirty="0" smtClean="0">
                <a:solidFill>
                  <a:schemeClr val="tx1"/>
                </a:solidFill>
                <a:effectLst/>
              </a:rPr>
              <a:t> </a:t>
            </a:r>
            <a:endParaRPr kumimoji="1" lang="ja-JP" altLang="ja-JP" sz="1200" kern="1200" dirty="0" smtClean="0">
              <a:solidFill>
                <a:schemeClr val="tx1"/>
              </a:solidFill>
              <a:effectLst/>
            </a:endParaRPr>
          </a:p>
          <a:p>
            <a:r>
              <a:rPr kumimoji="1" lang="hi-IN" altLang="ja-JP" sz="1200" kern="1200" dirty="0" smtClean="0">
                <a:solidFill>
                  <a:schemeClr val="tx1"/>
                </a:solidFill>
                <a:effectLst/>
              </a:rPr>
              <a:t>このような不一致を防ぐために、目的のスライドをプリントアウトして、それと突き合わせて、対応した「まとめ」ができているかを確認する必要があります。</a:t>
            </a:r>
            <a:endParaRPr kumimoji="1" lang="ja-JP" altLang="ja-JP" sz="1200" kern="1200" dirty="0" smtClean="0">
              <a:solidFill>
                <a:schemeClr val="tx1"/>
              </a:solidFill>
              <a:effectLst/>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4CB7BAC8-6364-4461-B409-05702E70A0AF}" type="slidenum">
              <a:rPr kumimoji="1" lang="ja-JP" altLang="en-US" smtClean="0"/>
              <a:t>24</a:t>
            </a:fld>
            <a:endParaRPr kumimoji="1" lang="ja-JP" altLang="en-US" dirty="0"/>
          </a:p>
        </p:txBody>
      </p:sp>
    </p:spTree>
    <p:extLst>
      <p:ext uri="{BB962C8B-B14F-4D97-AF65-F5344CB8AC3E}">
        <p14:creationId xmlns:p14="http://schemas.microsoft.com/office/powerpoint/2010/main" val="5875937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hi-IN" altLang="ja-JP" sz="1200" kern="1200" dirty="0" smtClean="0">
                <a:solidFill>
                  <a:schemeClr val="tx1"/>
                </a:solidFill>
                <a:effectLst/>
              </a:rPr>
              <a:t>以上、準備</a:t>
            </a:r>
            <a:r>
              <a:rPr kumimoji="1" lang="ja-JP" altLang="en-US" sz="1200" kern="1200" dirty="0" smtClean="0">
                <a:solidFill>
                  <a:schemeClr val="tx1"/>
                </a:solidFill>
                <a:effectLst/>
              </a:rPr>
              <a:t>について話してきたことを</a:t>
            </a:r>
            <a:r>
              <a:rPr kumimoji="1" lang="hi-IN" altLang="ja-JP" sz="1200" kern="1200" dirty="0" smtClean="0">
                <a:solidFill>
                  <a:schemeClr val="tx1"/>
                </a:solidFill>
                <a:effectLst/>
              </a:rPr>
              <a:t>まとめ</a:t>
            </a:r>
            <a:r>
              <a:rPr kumimoji="1" lang="ja-JP" altLang="en-US" sz="1200" kern="1200" dirty="0" smtClean="0">
                <a:solidFill>
                  <a:schemeClr val="tx1"/>
                </a:solidFill>
                <a:effectLst/>
              </a:rPr>
              <a:t>ます</a:t>
            </a:r>
            <a:r>
              <a:rPr kumimoji="1" lang="hi-IN" altLang="ja-JP" sz="1200" kern="1200" dirty="0" smtClean="0">
                <a:solidFill>
                  <a:schemeClr val="tx1"/>
                </a:solidFill>
                <a:effectLst/>
              </a:rPr>
              <a:t>。</a:t>
            </a:r>
            <a:endParaRPr kumimoji="1" lang="ja-JP" altLang="ja-JP" sz="1200" kern="1200" dirty="0" smtClean="0">
              <a:solidFill>
                <a:schemeClr val="tx1"/>
              </a:solidFill>
              <a:effectLst/>
            </a:endParaRPr>
          </a:p>
          <a:p>
            <a:r>
              <a:rPr kumimoji="1" lang="hi-IN" altLang="ja-JP" sz="1200" kern="1200" dirty="0" smtClean="0">
                <a:solidFill>
                  <a:schemeClr val="tx1"/>
                </a:solidFill>
                <a:effectLst/>
              </a:rPr>
              <a:t>準備では、パワーポイントなどを触り始める前に、まず話の筋を作るのが先です。</a:t>
            </a:r>
            <a:endParaRPr kumimoji="1" lang="ja-JP" altLang="ja-JP" sz="1200" kern="1200" dirty="0" smtClean="0">
              <a:solidFill>
                <a:schemeClr val="tx1"/>
              </a:solidFill>
              <a:effectLst/>
            </a:endParaRPr>
          </a:p>
          <a:p>
            <a:r>
              <a:rPr kumimoji="1" lang="hi-IN" altLang="ja-JP" sz="1200" kern="1200" dirty="0" smtClean="0">
                <a:solidFill>
                  <a:schemeClr val="tx1"/>
                </a:solidFill>
                <a:effectLst/>
              </a:rPr>
              <a:t>そのうえで、レジュメを作りましょう。そうすることでまとめができます。</a:t>
            </a:r>
            <a:endParaRPr kumimoji="1" lang="ja-JP" altLang="ja-JP" sz="1200" kern="1200" dirty="0" smtClean="0">
              <a:solidFill>
                <a:schemeClr val="tx1"/>
              </a:solidFill>
              <a:effectLst/>
            </a:endParaRPr>
          </a:p>
          <a:p>
            <a:r>
              <a:rPr kumimoji="1" lang="en-US" altLang="ja-JP" sz="1200" kern="1200" dirty="0" smtClean="0">
                <a:solidFill>
                  <a:schemeClr val="tx1"/>
                </a:solidFill>
                <a:effectLst/>
              </a:rPr>
              <a:t>15</a:t>
            </a:r>
            <a:r>
              <a:rPr kumimoji="1" lang="hi-IN" altLang="ja-JP" sz="1200" kern="1200" dirty="0" smtClean="0">
                <a:solidFill>
                  <a:schemeClr val="tx1"/>
                </a:solidFill>
                <a:effectLst/>
              </a:rPr>
              <a:t>分の発表であれば、</a:t>
            </a:r>
            <a:r>
              <a:rPr kumimoji="1" lang="en-US" altLang="ja-JP" sz="1200" kern="1200" dirty="0" smtClean="0">
                <a:solidFill>
                  <a:schemeClr val="tx1"/>
                </a:solidFill>
                <a:effectLst/>
              </a:rPr>
              <a:t>15</a:t>
            </a:r>
            <a:r>
              <a:rPr kumimoji="1" lang="hi-IN" altLang="ja-JP" sz="1200" kern="1200" dirty="0" smtClean="0">
                <a:solidFill>
                  <a:schemeClr val="tx1"/>
                </a:solidFill>
                <a:effectLst/>
              </a:rPr>
              <a:t>～</a:t>
            </a:r>
            <a:r>
              <a:rPr kumimoji="1" lang="en-US" altLang="ja-JP" sz="1200" kern="1200" dirty="0" smtClean="0">
                <a:solidFill>
                  <a:schemeClr val="tx1"/>
                </a:solidFill>
                <a:effectLst/>
              </a:rPr>
              <a:t>18</a:t>
            </a:r>
            <a:r>
              <a:rPr kumimoji="1" lang="hi-IN" altLang="ja-JP" sz="1200" kern="1200" dirty="0" smtClean="0">
                <a:solidFill>
                  <a:schemeClr val="tx1"/>
                </a:solidFill>
                <a:effectLst/>
              </a:rPr>
              <a:t>ページくらいです。それぞれのページに必要な情報を、過不足なくまとめましょう。</a:t>
            </a:r>
            <a:endParaRPr kumimoji="1" lang="ja-JP" altLang="ja-JP" sz="1200" kern="1200" dirty="0" smtClean="0">
              <a:solidFill>
                <a:schemeClr val="tx1"/>
              </a:solidFill>
              <a:effectLst/>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4CB7BAC8-6364-4461-B409-05702E70A0AF}" type="slidenum">
              <a:rPr kumimoji="1" lang="ja-JP" altLang="en-US" smtClean="0"/>
              <a:t>25</a:t>
            </a:fld>
            <a:endParaRPr kumimoji="1" lang="ja-JP" altLang="en-US" dirty="0"/>
          </a:p>
        </p:txBody>
      </p:sp>
    </p:spTree>
    <p:extLst>
      <p:ext uri="{BB962C8B-B14F-4D97-AF65-F5344CB8AC3E}">
        <p14:creationId xmlns:p14="http://schemas.microsoft.com/office/powerpoint/2010/main" val="41150509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hi-IN" altLang="ja-JP" sz="1200" kern="1200" dirty="0" smtClean="0">
                <a:solidFill>
                  <a:schemeClr val="tx1"/>
                </a:solidFill>
                <a:effectLst/>
              </a:rPr>
              <a:t>さて、次に画面構成の基本について話していきます。</a:t>
            </a:r>
            <a:endParaRPr kumimoji="1" lang="ja-JP" altLang="ja-JP" sz="1200" kern="1200" dirty="0" smtClean="0">
              <a:solidFill>
                <a:schemeClr val="tx1"/>
              </a:solidFill>
              <a:effectLst/>
            </a:endParaRPr>
          </a:p>
          <a:p>
            <a:r>
              <a:rPr kumimoji="1" lang="hi-IN" altLang="ja-JP" sz="1200" kern="1200" dirty="0" smtClean="0">
                <a:solidFill>
                  <a:schemeClr val="tx1"/>
                </a:solidFill>
                <a:effectLst/>
              </a:rPr>
              <a:t>ここは、非常に分量として多いので、</a:t>
            </a:r>
            <a:endParaRPr kumimoji="1" lang="en-US" altLang="ja-JP" sz="1200" kern="1200" dirty="0" smtClean="0">
              <a:solidFill>
                <a:schemeClr val="tx1"/>
              </a:solidFill>
              <a:effectLst/>
            </a:endParaRPr>
          </a:p>
          <a:p>
            <a:r>
              <a:rPr kumimoji="1" lang="en-US" altLang="ja-JP" sz="1200" kern="1200" dirty="0" smtClean="0">
                <a:solidFill>
                  <a:schemeClr val="tx1"/>
                </a:solidFill>
                <a:effectLst/>
              </a:rPr>
              <a:t>&lt;click&gt;</a:t>
            </a:r>
          </a:p>
          <a:p>
            <a:r>
              <a:rPr kumimoji="1" lang="hi-IN" altLang="ja-JP" sz="1200" kern="1200" dirty="0" smtClean="0">
                <a:solidFill>
                  <a:schemeClr val="tx1"/>
                </a:solidFill>
                <a:effectLst/>
              </a:rPr>
              <a:t>いくつかサブタイトルに分けていきます。</a:t>
            </a:r>
            <a:endParaRPr kumimoji="1" lang="ja-JP" altLang="ja-JP" sz="1200" kern="1200" dirty="0" smtClean="0">
              <a:solidFill>
                <a:schemeClr val="tx1"/>
              </a:solidFill>
              <a:effectLst/>
            </a:endParaRPr>
          </a:p>
          <a:p>
            <a:r>
              <a:rPr kumimoji="1" lang="hi-IN" altLang="ja-JP" sz="1200" kern="1200" dirty="0" smtClean="0">
                <a:solidFill>
                  <a:schemeClr val="tx1"/>
                </a:solidFill>
                <a:effectLst/>
              </a:rPr>
              <a:t>文字と配置、</a:t>
            </a:r>
            <a:r>
              <a:rPr kumimoji="1" lang="ja-JP" altLang="ja-JP" sz="1200" kern="1200" dirty="0" smtClean="0">
                <a:solidFill>
                  <a:schemeClr val="tx1"/>
                </a:solidFill>
                <a:effectLst/>
              </a:rPr>
              <a:t>グラフ</a:t>
            </a:r>
            <a:r>
              <a:rPr kumimoji="1" lang="hi-IN" altLang="ja-JP" sz="1200" kern="1200" dirty="0" smtClean="0">
                <a:solidFill>
                  <a:schemeClr val="tx1"/>
                </a:solidFill>
                <a:effectLst/>
              </a:rPr>
              <a:t>の作り方、配色、画面配置など、という４つに分けていきます。</a:t>
            </a:r>
            <a:endParaRPr kumimoji="1" lang="ja-JP" altLang="ja-JP" sz="1200" kern="1200" dirty="0" smtClean="0">
              <a:solidFill>
                <a:schemeClr val="tx1"/>
              </a:solidFill>
              <a:effectLst/>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4CB7BAC8-6364-4461-B409-05702E70A0AF}" type="slidenum">
              <a:rPr kumimoji="1" lang="ja-JP" altLang="en-US" smtClean="0"/>
              <a:t>26</a:t>
            </a:fld>
            <a:endParaRPr kumimoji="1" lang="ja-JP" altLang="en-US" dirty="0"/>
          </a:p>
        </p:txBody>
      </p:sp>
    </p:spTree>
    <p:extLst>
      <p:ext uri="{BB962C8B-B14F-4D97-AF65-F5344CB8AC3E}">
        <p14:creationId xmlns:p14="http://schemas.microsoft.com/office/powerpoint/2010/main" val="42461983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hi-IN" altLang="ja-JP" sz="1200" kern="1200" dirty="0" smtClean="0">
                <a:solidFill>
                  <a:schemeClr val="tx1"/>
                </a:solidFill>
                <a:effectLst/>
              </a:rPr>
              <a:t>それでは文字と配置について話していきます。</a:t>
            </a:r>
            <a:endParaRPr kumimoji="1" lang="ja-JP" altLang="ja-JP" sz="1200" kern="1200" dirty="0" smtClean="0">
              <a:solidFill>
                <a:schemeClr val="tx1"/>
              </a:solidFill>
              <a:effectLst/>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4CB7BAC8-6364-4461-B409-05702E70A0AF}" type="slidenum">
              <a:rPr kumimoji="1" lang="ja-JP" altLang="en-US" smtClean="0"/>
              <a:t>27</a:t>
            </a:fld>
            <a:endParaRPr kumimoji="1" lang="ja-JP" altLang="en-US" dirty="0"/>
          </a:p>
        </p:txBody>
      </p:sp>
    </p:spTree>
    <p:extLst>
      <p:ext uri="{BB962C8B-B14F-4D97-AF65-F5344CB8AC3E}">
        <p14:creationId xmlns:p14="http://schemas.microsoft.com/office/powerpoint/2010/main" val="30683361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hi-IN" altLang="ja-JP" sz="1200" kern="1200" dirty="0" smtClean="0">
                <a:solidFill>
                  <a:schemeClr val="tx1"/>
                </a:solidFill>
                <a:effectLst/>
              </a:rPr>
              <a:t>まずは文字の大きさです。</a:t>
            </a:r>
            <a:endParaRPr kumimoji="1" lang="ja-JP" altLang="ja-JP" sz="1200" kern="1200" dirty="0" smtClean="0">
              <a:solidFill>
                <a:schemeClr val="tx1"/>
              </a:solidFill>
              <a:effectLst/>
            </a:endParaRPr>
          </a:p>
          <a:p>
            <a:r>
              <a:rPr kumimoji="1" lang="hi-IN" altLang="ja-JP" sz="1200" kern="1200" dirty="0" smtClean="0">
                <a:solidFill>
                  <a:schemeClr val="tx1"/>
                </a:solidFill>
                <a:effectLst/>
              </a:rPr>
              <a:t>当たり前ですが、文字のサイズが大きいほど見やすく、小さいほど見にくくなります。</a:t>
            </a:r>
            <a:endParaRPr kumimoji="1" lang="ja-JP" altLang="ja-JP" sz="1200" kern="1200" dirty="0" smtClean="0">
              <a:solidFill>
                <a:schemeClr val="tx1"/>
              </a:solidFill>
              <a:effectLst/>
            </a:endParaRPr>
          </a:p>
          <a:p>
            <a:r>
              <a:rPr kumimoji="1" lang="hi-IN" altLang="ja-JP" sz="1200" kern="1200" dirty="0" smtClean="0">
                <a:solidFill>
                  <a:schemeClr val="tx1"/>
                </a:solidFill>
                <a:effectLst/>
              </a:rPr>
              <a:t>どのくらいのサイズの文字を使うかですが、この会場のサイズですと、</a:t>
            </a:r>
            <a:r>
              <a:rPr kumimoji="1" lang="en-US" altLang="ja-JP" sz="1200" kern="1200" dirty="0" smtClean="0">
                <a:solidFill>
                  <a:schemeClr val="tx1"/>
                </a:solidFill>
                <a:effectLst/>
              </a:rPr>
              <a:t>40</a:t>
            </a:r>
            <a:r>
              <a:rPr kumimoji="1" lang="hi-IN" altLang="ja-JP" sz="1200" kern="1200" dirty="0" smtClean="0">
                <a:solidFill>
                  <a:schemeClr val="tx1"/>
                </a:solidFill>
                <a:effectLst/>
              </a:rPr>
              <a:t>ポイント以上のサイズを使うことをお勧めします。</a:t>
            </a:r>
            <a:endParaRPr kumimoji="1" lang="ja-JP" altLang="ja-JP" sz="1200" kern="1200" dirty="0" smtClean="0">
              <a:solidFill>
                <a:schemeClr val="tx1"/>
              </a:solidFill>
              <a:effectLst/>
            </a:endParaRPr>
          </a:p>
          <a:p>
            <a:r>
              <a:rPr kumimoji="1" lang="en-US" altLang="ja-JP" sz="1200" kern="1200" dirty="0" smtClean="0">
                <a:solidFill>
                  <a:schemeClr val="tx1"/>
                </a:solidFill>
                <a:effectLst/>
              </a:rPr>
              <a:t> </a:t>
            </a:r>
            <a:endParaRPr kumimoji="1" lang="ja-JP" altLang="ja-JP" sz="1200" kern="1200" dirty="0" smtClean="0">
              <a:solidFill>
                <a:schemeClr val="tx1"/>
              </a:solidFill>
              <a:effectLst/>
            </a:endParaRPr>
          </a:p>
          <a:p>
            <a:r>
              <a:rPr kumimoji="1" lang="hi-IN" altLang="ja-JP" sz="1200" kern="1200" dirty="0" smtClean="0">
                <a:solidFill>
                  <a:schemeClr val="tx1"/>
                </a:solidFill>
                <a:effectLst/>
              </a:rPr>
              <a:t>今回の大会では、予選と決勝で会場のサイズが違います。ですので、おそらく予選では</a:t>
            </a:r>
            <a:r>
              <a:rPr kumimoji="1" lang="en-US" altLang="ja-JP" sz="1200" kern="1200" dirty="0" smtClean="0">
                <a:solidFill>
                  <a:schemeClr val="tx1"/>
                </a:solidFill>
                <a:effectLst/>
              </a:rPr>
              <a:t>40</a:t>
            </a:r>
            <a:r>
              <a:rPr kumimoji="1" lang="hi-IN" altLang="ja-JP" sz="1200" kern="1200" dirty="0" smtClean="0">
                <a:solidFill>
                  <a:schemeClr val="tx1"/>
                </a:solidFill>
                <a:effectLst/>
              </a:rPr>
              <a:t>ポイントよりも小さなフォント</a:t>
            </a:r>
            <a:r>
              <a:rPr kumimoji="1" lang="ja-JP" altLang="ja-JP" sz="1200" kern="1200" dirty="0" err="1" smtClean="0">
                <a:solidFill>
                  <a:schemeClr val="tx1"/>
                </a:solidFill>
                <a:effectLst/>
              </a:rPr>
              <a:t>、</a:t>
            </a:r>
            <a:r>
              <a:rPr kumimoji="1" lang="ja-JP" altLang="ja-JP" sz="1200" kern="1200" dirty="0" smtClean="0">
                <a:solidFill>
                  <a:schemeClr val="tx1"/>
                </a:solidFill>
                <a:effectLst/>
              </a:rPr>
              <a:t>具体的には</a:t>
            </a:r>
            <a:r>
              <a:rPr kumimoji="1" lang="en-US" altLang="ja-JP" sz="1200" kern="1200" dirty="0" smtClean="0">
                <a:solidFill>
                  <a:schemeClr val="tx1"/>
                </a:solidFill>
                <a:effectLst/>
              </a:rPr>
              <a:t>32</a:t>
            </a:r>
            <a:r>
              <a:rPr kumimoji="1" lang="ja-JP" altLang="ja-JP" sz="1200" kern="1200" dirty="0" smtClean="0">
                <a:solidFill>
                  <a:schemeClr val="tx1"/>
                </a:solidFill>
                <a:effectLst/>
              </a:rPr>
              <a:t>ポイント</a:t>
            </a:r>
            <a:r>
              <a:rPr kumimoji="1" lang="hi-IN" altLang="ja-JP" sz="1200" kern="1200" dirty="0" smtClean="0">
                <a:solidFill>
                  <a:schemeClr val="tx1"/>
                </a:solidFill>
                <a:effectLst/>
              </a:rPr>
              <a:t>でも見えないことはないと思います。</a:t>
            </a:r>
            <a:endParaRPr kumimoji="1" lang="ja-JP" altLang="ja-JP" sz="1200" kern="1200" dirty="0" smtClean="0">
              <a:solidFill>
                <a:schemeClr val="tx1"/>
              </a:solidFill>
              <a:effectLst/>
            </a:endParaRPr>
          </a:p>
          <a:p>
            <a:r>
              <a:rPr kumimoji="1" lang="hi-IN" altLang="ja-JP" sz="1200" kern="1200" dirty="0" smtClean="0">
                <a:solidFill>
                  <a:schemeClr val="tx1"/>
                </a:solidFill>
                <a:effectLst/>
              </a:rPr>
              <a:t>しかし、予選と決勝で同じファイルを使うというレギュレーションですので、決勝に合わせ、この会場で見やすいようにしたほうが良いと思います。</a:t>
            </a:r>
            <a:endParaRPr kumimoji="1" lang="ja-JP" altLang="ja-JP" sz="1200" kern="1200" dirty="0" smtClean="0">
              <a:solidFill>
                <a:schemeClr val="tx1"/>
              </a:solidFill>
              <a:effectLst/>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4CB7BAC8-6364-4461-B409-05702E70A0AF}" type="slidenum">
              <a:rPr kumimoji="1" lang="ja-JP" altLang="en-US" smtClean="0"/>
              <a:t>28</a:t>
            </a:fld>
            <a:endParaRPr kumimoji="1" lang="ja-JP" altLang="en-US" dirty="0"/>
          </a:p>
        </p:txBody>
      </p:sp>
    </p:spTree>
    <p:extLst>
      <p:ext uri="{BB962C8B-B14F-4D97-AF65-F5344CB8AC3E}">
        <p14:creationId xmlns:p14="http://schemas.microsoft.com/office/powerpoint/2010/main" val="13676484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kern="1200" dirty="0" smtClean="0">
                <a:solidFill>
                  <a:schemeClr val="tx1"/>
                </a:solidFill>
                <a:effectLst/>
              </a:rPr>
              <a:t>つぎに、フォントの話です。</a:t>
            </a:r>
            <a:endParaRPr kumimoji="1" lang="en-US" altLang="ja-JP" sz="1200" kern="1200" dirty="0" smtClean="0">
              <a:solidFill>
                <a:schemeClr val="tx1"/>
              </a:solidFill>
              <a:effectLst/>
            </a:endParaRPr>
          </a:p>
          <a:p>
            <a:r>
              <a:rPr kumimoji="1" lang="ja-JP" altLang="en-US" sz="1200" kern="1200" dirty="0" smtClean="0">
                <a:solidFill>
                  <a:schemeClr val="tx1"/>
                </a:solidFill>
                <a:effectLst/>
              </a:rPr>
              <a:t>日本語のフォントは大きく、</a:t>
            </a:r>
            <a:r>
              <a:rPr kumimoji="1" lang="hi-IN" altLang="ja-JP" sz="1200" kern="1200" dirty="0" smtClean="0">
                <a:solidFill>
                  <a:schemeClr val="tx1"/>
                </a:solidFill>
                <a:effectLst/>
              </a:rPr>
              <a:t>明朝体とゴシック体</a:t>
            </a:r>
            <a:r>
              <a:rPr kumimoji="1" lang="ja-JP" altLang="en-US" sz="1200" kern="1200" dirty="0" smtClean="0">
                <a:solidFill>
                  <a:schemeClr val="tx1"/>
                </a:solidFill>
                <a:effectLst/>
              </a:rPr>
              <a:t>の２つに分けられます。</a:t>
            </a:r>
            <a:endParaRPr kumimoji="1" lang="ja-JP" altLang="ja-JP" sz="1200" kern="1200" dirty="0" smtClean="0">
              <a:solidFill>
                <a:schemeClr val="tx1"/>
              </a:solidFill>
              <a:effectLst/>
            </a:endParaRPr>
          </a:p>
          <a:p>
            <a:r>
              <a:rPr kumimoji="1" lang="hi-IN" altLang="ja-JP" sz="1200" kern="1200" dirty="0" smtClean="0">
                <a:solidFill>
                  <a:schemeClr val="tx1"/>
                </a:solidFill>
                <a:effectLst/>
              </a:rPr>
              <a:t>明朝体は、筆で描いたような書体で、縦線は太いですが横線が細く、筆で描いたようなウロコと呼ばれる装飾があります。これに対してゴシック体は、縦線も横線も同じ太さになっています。</a:t>
            </a:r>
            <a:endParaRPr kumimoji="1" lang="ja-JP" altLang="ja-JP" sz="1200" kern="1200" dirty="0" smtClean="0">
              <a:solidFill>
                <a:schemeClr val="tx1"/>
              </a:solidFill>
              <a:effectLst/>
            </a:endParaRPr>
          </a:p>
          <a:p>
            <a:r>
              <a:rPr kumimoji="1" lang="hi-IN" altLang="ja-JP" sz="1200" kern="1200" dirty="0" smtClean="0">
                <a:solidFill>
                  <a:schemeClr val="tx1"/>
                </a:solidFill>
                <a:effectLst/>
              </a:rPr>
              <a:t>プレゼンテーションに用いる場合、細くなった横棒がみにくくなるので、プレゼンテーションには適していません。ですので、ゴシック体を用いたほうがよいでしょう。</a:t>
            </a:r>
            <a:endParaRPr kumimoji="1" lang="ja-JP" altLang="ja-JP" sz="1200" kern="1200" dirty="0" smtClean="0">
              <a:solidFill>
                <a:schemeClr val="tx1"/>
              </a:solidFill>
              <a:effectLst/>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4CB7BAC8-6364-4461-B409-05702E70A0AF}" type="slidenum">
              <a:rPr kumimoji="1" lang="ja-JP" altLang="en-US" smtClean="0"/>
              <a:t>29</a:t>
            </a:fld>
            <a:endParaRPr kumimoji="1" lang="ja-JP" altLang="en-US" dirty="0"/>
          </a:p>
        </p:txBody>
      </p:sp>
    </p:spTree>
    <p:extLst>
      <p:ext uri="{BB962C8B-B14F-4D97-AF65-F5344CB8AC3E}">
        <p14:creationId xmlns:p14="http://schemas.microsoft.com/office/powerpoint/2010/main" val="3059665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hi-IN" altLang="ja-JP" sz="1200" kern="1200" dirty="0" smtClean="0">
                <a:solidFill>
                  <a:schemeClr val="tx1"/>
                </a:solidFill>
                <a:effectLst/>
              </a:rPr>
              <a:t>この発表では、大きく</a:t>
            </a:r>
            <a:r>
              <a:rPr kumimoji="1" lang="en-US" altLang="ja-JP" sz="1200" kern="1200" dirty="0" smtClean="0">
                <a:solidFill>
                  <a:schemeClr val="tx1"/>
                </a:solidFill>
                <a:effectLst/>
              </a:rPr>
              <a:t>5</a:t>
            </a:r>
            <a:r>
              <a:rPr kumimoji="1" lang="hi-IN" altLang="ja-JP" sz="1200" kern="1200" dirty="0" smtClean="0">
                <a:solidFill>
                  <a:schemeClr val="tx1"/>
                </a:solidFill>
                <a:effectLst/>
              </a:rPr>
              <a:t>つの内容について話していきます。</a:t>
            </a:r>
            <a:endParaRPr kumimoji="1" lang="ja-JP" altLang="ja-JP" sz="1200" kern="1200" dirty="0" smtClean="0">
              <a:solidFill>
                <a:schemeClr val="tx1"/>
              </a:solidFill>
              <a:effectLst/>
            </a:endParaRPr>
          </a:p>
          <a:p>
            <a:r>
              <a:rPr kumimoji="1" lang="hi-IN" altLang="ja-JP" sz="1200" kern="1200" dirty="0" smtClean="0">
                <a:solidFill>
                  <a:schemeClr val="tx1"/>
                </a:solidFill>
                <a:effectLst/>
              </a:rPr>
              <a:t>まずは、プレゼンテーションとはどういうものなのか、というところから話を始めたいと思います。</a:t>
            </a:r>
            <a:endParaRPr kumimoji="1" lang="ja-JP" altLang="ja-JP" sz="1200" kern="1200" dirty="0" smtClean="0">
              <a:solidFill>
                <a:schemeClr val="tx1"/>
              </a:solidFill>
              <a:effectLst/>
            </a:endParaRPr>
          </a:p>
          <a:p>
            <a:r>
              <a:rPr kumimoji="1" lang="hi-IN" altLang="ja-JP" sz="1200" kern="1200" dirty="0" smtClean="0">
                <a:solidFill>
                  <a:schemeClr val="tx1"/>
                </a:solidFill>
                <a:effectLst/>
              </a:rPr>
              <a:t>次に、プレゼンテーションをするまえの準備として、どのようなことが必要になるのか、どのようなことを考えながら進めていけばよいのか、話をします。</a:t>
            </a:r>
            <a:endParaRPr kumimoji="1" lang="ja-JP" altLang="ja-JP" sz="1200" kern="1200" dirty="0" smtClean="0">
              <a:solidFill>
                <a:schemeClr val="tx1"/>
              </a:solidFill>
              <a:effectLst/>
            </a:endParaRPr>
          </a:p>
          <a:p>
            <a:r>
              <a:rPr kumimoji="1" lang="hi-IN" altLang="ja-JP" sz="1200" kern="1200" dirty="0" smtClean="0">
                <a:solidFill>
                  <a:schemeClr val="tx1"/>
                </a:solidFill>
                <a:effectLst/>
              </a:rPr>
              <a:t>そして、３番目に、ここが少し長くなってしまうのですが、プレゼンテーションの画面を構成していくうえでの基本となる内容について、具体的な例を示しながら説明していきます。４番目に実際に発表するときにどういうことが必要になるのか、話します。最後に参考文献などを挙げながら今日の話についてまとめたいと思います。</a:t>
            </a:r>
            <a:endParaRPr kumimoji="1" lang="ja-JP" altLang="ja-JP" sz="1200" kern="1200" dirty="0" smtClean="0">
              <a:solidFill>
                <a:schemeClr val="tx1"/>
              </a:solidFill>
              <a:effectLst/>
            </a:endParaRPr>
          </a:p>
          <a:p>
            <a:r>
              <a:rPr kumimoji="1" lang="hi-IN" altLang="ja-JP" sz="1200" kern="1200" dirty="0" smtClean="0">
                <a:solidFill>
                  <a:schemeClr val="tx1"/>
                </a:solidFill>
                <a:effectLst/>
              </a:rPr>
              <a:t>発表にかかる時間は約</a:t>
            </a:r>
            <a:r>
              <a:rPr kumimoji="1" lang="en-US" altLang="ja-JP" sz="1200" kern="1200" dirty="0" smtClean="0">
                <a:solidFill>
                  <a:schemeClr val="tx1"/>
                </a:solidFill>
                <a:effectLst/>
              </a:rPr>
              <a:t>1</a:t>
            </a:r>
            <a:r>
              <a:rPr kumimoji="1" lang="hi-IN" altLang="ja-JP" sz="1200" kern="1200" dirty="0" smtClean="0">
                <a:solidFill>
                  <a:schemeClr val="tx1"/>
                </a:solidFill>
                <a:effectLst/>
              </a:rPr>
              <a:t>時間を予定しています。</a:t>
            </a:r>
            <a:endParaRPr kumimoji="1" lang="ja-JP" altLang="ja-JP" sz="1200" kern="1200" dirty="0" smtClean="0">
              <a:solidFill>
                <a:schemeClr val="tx1"/>
              </a:solidFill>
              <a:effectLst/>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4CB7BAC8-6364-4461-B409-05702E70A0AF}" type="slidenum">
              <a:rPr kumimoji="1" lang="ja-JP" altLang="en-US" smtClean="0"/>
              <a:t>3</a:t>
            </a:fld>
            <a:endParaRPr kumimoji="1" lang="ja-JP" altLang="en-US" dirty="0"/>
          </a:p>
        </p:txBody>
      </p:sp>
    </p:spTree>
    <p:extLst>
      <p:ext uri="{BB962C8B-B14F-4D97-AF65-F5344CB8AC3E}">
        <p14:creationId xmlns:p14="http://schemas.microsoft.com/office/powerpoint/2010/main" val="13117225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kern="1200" dirty="0" smtClean="0">
                <a:solidFill>
                  <a:schemeClr val="tx1"/>
                </a:solidFill>
                <a:effectLst/>
              </a:rPr>
              <a:t>さらに、最近良くつかわれるようになったユニバーサルデザインフォントについても触れたいと思います。</a:t>
            </a:r>
            <a:endParaRPr kumimoji="1" lang="en-US" altLang="ja-JP" sz="1200" kern="1200" dirty="0" smtClean="0">
              <a:solidFill>
                <a:schemeClr val="tx1"/>
              </a:solidFill>
              <a:effectLst/>
            </a:endParaRPr>
          </a:p>
          <a:p>
            <a:r>
              <a:rPr kumimoji="1" lang="hi-IN" altLang="ja-JP" sz="1200" kern="1200" dirty="0" smtClean="0">
                <a:solidFill>
                  <a:schemeClr val="tx1"/>
                </a:solidFill>
                <a:effectLst/>
              </a:rPr>
              <a:t>ユニバーサルデザインフォントというのは、</a:t>
            </a:r>
            <a:r>
              <a:rPr kumimoji="1" lang="ja-JP" altLang="ja-JP" sz="1200" kern="1200" dirty="0" smtClean="0">
                <a:solidFill>
                  <a:schemeClr val="tx1"/>
                </a:solidFill>
                <a:effectLst/>
              </a:rPr>
              <a:t>高齢で</a:t>
            </a:r>
            <a:r>
              <a:rPr kumimoji="1" lang="hi-IN" altLang="ja-JP" sz="1200" kern="1200" dirty="0" smtClean="0">
                <a:solidFill>
                  <a:schemeClr val="tx1"/>
                </a:solidFill>
                <a:effectLst/>
              </a:rPr>
              <a:t>視力が弱い人、白内障などを抱えた人であっても、あらゆる人に読みやすいように工夫されたフォントです。</a:t>
            </a:r>
            <a:r>
              <a:rPr kumimoji="1" lang="ja-JP" altLang="ja-JP" sz="1200" kern="1200" dirty="0" smtClean="0">
                <a:solidFill>
                  <a:schemeClr val="tx1"/>
                </a:solidFill>
                <a:effectLst/>
              </a:rPr>
              <a:t>この</a:t>
            </a:r>
            <a:r>
              <a:rPr kumimoji="1" lang="en-US" altLang="ja-JP" sz="1200" kern="1200" dirty="0" smtClean="0">
                <a:solidFill>
                  <a:schemeClr val="tx1"/>
                </a:solidFill>
                <a:effectLst/>
              </a:rPr>
              <a:t>10</a:t>
            </a:r>
            <a:r>
              <a:rPr kumimoji="1" lang="ja-JP" altLang="ja-JP" sz="1200" kern="1200" dirty="0" smtClean="0">
                <a:solidFill>
                  <a:schemeClr val="tx1"/>
                </a:solidFill>
                <a:effectLst/>
              </a:rPr>
              <a:t>年ほどで一般的になってきました。</a:t>
            </a:r>
          </a:p>
          <a:p>
            <a:r>
              <a:rPr kumimoji="1" lang="en-US" altLang="ja-JP" sz="1200" kern="1200" dirty="0" smtClean="0">
                <a:solidFill>
                  <a:schemeClr val="tx1"/>
                </a:solidFill>
                <a:effectLst/>
              </a:rPr>
              <a:t> </a:t>
            </a:r>
            <a:endParaRPr kumimoji="1" lang="ja-JP" altLang="ja-JP" sz="1200" kern="1200" dirty="0" smtClean="0">
              <a:solidFill>
                <a:schemeClr val="tx1"/>
              </a:solidFill>
              <a:effectLst/>
            </a:endParaRPr>
          </a:p>
          <a:p>
            <a:r>
              <a:rPr kumimoji="1" lang="hi-IN" altLang="ja-JP" sz="1200" kern="1200" dirty="0" smtClean="0">
                <a:solidFill>
                  <a:schemeClr val="tx1"/>
                </a:solidFill>
                <a:effectLst/>
              </a:rPr>
              <a:t>たとえば、キリンが販売している生茶のペットボトルに用いられています。右側に、ペットボトル背面の表示を拡大しているのですが、</a:t>
            </a:r>
            <a:r>
              <a:rPr kumimoji="1" lang="ja-JP" altLang="en-US" sz="1200" kern="1200" dirty="0" smtClean="0">
                <a:solidFill>
                  <a:schemeClr val="tx1"/>
                </a:solidFill>
                <a:effectLst/>
              </a:rPr>
              <a:t>ここに書かれている、</a:t>
            </a:r>
            <a:r>
              <a:rPr kumimoji="1" lang="hi-IN" altLang="ja-JP" sz="1200" kern="1200" dirty="0" smtClean="0">
                <a:solidFill>
                  <a:schemeClr val="tx1"/>
                </a:solidFill>
                <a:effectLst/>
              </a:rPr>
              <a:t>読みやすさを追求した書体というのが、ユニバーサルデザインフォントです。</a:t>
            </a:r>
            <a:endParaRPr kumimoji="1" lang="en-US" altLang="ja-JP" sz="1200" kern="1200" dirty="0" smtClean="0">
              <a:solidFill>
                <a:schemeClr val="tx1"/>
              </a:solidFill>
              <a:effectLst/>
            </a:endParaRPr>
          </a:p>
          <a:p>
            <a:endParaRPr kumimoji="1" lang="ja-JP" altLang="ja-JP" sz="1200" kern="1200" dirty="0" smtClean="0">
              <a:solidFill>
                <a:schemeClr val="tx1"/>
              </a:solidFill>
              <a:effectLst/>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4CB7BAC8-6364-4461-B409-05702E70A0AF}" type="slidenum">
              <a:rPr kumimoji="1" lang="ja-JP" altLang="en-US" smtClean="0"/>
              <a:t>30</a:t>
            </a:fld>
            <a:endParaRPr kumimoji="1" lang="ja-JP" altLang="en-US" dirty="0"/>
          </a:p>
        </p:txBody>
      </p:sp>
    </p:spTree>
    <p:extLst>
      <p:ext uri="{BB962C8B-B14F-4D97-AF65-F5344CB8AC3E}">
        <p14:creationId xmlns:p14="http://schemas.microsoft.com/office/powerpoint/2010/main" val="1718584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hi-IN" altLang="ja-JP" sz="1200" kern="1200" dirty="0" smtClean="0">
                <a:solidFill>
                  <a:schemeClr val="tx1"/>
                </a:solidFill>
                <a:effectLst/>
              </a:rPr>
              <a:t>実際、この発表で使われているフォントも、</a:t>
            </a:r>
            <a:endParaRPr kumimoji="1" lang="en-US" altLang="ja-JP" sz="1200" kern="1200" dirty="0" smtClean="0">
              <a:solidFill>
                <a:schemeClr val="tx1"/>
              </a:solidFill>
              <a:effectLst/>
            </a:endParaRPr>
          </a:p>
          <a:p>
            <a:r>
              <a:rPr kumimoji="1" lang="en-US" altLang="ja-JP" sz="1200" kern="1200" dirty="0" smtClean="0">
                <a:solidFill>
                  <a:schemeClr val="tx1"/>
                </a:solidFill>
                <a:effectLst/>
              </a:rPr>
              <a:t>&lt;click&gt;</a:t>
            </a:r>
          </a:p>
          <a:p>
            <a:r>
              <a:rPr kumimoji="1" lang="hi-IN" altLang="ja-JP" sz="1200" kern="1200" dirty="0" smtClean="0">
                <a:solidFill>
                  <a:schemeClr val="tx1"/>
                </a:solidFill>
                <a:effectLst/>
              </a:rPr>
              <a:t>本文ではイワタ</a:t>
            </a:r>
            <a:r>
              <a:rPr kumimoji="1" lang="en-US" altLang="ja-JP" sz="1200" kern="1200" dirty="0" smtClean="0">
                <a:solidFill>
                  <a:schemeClr val="tx1"/>
                </a:solidFill>
                <a:effectLst/>
              </a:rPr>
              <a:t>UD</a:t>
            </a:r>
            <a:r>
              <a:rPr kumimoji="1" lang="hi-IN" altLang="ja-JP" sz="1200" kern="1200" dirty="0" smtClean="0">
                <a:solidFill>
                  <a:schemeClr val="tx1"/>
                </a:solidFill>
                <a:effectLst/>
              </a:rPr>
              <a:t>ゴシックという、</a:t>
            </a:r>
            <a:r>
              <a:rPr kumimoji="1" lang="ja-JP" altLang="en-US" sz="1200" kern="1200" dirty="0" smtClean="0">
                <a:solidFill>
                  <a:schemeClr val="tx1"/>
                </a:solidFill>
                <a:effectLst/>
              </a:rPr>
              <a:t>ユニバーサルデザインの</a:t>
            </a:r>
            <a:r>
              <a:rPr kumimoji="1" lang="hi-IN" altLang="ja-JP" sz="1200" kern="1200" dirty="0" smtClean="0">
                <a:solidFill>
                  <a:schemeClr val="tx1"/>
                </a:solidFill>
                <a:effectLst/>
              </a:rPr>
              <a:t>フォント</a:t>
            </a:r>
            <a:r>
              <a:rPr kumimoji="1" lang="ja-JP" altLang="en-US" sz="1200" kern="1200" dirty="0" smtClean="0">
                <a:solidFill>
                  <a:schemeClr val="tx1"/>
                </a:solidFill>
                <a:effectLst/>
              </a:rPr>
              <a:t>を、そして見出しに見やすさに定評のあるルイカを、英文には</a:t>
            </a:r>
            <a:r>
              <a:rPr kumimoji="1" lang="en-US" altLang="ja-JP" sz="1200" kern="1200" dirty="0" smtClean="0">
                <a:solidFill>
                  <a:schemeClr val="tx1"/>
                </a:solidFill>
                <a:effectLst/>
              </a:rPr>
              <a:t>Frutiger</a:t>
            </a:r>
            <a:r>
              <a:rPr kumimoji="1" lang="ja-JP" altLang="en-US" sz="1200" kern="1200" dirty="0" smtClean="0">
                <a:solidFill>
                  <a:schemeClr val="tx1"/>
                </a:solidFill>
                <a:effectLst/>
              </a:rPr>
              <a:t>を</a:t>
            </a:r>
            <a:r>
              <a:rPr kumimoji="1" lang="hi-IN" altLang="ja-JP" sz="1200" kern="1200" dirty="0" smtClean="0">
                <a:solidFill>
                  <a:schemeClr val="tx1"/>
                </a:solidFill>
                <a:effectLst/>
              </a:rPr>
              <a:t>を使っています。</a:t>
            </a:r>
            <a:endParaRPr kumimoji="1" lang="ja-JP" altLang="ja-JP" sz="1200" kern="1200" dirty="0" smtClean="0">
              <a:solidFill>
                <a:schemeClr val="tx1"/>
              </a:solidFill>
              <a:effectLst/>
            </a:endParaRPr>
          </a:p>
          <a:p>
            <a:r>
              <a:rPr kumimoji="1" lang="hi-IN" altLang="ja-JP" sz="1200" kern="1200" dirty="0" smtClean="0">
                <a:solidFill>
                  <a:schemeClr val="tx1"/>
                </a:solidFill>
                <a:effectLst/>
              </a:rPr>
              <a:t>このようなフォントは、</a:t>
            </a:r>
            <a:r>
              <a:rPr kumimoji="1" lang="ja-JP" altLang="ja-JP" sz="1200" kern="1200" dirty="0" smtClean="0">
                <a:solidFill>
                  <a:schemeClr val="tx1"/>
                </a:solidFill>
                <a:effectLst/>
              </a:rPr>
              <a:t>誰にとっても</a:t>
            </a:r>
            <a:r>
              <a:rPr kumimoji="1" lang="hi-IN" altLang="ja-JP" sz="1200" kern="1200" dirty="0" smtClean="0">
                <a:solidFill>
                  <a:schemeClr val="tx1"/>
                </a:solidFill>
                <a:effectLst/>
              </a:rPr>
              <a:t>読みやすく</a:t>
            </a:r>
            <a:r>
              <a:rPr kumimoji="1" lang="ja-JP" altLang="ja-JP" sz="1200" kern="1200" dirty="0" smtClean="0">
                <a:solidFill>
                  <a:schemeClr val="tx1"/>
                </a:solidFill>
                <a:effectLst/>
              </a:rPr>
              <a:t>工夫され</a:t>
            </a:r>
            <a:r>
              <a:rPr kumimoji="1" lang="hi-IN" altLang="ja-JP" sz="1200" kern="1200" dirty="0" smtClean="0">
                <a:solidFill>
                  <a:schemeClr val="tx1"/>
                </a:solidFill>
                <a:effectLst/>
              </a:rPr>
              <a:t>ていますので、プレゼンテーションには積極的に使っていくとよいのではないかと思います。</a:t>
            </a:r>
            <a:endParaRPr kumimoji="1" lang="ja-JP" altLang="ja-JP" sz="1200" kern="1200" dirty="0" smtClean="0">
              <a:solidFill>
                <a:schemeClr val="tx1"/>
              </a:solidFill>
              <a:effectLst/>
            </a:endParaRPr>
          </a:p>
          <a:p>
            <a:r>
              <a:rPr kumimoji="1" lang="en-US" altLang="ja-JP" sz="1200" kern="1200" dirty="0" smtClean="0">
                <a:solidFill>
                  <a:schemeClr val="tx1"/>
                </a:solidFill>
                <a:effectLst/>
              </a:rPr>
              <a:t>Windows</a:t>
            </a:r>
            <a:r>
              <a:rPr kumimoji="1" lang="hi-IN" altLang="ja-JP" sz="1200" kern="1200" dirty="0" smtClean="0">
                <a:solidFill>
                  <a:schemeClr val="tx1"/>
                </a:solidFill>
                <a:effectLst/>
              </a:rPr>
              <a:t>ですと、</a:t>
            </a:r>
            <a:r>
              <a:rPr kumimoji="1" lang="en-US" altLang="ja-JP" sz="1200" kern="1200" dirty="0" smtClean="0">
                <a:solidFill>
                  <a:schemeClr val="tx1"/>
                </a:solidFill>
                <a:effectLst/>
              </a:rPr>
              <a:t>Vista, 7</a:t>
            </a:r>
            <a:r>
              <a:rPr kumimoji="1" lang="hi-IN" altLang="ja-JP" sz="1200" kern="1200" dirty="0" smtClean="0">
                <a:solidFill>
                  <a:schemeClr val="tx1"/>
                </a:solidFill>
                <a:effectLst/>
              </a:rPr>
              <a:t>に入っているメイリオフォントがこのような考えで作られています。</a:t>
            </a:r>
            <a:endParaRPr kumimoji="1" lang="ja-JP" altLang="ja-JP" sz="1200" kern="1200" dirty="0" smtClean="0">
              <a:solidFill>
                <a:schemeClr val="tx1"/>
              </a:solidFill>
              <a:effectLst/>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4CB7BAC8-6364-4461-B409-05702E70A0AF}" type="slidenum">
              <a:rPr kumimoji="1" lang="ja-JP" altLang="en-US" smtClean="0"/>
              <a:t>31</a:t>
            </a:fld>
            <a:endParaRPr kumimoji="1" lang="ja-JP" altLang="en-US" dirty="0"/>
          </a:p>
        </p:txBody>
      </p:sp>
    </p:spTree>
    <p:extLst>
      <p:ext uri="{BB962C8B-B14F-4D97-AF65-F5344CB8AC3E}">
        <p14:creationId xmlns:p14="http://schemas.microsoft.com/office/powerpoint/2010/main" val="29439975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hi-IN" altLang="ja-JP" sz="1200" kern="1200" dirty="0" smtClean="0">
                <a:solidFill>
                  <a:schemeClr val="tx1"/>
                </a:solidFill>
                <a:effectLst/>
              </a:rPr>
              <a:t>次に、画面に並べることの多い文字の置き方です。</a:t>
            </a:r>
            <a:endParaRPr kumimoji="1" lang="ja-JP" altLang="ja-JP" sz="1200" kern="1200" dirty="0" smtClean="0">
              <a:solidFill>
                <a:schemeClr val="tx1"/>
              </a:solidFill>
              <a:effectLst/>
            </a:endParaRPr>
          </a:p>
          <a:p>
            <a:r>
              <a:rPr kumimoji="1" lang="hi-IN" altLang="ja-JP" sz="1200" kern="1200" dirty="0" smtClean="0">
                <a:solidFill>
                  <a:schemeClr val="tx1"/>
                </a:solidFill>
                <a:effectLst/>
              </a:rPr>
              <a:t>まず、大切なことは、１画面に７行以上並べないことです。</a:t>
            </a:r>
            <a:endParaRPr kumimoji="1" lang="ja-JP" altLang="ja-JP" sz="1200" kern="1200" dirty="0" smtClean="0">
              <a:solidFill>
                <a:schemeClr val="tx1"/>
              </a:solidFill>
              <a:effectLst/>
            </a:endParaRPr>
          </a:p>
          <a:p>
            <a:r>
              <a:rPr kumimoji="1" lang="hi-IN" altLang="ja-JP" sz="1200" kern="1200" dirty="0" smtClean="0">
                <a:solidFill>
                  <a:schemeClr val="tx1"/>
                </a:solidFill>
                <a:effectLst/>
              </a:rPr>
              <a:t>この画面ではタイトル行も含めて</a:t>
            </a:r>
            <a:r>
              <a:rPr kumimoji="1" lang="en-US" altLang="ja-JP" sz="1200" kern="1200" dirty="0" smtClean="0">
                <a:solidFill>
                  <a:schemeClr val="tx1"/>
                </a:solidFill>
                <a:effectLst/>
              </a:rPr>
              <a:t>10</a:t>
            </a:r>
            <a:r>
              <a:rPr kumimoji="1" lang="hi-IN" altLang="ja-JP" sz="1200" kern="1200" dirty="0" smtClean="0">
                <a:solidFill>
                  <a:schemeClr val="tx1"/>
                </a:solidFill>
                <a:effectLst/>
              </a:rPr>
              <a:t>行で、これは相当極端な例ですが、１画面に７行以上並べると、画面が詰まって見えますので、これよりも濃度は低くするべきだと感じています。</a:t>
            </a:r>
            <a:endParaRPr kumimoji="1" lang="ja-JP" altLang="ja-JP" sz="1200" kern="1200" dirty="0" smtClean="0">
              <a:solidFill>
                <a:schemeClr val="tx1"/>
              </a:solidFill>
              <a:effectLst/>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4CB7BAC8-6364-4461-B409-05702E70A0AF}" type="slidenum">
              <a:rPr kumimoji="1" lang="ja-JP" altLang="en-US" smtClean="0"/>
              <a:t>32</a:t>
            </a:fld>
            <a:endParaRPr kumimoji="1" lang="ja-JP" altLang="en-US" dirty="0"/>
          </a:p>
        </p:txBody>
      </p:sp>
    </p:spTree>
    <p:extLst>
      <p:ext uri="{BB962C8B-B14F-4D97-AF65-F5344CB8AC3E}">
        <p14:creationId xmlns:p14="http://schemas.microsoft.com/office/powerpoint/2010/main" val="6387130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hi-IN" altLang="ja-JP" sz="1200" kern="1200" dirty="0" smtClean="0">
                <a:solidFill>
                  <a:schemeClr val="tx1"/>
                </a:solidFill>
                <a:effectLst/>
              </a:rPr>
              <a:t>つぎに、こ</a:t>
            </a:r>
            <a:r>
              <a:rPr kumimoji="1" lang="ja-JP" altLang="ja-JP" sz="1200" kern="1200" dirty="0" err="1" smtClean="0">
                <a:solidFill>
                  <a:schemeClr val="tx1"/>
                </a:solidFill>
                <a:effectLst/>
              </a:rPr>
              <a:t>のような</a:t>
            </a:r>
            <a:r>
              <a:rPr kumimoji="1" lang="ja-JP" altLang="ja-JP" sz="1200" kern="1200" dirty="0" smtClean="0">
                <a:solidFill>
                  <a:schemeClr val="tx1"/>
                </a:solidFill>
                <a:effectLst/>
              </a:rPr>
              <a:t>テキストボックスが良く使われると思うのですが、テキストボックスが、上の例のように</a:t>
            </a:r>
            <a:r>
              <a:rPr kumimoji="1" lang="en-US" altLang="ja-JP" sz="1200" kern="1200" dirty="0" smtClean="0">
                <a:solidFill>
                  <a:schemeClr val="tx1"/>
                </a:solidFill>
                <a:effectLst/>
              </a:rPr>
              <a:t>3</a:t>
            </a:r>
            <a:r>
              <a:rPr kumimoji="1" lang="ja-JP" altLang="ja-JP" sz="1200" kern="1200" dirty="0" smtClean="0">
                <a:solidFill>
                  <a:schemeClr val="tx1"/>
                </a:solidFill>
                <a:effectLst/>
              </a:rPr>
              <a:t>行まででしたら、まだ辛うじて読む気になるのですが、</a:t>
            </a:r>
            <a:r>
              <a:rPr kumimoji="1" lang="en-US" altLang="ja-JP" sz="1200" kern="1200" dirty="0" smtClean="0">
                <a:solidFill>
                  <a:schemeClr val="tx1"/>
                </a:solidFill>
                <a:effectLst/>
              </a:rPr>
              <a:t>4</a:t>
            </a:r>
            <a:r>
              <a:rPr kumimoji="1" lang="ja-JP" altLang="ja-JP" sz="1200" kern="1200" dirty="0" smtClean="0">
                <a:solidFill>
                  <a:schemeClr val="tx1"/>
                </a:solidFill>
                <a:effectLst/>
              </a:rPr>
              <a:t>行を超えると、「うわぁ、多いなぁ」という印象を受けて、読む気にならないことが多いです。</a:t>
            </a:r>
          </a:p>
          <a:p>
            <a:r>
              <a:rPr kumimoji="1" lang="ja-JP" altLang="ja-JP" sz="1200" kern="1200" dirty="0" smtClean="0">
                <a:solidFill>
                  <a:schemeClr val="tx1"/>
                </a:solidFill>
                <a:effectLst/>
              </a:rPr>
              <a:t>ですので、テキストボックスを用いる際は</a:t>
            </a:r>
            <a:r>
              <a:rPr kumimoji="1" lang="en-US" altLang="ja-JP" sz="1200" kern="1200" dirty="0" smtClean="0">
                <a:solidFill>
                  <a:schemeClr val="tx1"/>
                </a:solidFill>
                <a:effectLst/>
              </a:rPr>
              <a:t>3</a:t>
            </a:r>
            <a:r>
              <a:rPr kumimoji="1" lang="ja-JP" altLang="ja-JP" sz="1200" kern="1200" dirty="0" smtClean="0">
                <a:solidFill>
                  <a:schemeClr val="tx1"/>
                </a:solidFill>
                <a:effectLst/>
              </a:rPr>
              <a:t>行、できれば</a:t>
            </a:r>
            <a:r>
              <a:rPr kumimoji="1" lang="en-US" altLang="ja-JP" sz="1200" kern="1200" dirty="0" smtClean="0">
                <a:solidFill>
                  <a:schemeClr val="tx1"/>
                </a:solidFill>
                <a:effectLst/>
              </a:rPr>
              <a:t>2</a:t>
            </a:r>
            <a:r>
              <a:rPr kumimoji="1" lang="ja-JP" altLang="ja-JP" sz="1200" kern="1200" dirty="0" smtClean="0">
                <a:solidFill>
                  <a:schemeClr val="tx1"/>
                </a:solidFill>
                <a:effectLst/>
              </a:rPr>
              <a:t>行半までに抑えた方が、聞き手に文章を読むことへの抵抗感を感じずに読んでもらうことができます。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4CB7BAC8-6364-4461-B409-05702E70A0AF}" type="slidenum">
              <a:rPr kumimoji="1" lang="ja-JP" altLang="en-US" smtClean="0"/>
              <a:t>33</a:t>
            </a:fld>
            <a:endParaRPr kumimoji="1" lang="ja-JP" altLang="en-US" dirty="0"/>
          </a:p>
        </p:txBody>
      </p:sp>
    </p:spTree>
    <p:extLst>
      <p:ext uri="{BB962C8B-B14F-4D97-AF65-F5344CB8AC3E}">
        <p14:creationId xmlns:p14="http://schemas.microsoft.com/office/powerpoint/2010/main" val="6662025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rPr>
              <a:t>また、テキストボックスですが、</a:t>
            </a:r>
            <a:r>
              <a:rPr kumimoji="1" lang="en-US" altLang="ja-JP" sz="1200" kern="1200" dirty="0" smtClean="0">
                <a:solidFill>
                  <a:schemeClr val="tx1"/>
                </a:solidFill>
                <a:effectLst/>
              </a:rPr>
              <a:t>2</a:t>
            </a:r>
            <a:r>
              <a:rPr kumimoji="1" lang="ja-JP" altLang="ja-JP" sz="1200" kern="1200" dirty="0" smtClean="0">
                <a:solidFill>
                  <a:schemeClr val="tx1"/>
                </a:solidFill>
                <a:effectLst/>
              </a:rPr>
              <a:t>行以上に分ける際には改行を入れますが、改行を入れる位置は文章の最後か、もしくは文節の切れ目で入れるようにします。</a:t>
            </a:r>
          </a:p>
          <a:p>
            <a:r>
              <a:rPr kumimoji="1" lang="en-US" altLang="ja-JP" sz="1200" kern="1200" dirty="0" smtClean="0">
                <a:solidFill>
                  <a:schemeClr val="tx1"/>
                </a:solidFill>
                <a:effectLst/>
              </a:rPr>
              <a:t> </a:t>
            </a:r>
            <a:endParaRPr kumimoji="1" lang="ja-JP" altLang="ja-JP" sz="1200" kern="1200" dirty="0" smtClean="0">
              <a:solidFill>
                <a:schemeClr val="tx1"/>
              </a:solidFill>
              <a:effectLst/>
            </a:endParaRPr>
          </a:p>
          <a:p>
            <a:r>
              <a:rPr kumimoji="1" lang="ja-JP" altLang="ja-JP" sz="1200" kern="1200" dirty="0" smtClean="0">
                <a:solidFill>
                  <a:schemeClr val="tx1"/>
                </a:solidFill>
                <a:effectLst/>
              </a:rPr>
              <a:t>文章を読む際、そこに改行があれば、視線が移動します。この間に文章を読む意識が一瞬切れます。これが、文章の意味の切れ目と一致していると良いのですが、そうでなければとまどってしまいます。</a:t>
            </a:r>
          </a:p>
          <a:p>
            <a:r>
              <a:rPr kumimoji="1" lang="ja-JP" altLang="ja-JP" sz="1200" kern="1200" dirty="0" smtClean="0">
                <a:solidFill>
                  <a:schemeClr val="tx1"/>
                </a:solidFill>
                <a:effectLst/>
              </a:rPr>
              <a:t>そういうことが起きないように、改行位置は文章の意味の切れ目と一致させるため、文末もしくは文節の切れ目で入れるべきです。</a:t>
            </a:r>
          </a:p>
          <a:p>
            <a:endParaRPr kumimoji="1" lang="ja-JP" altLang="en-US" dirty="0"/>
          </a:p>
        </p:txBody>
      </p:sp>
      <p:sp>
        <p:nvSpPr>
          <p:cNvPr id="4" name="スライド番号プレースホルダー 3"/>
          <p:cNvSpPr>
            <a:spLocks noGrp="1"/>
          </p:cNvSpPr>
          <p:nvPr>
            <p:ph type="sldNum" sz="quarter" idx="10"/>
          </p:nvPr>
        </p:nvSpPr>
        <p:spPr/>
        <p:txBody>
          <a:bodyPr/>
          <a:lstStyle/>
          <a:p>
            <a:fld id="{4CB7BAC8-6364-4461-B409-05702E70A0AF}" type="slidenum">
              <a:rPr kumimoji="1" lang="ja-JP" altLang="en-US" smtClean="0"/>
              <a:t>34</a:t>
            </a:fld>
            <a:endParaRPr kumimoji="1" lang="ja-JP" altLang="en-US" dirty="0"/>
          </a:p>
        </p:txBody>
      </p:sp>
    </p:spTree>
    <p:extLst>
      <p:ext uri="{BB962C8B-B14F-4D97-AF65-F5344CB8AC3E}">
        <p14:creationId xmlns:p14="http://schemas.microsoft.com/office/powerpoint/2010/main" val="40645336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ja-JP" sz="1200" kern="1200" dirty="0" smtClean="0">
                <a:solidFill>
                  <a:schemeClr val="tx1"/>
                </a:solidFill>
                <a:effectLst/>
              </a:rPr>
              <a:t>ここまで、文字と配置について話してきましたが、次に、データを見せるときによく用いられるグラフなどの図の作り方について説明していきます。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4CB7BAC8-6364-4461-B409-05702E70A0AF}" type="slidenum">
              <a:rPr kumimoji="1" lang="ja-JP" altLang="en-US" smtClean="0"/>
              <a:t>35</a:t>
            </a:fld>
            <a:endParaRPr kumimoji="1" lang="ja-JP" altLang="en-US" dirty="0"/>
          </a:p>
        </p:txBody>
      </p:sp>
    </p:spTree>
    <p:extLst>
      <p:ext uri="{BB962C8B-B14F-4D97-AF65-F5344CB8AC3E}">
        <p14:creationId xmlns:p14="http://schemas.microsoft.com/office/powerpoint/2010/main" val="8237077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rPr>
              <a:t>グラフの作り方については、マッキンゼー流図解の技術という本があり、若干内容は古いのですが、非常に参考になる本で、これを一冊読めば十分だと思います。</a:t>
            </a:r>
          </a:p>
          <a:p>
            <a:r>
              <a:rPr kumimoji="1" lang="ja-JP" altLang="ja-JP" sz="1200" kern="1200" dirty="0" smtClean="0">
                <a:solidFill>
                  <a:schemeClr val="tx1"/>
                </a:solidFill>
                <a:effectLst/>
              </a:rPr>
              <a:t>ですので、この本を読んでください、としか言いようがないくらいなのですが、一番大切な部分だけここでは紹介することにします。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4CB7BAC8-6364-4461-B409-05702E70A0AF}" type="slidenum">
              <a:rPr kumimoji="1" lang="ja-JP" altLang="en-US" smtClean="0"/>
              <a:t>36</a:t>
            </a:fld>
            <a:endParaRPr kumimoji="1" lang="ja-JP" altLang="en-US" dirty="0"/>
          </a:p>
        </p:txBody>
      </p:sp>
    </p:spTree>
    <p:extLst>
      <p:ext uri="{BB962C8B-B14F-4D97-AF65-F5344CB8AC3E}">
        <p14:creationId xmlns:p14="http://schemas.microsoft.com/office/powerpoint/2010/main" val="47998006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rPr>
              <a:t>一番大切なのは、グラフを出すときに、それは何を言いたいグラフかを明らかにすることです。主張が違えば、グラフも変わってきます。</a:t>
            </a:r>
          </a:p>
          <a:p>
            <a:r>
              <a:rPr kumimoji="1" lang="en-US" altLang="ja-JP" sz="1200" kern="1200" dirty="0" smtClean="0">
                <a:solidFill>
                  <a:schemeClr val="tx1"/>
                </a:solidFill>
                <a:effectLst/>
              </a:rPr>
              <a:t> </a:t>
            </a:r>
            <a:endParaRPr kumimoji="1" lang="ja-JP" altLang="ja-JP" sz="1200" kern="1200" dirty="0" smtClean="0">
              <a:solidFill>
                <a:schemeClr val="tx1"/>
              </a:solidFill>
              <a:effectLst/>
            </a:endParaRPr>
          </a:p>
          <a:p>
            <a:r>
              <a:rPr kumimoji="1" lang="ja-JP" altLang="ja-JP" sz="1200" kern="1200" dirty="0" smtClean="0">
                <a:solidFill>
                  <a:schemeClr val="tx1"/>
                </a:solidFill>
                <a:effectLst/>
              </a:rPr>
              <a:t>そのことを示すために、あるデータをもとにグラフを</a:t>
            </a:r>
            <a:r>
              <a:rPr kumimoji="1" lang="en-US" altLang="ja-JP" sz="1200" kern="1200" dirty="0" smtClean="0">
                <a:solidFill>
                  <a:schemeClr val="tx1"/>
                </a:solidFill>
                <a:effectLst/>
              </a:rPr>
              <a:t>6</a:t>
            </a:r>
            <a:r>
              <a:rPr kumimoji="1" lang="ja-JP" altLang="en-US" sz="1200" kern="1200" dirty="0" smtClean="0">
                <a:solidFill>
                  <a:schemeClr val="tx1"/>
                </a:solidFill>
                <a:effectLst/>
              </a:rPr>
              <a:t>つ</a:t>
            </a:r>
            <a:r>
              <a:rPr kumimoji="1" lang="ja-JP" altLang="ja-JP" sz="1200" kern="1200" dirty="0" smtClean="0">
                <a:solidFill>
                  <a:schemeClr val="tx1"/>
                </a:solidFill>
                <a:effectLst/>
              </a:rPr>
              <a:t>作ってみます。</a:t>
            </a:r>
            <a:endParaRPr kumimoji="1" lang="en-US" altLang="ja-JP" sz="1200" kern="1200" dirty="0" smtClean="0">
              <a:solidFill>
                <a:schemeClr val="tx1"/>
              </a:solidFill>
              <a:effectLst/>
            </a:endParaRPr>
          </a:p>
          <a:p>
            <a:r>
              <a:rPr kumimoji="1" lang="ja-JP" altLang="ja-JP" sz="1200" kern="1200" dirty="0" smtClean="0">
                <a:solidFill>
                  <a:schemeClr val="tx1"/>
                </a:solidFill>
                <a:effectLst/>
              </a:rPr>
              <a:t>この表は売り上げの総額はほぼ同じ</a:t>
            </a:r>
            <a:r>
              <a:rPr kumimoji="1" lang="ja-JP" altLang="en-US" sz="1200" kern="1200" dirty="0" smtClean="0">
                <a:solidFill>
                  <a:schemeClr val="tx1"/>
                </a:solidFill>
                <a:effectLst/>
              </a:rPr>
              <a:t>な同業の</a:t>
            </a:r>
            <a:r>
              <a:rPr kumimoji="1" lang="en-US" altLang="ja-JP" sz="1200" kern="1200" dirty="0" smtClean="0">
                <a:solidFill>
                  <a:schemeClr val="tx1"/>
                </a:solidFill>
                <a:effectLst/>
              </a:rPr>
              <a:t>A</a:t>
            </a:r>
            <a:r>
              <a:rPr kumimoji="1" lang="ja-JP" altLang="ja-JP" sz="1200" kern="1200" dirty="0" smtClean="0">
                <a:solidFill>
                  <a:schemeClr val="tx1"/>
                </a:solidFill>
                <a:effectLst/>
              </a:rPr>
              <a:t>社と</a:t>
            </a:r>
            <a:r>
              <a:rPr kumimoji="1" lang="en-US" altLang="ja-JP" sz="1200" kern="1200" dirty="0" smtClean="0">
                <a:solidFill>
                  <a:schemeClr val="tx1"/>
                </a:solidFill>
                <a:effectLst/>
              </a:rPr>
              <a:t>B</a:t>
            </a:r>
            <a:r>
              <a:rPr kumimoji="1" lang="ja-JP" altLang="ja-JP" sz="1200" kern="1200" dirty="0" smtClean="0">
                <a:solidFill>
                  <a:schemeClr val="tx1"/>
                </a:solidFill>
                <a:effectLst/>
              </a:rPr>
              <a:t>社という二つの会社の、地区別の売り上げを示したものです。</a:t>
            </a:r>
          </a:p>
          <a:p>
            <a:endParaRPr kumimoji="1" lang="ja-JP" altLang="en-US" dirty="0"/>
          </a:p>
        </p:txBody>
      </p:sp>
      <p:sp>
        <p:nvSpPr>
          <p:cNvPr id="4" name="スライド番号プレースホルダー 3"/>
          <p:cNvSpPr>
            <a:spLocks noGrp="1"/>
          </p:cNvSpPr>
          <p:nvPr>
            <p:ph type="sldNum" sz="quarter" idx="10"/>
          </p:nvPr>
        </p:nvSpPr>
        <p:spPr/>
        <p:txBody>
          <a:bodyPr/>
          <a:lstStyle/>
          <a:p>
            <a:fld id="{4CB7BAC8-6364-4461-B409-05702E70A0AF}" type="slidenum">
              <a:rPr kumimoji="1" lang="ja-JP" altLang="en-US" smtClean="0"/>
              <a:t>37</a:t>
            </a:fld>
            <a:endParaRPr kumimoji="1" lang="ja-JP" altLang="en-US" dirty="0"/>
          </a:p>
        </p:txBody>
      </p:sp>
    </p:spTree>
    <p:extLst>
      <p:ext uri="{BB962C8B-B14F-4D97-AF65-F5344CB8AC3E}">
        <p14:creationId xmlns:p14="http://schemas.microsoft.com/office/powerpoint/2010/main" val="9012237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ja-JP" sz="1200" kern="1200" dirty="0" smtClean="0">
                <a:solidFill>
                  <a:schemeClr val="tx1"/>
                </a:solidFill>
                <a:effectLst/>
              </a:rPr>
              <a:t>たとえば、</a:t>
            </a:r>
            <a:r>
              <a:rPr kumimoji="1" lang="en-US" altLang="ja-JP" sz="1200" kern="1200" dirty="0" smtClean="0">
                <a:solidFill>
                  <a:schemeClr val="tx1"/>
                </a:solidFill>
                <a:effectLst/>
              </a:rPr>
              <a:t>A</a:t>
            </a:r>
            <a:r>
              <a:rPr kumimoji="1" lang="ja-JP" altLang="ja-JP" sz="1200" kern="1200" dirty="0" smtClean="0">
                <a:solidFill>
                  <a:schemeClr val="tx1"/>
                </a:solidFill>
                <a:effectLst/>
              </a:rPr>
              <a:t>社と</a:t>
            </a:r>
            <a:r>
              <a:rPr kumimoji="1" lang="en-US" altLang="ja-JP" sz="1200" kern="1200" dirty="0" smtClean="0">
                <a:solidFill>
                  <a:schemeClr val="tx1"/>
                </a:solidFill>
                <a:effectLst/>
              </a:rPr>
              <a:t>B</a:t>
            </a:r>
            <a:r>
              <a:rPr kumimoji="1" lang="ja-JP" altLang="ja-JP" sz="1200" kern="1200" dirty="0" smtClean="0">
                <a:solidFill>
                  <a:schemeClr val="tx1"/>
                </a:solidFill>
                <a:effectLst/>
              </a:rPr>
              <a:t>社は地区別の売り上げが違う、ということを言いたければ、このような積み上げグラフを二つ並べて、地区ごとに色を変えたグラフで示すことができるでしょう。</a:t>
            </a:r>
          </a:p>
          <a:p>
            <a:endParaRPr kumimoji="1" lang="ja-JP" altLang="en-US" dirty="0"/>
          </a:p>
        </p:txBody>
      </p:sp>
      <p:sp>
        <p:nvSpPr>
          <p:cNvPr id="4" name="スライド番号プレースホルダー 3"/>
          <p:cNvSpPr>
            <a:spLocks noGrp="1"/>
          </p:cNvSpPr>
          <p:nvPr>
            <p:ph type="sldNum" sz="quarter" idx="10"/>
          </p:nvPr>
        </p:nvSpPr>
        <p:spPr/>
        <p:txBody>
          <a:bodyPr/>
          <a:lstStyle/>
          <a:p>
            <a:fld id="{4CB7BAC8-6364-4461-B409-05702E70A0AF}" type="slidenum">
              <a:rPr kumimoji="1" lang="ja-JP" altLang="en-US" smtClean="0"/>
              <a:t>38</a:t>
            </a:fld>
            <a:endParaRPr kumimoji="1" lang="ja-JP" altLang="en-US" dirty="0"/>
          </a:p>
        </p:txBody>
      </p:sp>
    </p:spTree>
    <p:extLst>
      <p:ext uri="{BB962C8B-B14F-4D97-AF65-F5344CB8AC3E}">
        <p14:creationId xmlns:p14="http://schemas.microsoft.com/office/powerpoint/2010/main" val="400908383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rPr>
              <a:t>同じように、円グラフを用いてあらわすことももちろん可能です。</a:t>
            </a:r>
          </a:p>
          <a:p>
            <a:r>
              <a:rPr kumimoji="1" lang="en-US" altLang="ja-JP" sz="1200" kern="1200" dirty="0" smtClean="0">
                <a:solidFill>
                  <a:schemeClr val="tx1"/>
                </a:solidFill>
                <a:effectLst/>
              </a:rPr>
              <a:t>A</a:t>
            </a:r>
            <a:r>
              <a:rPr kumimoji="1" lang="ja-JP" altLang="ja-JP" sz="1200" kern="1200" dirty="0" smtClean="0">
                <a:solidFill>
                  <a:schemeClr val="tx1"/>
                </a:solidFill>
                <a:effectLst/>
              </a:rPr>
              <a:t>社と</a:t>
            </a:r>
            <a:r>
              <a:rPr kumimoji="1" lang="en-US" altLang="ja-JP" sz="1200" kern="1200" dirty="0" smtClean="0">
                <a:solidFill>
                  <a:schemeClr val="tx1"/>
                </a:solidFill>
                <a:effectLst/>
              </a:rPr>
              <a:t>B</a:t>
            </a:r>
            <a:r>
              <a:rPr kumimoji="1" lang="ja-JP" altLang="ja-JP" sz="1200" kern="1200" dirty="0" smtClean="0">
                <a:solidFill>
                  <a:schemeClr val="tx1"/>
                </a:solidFill>
                <a:effectLst/>
              </a:rPr>
              <a:t>社の地区別の売り上げが異なっていることを示すことができます。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4CB7BAC8-6364-4461-B409-05702E70A0AF}" type="slidenum">
              <a:rPr kumimoji="1" lang="ja-JP" altLang="en-US" smtClean="0"/>
              <a:t>39</a:t>
            </a:fld>
            <a:endParaRPr kumimoji="1" lang="ja-JP" altLang="en-US" dirty="0"/>
          </a:p>
        </p:txBody>
      </p:sp>
    </p:spTree>
    <p:extLst>
      <p:ext uri="{BB962C8B-B14F-4D97-AF65-F5344CB8AC3E}">
        <p14:creationId xmlns:p14="http://schemas.microsoft.com/office/powerpoint/2010/main" val="38371482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hi-IN" altLang="ja-JP" sz="1200" kern="1200" dirty="0" smtClean="0">
                <a:solidFill>
                  <a:schemeClr val="tx1"/>
                </a:solidFill>
                <a:effectLst/>
              </a:rPr>
              <a:t>それではさっそく、</a:t>
            </a:r>
            <a:r>
              <a:rPr kumimoji="1" lang="en-US" altLang="ja-JP" sz="1200" kern="1200" dirty="0" smtClean="0">
                <a:solidFill>
                  <a:schemeClr val="tx1"/>
                </a:solidFill>
                <a:effectLst/>
              </a:rPr>
              <a:t>1</a:t>
            </a:r>
            <a:r>
              <a:rPr kumimoji="1" lang="hi-IN" altLang="ja-JP" sz="1200" kern="1200" dirty="0" smtClean="0">
                <a:solidFill>
                  <a:schemeClr val="tx1"/>
                </a:solidFill>
                <a:effectLst/>
              </a:rPr>
              <a:t>番目の項目、プレゼンテーションとは何か、について話を進めていきます。</a:t>
            </a:r>
            <a:endParaRPr kumimoji="1" lang="ja-JP" altLang="ja-JP" sz="1200" kern="1200" dirty="0" smtClean="0">
              <a:solidFill>
                <a:schemeClr val="tx1"/>
              </a:solidFill>
              <a:effectLst/>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4CB7BAC8-6364-4461-B409-05702E70A0AF}" type="slidenum">
              <a:rPr kumimoji="1" lang="ja-JP" altLang="en-US" smtClean="0"/>
              <a:t>4</a:t>
            </a:fld>
            <a:endParaRPr kumimoji="1" lang="ja-JP" altLang="en-US" dirty="0"/>
          </a:p>
        </p:txBody>
      </p:sp>
    </p:spTree>
    <p:extLst>
      <p:ext uri="{BB962C8B-B14F-4D97-AF65-F5344CB8AC3E}">
        <p14:creationId xmlns:p14="http://schemas.microsoft.com/office/powerpoint/2010/main" val="77932850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ja-JP" sz="1200" kern="1200" dirty="0" smtClean="0">
                <a:solidFill>
                  <a:schemeClr val="tx1"/>
                </a:solidFill>
                <a:effectLst/>
              </a:rPr>
              <a:t>しかし、たとえば東部に着目して、</a:t>
            </a:r>
            <a:r>
              <a:rPr kumimoji="1" lang="en-US" altLang="ja-JP" sz="1200" kern="1200" dirty="0" smtClean="0">
                <a:solidFill>
                  <a:schemeClr val="tx1"/>
                </a:solidFill>
                <a:effectLst/>
              </a:rPr>
              <a:t>A</a:t>
            </a:r>
            <a:r>
              <a:rPr kumimoji="1" lang="ja-JP" altLang="ja-JP" sz="1200" kern="1200" dirty="0" smtClean="0">
                <a:solidFill>
                  <a:schemeClr val="tx1"/>
                </a:solidFill>
                <a:effectLst/>
              </a:rPr>
              <a:t>社と</a:t>
            </a:r>
            <a:r>
              <a:rPr kumimoji="1" lang="en-US" altLang="ja-JP" sz="1200" kern="1200" dirty="0" smtClean="0">
                <a:solidFill>
                  <a:schemeClr val="tx1"/>
                </a:solidFill>
                <a:effectLst/>
              </a:rPr>
              <a:t>B</a:t>
            </a:r>
            <a:r>
              <a:rPr kumimoji="1" lang="ja-JP" altLang="ja-JP" sz="1200" kern="1200" dirty="0" smtClean="0">
                <a:solidFill>
                  <a:schemeClr val="tx1"/>
                </a:solidFill>
                <a:effectLst/>
              </a:rPr>
              <a:t>社の東部での売り上げが同じということを言いたければ、先ほどのグラフとは異なって、東部の位置を一番目立つ位置にもってきて、さらに東部のみカラーを分かりやすく変化させて示すべきでしょう。</a:t>
            </a:r>
          </a:p>
          <a:p>
            <a:endParaRPr kumimoji="1" lang="ja-JP" altLang="en-US" dirty="0"/>
          </a:p>
        </p:txBody>
      </p:sp>
      <p:sp>
        <p:nvSpPr>
          <p:cNvPr id="4" name="スライド番号プレースホルダー 3"/>
          <p:cNvSpPr>
            <a:spLocks noGrp="1"/>
          </p:cNvSpPr>
          <p:nvPr>
            <p:ph type="sldNum" sz="quarter" idx="10"/>
          </p:nvPr>
        </p:nvSpPr>
        <p:spPr/>
        <p:txBody>
          <a:bodyPr/>
          <a:lstStyle/>
          <a:p>
            <a:fld id="{4CB7BAC8-6364-4461-B409-05702E70A0AF}" type="slidenum">
              <a:rPr kumimoji="1" lang="ja-JP" altLang="en-US" smtClean="0"/>
              <a:t>40</a:t>
            </a:fld>
            <a:endParaRPr kumimoji="1" lang="ja-JP" altLang="en-US" dirty="0"/>
          </a:p>
        </p:txBody>
      </p:sp>
    </p:spTree>
    <p:extLst>
      <p:ext uri="{BB962C8B-B14F-4D97-AF65-F5344CB8AC3E}">
        <p14:creationId xmlns:p14="http://schemas.microsoft.com/office/powerpoint/2010/main" val="390196985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ja-JP" sz="1200" kern="1200" dirty="0" smtClean="0">
                <a:solidFill>
                  <a:schemeClr val="tx1"/>
                </a:solidFill>
                <a:effectLst/>
              </a:rPr>
              <a:t>また、各社どこで売り上げが最大であるか、ということが例えば問題となっていて、</a:t>
            </a:r>
            <a:r>
              <a:rPr kumimoji="1" lang="en-US" altLang="ja-JP" sz="1200" kern="1200" dirty="0" smtClean="0">
                <a:solidFill>
                  <a:schemeClr val="tx1"/>
                </a:solidFill>
                <a:effectLst/>
              </a:rPr>
              <a:t>A</a:t>
            </a:r>
            <a:r>
              <a:rPr kumimoji="1" lang="ja-JP" altLang="ja-JP" sz="1200" kern="1200" dirty="0" smtClean="0">
                <a:solidFill>
                  <a:schemeClr val="tx1"/>
                </a:solidFill>
                <a:effectLst/>
              </a:rPr>
              <a:t>社は南部で、</a:t>
            </a:r>
            <a:r>
              <a:rPr kumimoji="1" lang="en-US" altLang="ja-JP" sz="1200" kern="1200" dirty="0" smtClean="0">
                <a:solidFill>
                  <a:schemeClr val="tx1"/>
                </a:solidFill>
                <a:effectLst/>
              </a:rPr>
              <a:t>B</a:t>
            </a:r>
            <a:r>
              <a:rPr kumimoji="1" lang="ja-JP" altLang="ja-JP" sz="1200" kern="1200" dirty="0" smtClean="0">
                <a:solidFill>
                  <a:schemeClr val="tx1"/>
                </a:solidFill>
                <a:effectLst/>
              </a:rPr>
              <a:t>社は北部で売り上げが最大だ、ということを図に示すとすれば、このように、横棒グラフを売上高の順に並べて示すグラフになるでしょう。</a:t>
            </a:r>
          </a:p>
          <a:p>
            <a:endParaRPr kumimoji="1" lang="ja-JP" altLang="en-US" dirty="0"/>
          </a:p>
        </p:txBody>
      </p:sp>
      <p:sp>
        <p:nvSpPr>
          <p:cNvPr id="4" name="スライド番号プレースホルダー 3"/>
          <p:cNvSpPr>
            <a:spLocks noGrp="1"/>
          </p:cNvSpPr>
          <p:nvPr>
            <p:ph type="sldNum" sz="quarter" idx="10"/>
          </p:nvPr>
        </p:nvSpPr>
        <p:spPr/>
        <p:txBody>
          <a:bodyPr/>
          <a:lstStyle/>
          <a:p>
            <a:fld id="{4CB7BAC8-6364-4461-B409-05702E70A0AF}" type="slidenum">
              <a:rPr kumimoji="1" lang="ja-JP" altLang="en-US" smtClean="0"/>
              <a:t>41</a:t>
            </a:fld>
            <a:endParaRPr kumimoji="1" lang="ja-JP" altLang="en-US" dirty="0"/>
          </a:p>
        </p:txBody>
      </p:sp>
    </p:spTree>
    <p:extLst>
      <p:ext uri="{BB962C8B-B14F-4D97-AF65-F5344CB8AC3E}">
        <p14:creationId xmlns:p14="http://schemas.microsoft.com/office/powerpoint/2010/main" val="4019311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ja-JP" sz="1200" kern="1200" dirty="0" smtClean="0">
                <a:solidFill>
                  <a:schemeClr val="tx1"/>
                </a:solidFill>
                <a:effectLst/>
              </a:rPr>
              <a:t>また、</a:t>
            </a:r>
            <a:r>
              <a:rPr kumimoji="1" lang="en-US" altLang="ja-JP" sz="1200" kern="1200" dirty="0" smtClean="0">
                <a:solidFill>
                  <a:schemeClr val="tx1"/>
                </a:solidFill>
                <a:effectLst/>
              </a:rPr>
              <a:t>A</a:t>
            </a:r>
            <a:r>
              <a:rPr kumimoji="1" lang="ja-JP" altLang="ja-JP" sz="1200" kern="1200" dirty="0" smtClean="0">
                <a:solidFill>
                  <a:schemeClr val="tx1"/>
                </a:solidFill>
                <a:effectLst/>
              </a:rPr>
              <a:t>社の売り上げが悪い場所では</a:t>
            </a:r>
            <a:r>
              <a:rPr kumimoji="1" lang="en-US" altLang="ja-JP" sz="1200" kern="1200" dirty="0" smtClean="0">
                <a:solidFill>
                  <a:schemeClr val="tx1"/>
                </a:solidFill>
                <a:effectLst/>
              </a:rPr>
              <a:t>B</a:t>
            </a:r>
            <a:r>
              <a:rPr kumimoji="1" lang="ja-JP" altLang="ja-JP" sz="1200" kern="1200" dirty="0" smtClean="0">
                <a:solidFill>
                  <a:schemeClr val="tx1"/>
                </a:solidFill>
                <a:effectLst/>
              </a:rPr>
              <a:t>社の売り上げがよく、逆に</a:t>
            </a:r>
            <a:r>
              <a:rPr kumimoji="1" lang="en-US" altLang="ja-JP" sz="1200" kern="1200" dirty="0" smtClean="0">
                <a:solidFill>
                  <a:schemeClr val="tx1"/>
                </a:solidFill>
                <a:effectLst/>
              </a:rPr>
              <a:t>A</a:t>
            </a:r>
            <a:r>
              <a:rPr kumimoji="1" lang="ja-JP" altLang="ja-JP" sz="1200" kern="1200" dirty="0" smtClean="0">
                <a:solidFill>
                  <a:schemeClr val="tx1"/>
                </a:solidFill>
                <a:effectLst/>
              </a:rPr>
              <a:t>社の売り上げが良い場所では</a:t>
            </a:r>
            <a:r>
              <a:rPr kumimoji="1" lang="en-US" altLang="ja-JP" sz="1200" kern="1200" dirty="0" smtClean="0">
                <a:solidFill>
                  <a:schemeClr val="tx1"/>
                </a:solidFill>
                <a:effectLst/>
              </a:rPr>
              <a:t>B</a:t>
            </a:r>
            <a:r>
              <a:rPr kumimoji="1" lang="ja-JP" altLang="ja-JP" sz="1200" kern="1200" dirty="0" smtClean="0">
                <a:solidFill>
                  <a:schemeClr val="tx1"/>
                </a:solidFill>
                <a:effectLst/>
              </a:rPr>
              <a:t>社の売り上げが悪いような、そういう関係にあることを示すのであれば、このような散布図で、直線状に並ぶことを示すグラフが適しているでしょう</a:t>
            </a:r>
          </a:p>
          <a:p>
            <a:endParaRPr kumimoji="1" lang="ja-JP" altLang="en-US" dirty="0"/>
          </a:p>
        </p:txBody>
      </p:sp>
      <p:sp>
        <p:nvSpPr>
          <p:cNvPr id="4" name="スライド番号プレースホルダー 3"/>
          <p:cNvSpPr>
            <a:spLocks noGrp="1"/>
          </p:cNvSpPr>
          <p:nvPr>
            <p:ph type="sldNum" sz="quarter" idx="10"/>
          </p:nvPr>
        </p:nvSpPr>
        <p:spPr/>
        <p:txBody>
          <a:bodyPr/>
          <a:lstStyle/>
          <a:p>
            <a:fld id="{4CB7BAC8-6364-4461-B409-05702E70A0AF}" type="slidenum">
              <a:rPr kumimoji="1" lang="ja-JP" altLang="en-US" smtClean="0"/>
              <a:t>42</a:t>
            </a:fld>
            <a:endParaRPr kumimoji="1" lang="ja-JP" altLang="en-US" dirty="0"/>
          </a:p>
        </p:txBody>
      </p:sp>
    </p:spTree>
    <p:extLst>
      <p:ext uri="{BB962C8B-B14F-4D97-AF65-F5344CB8AC3E}">
        <p14:creationId xmlns:p14="http://schemas.microsoft.com/office/powerpoint/2010/main" val="356056448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rPr>
              <a:t>また、たとえば</a:t>
            </a:r>
            <a:r>
              <a:rPr kumimoji="1" lang="en-US" altLang="ja-JP" sz="1200" kern="1200" dirty="0" smtClean="0">
                <a:solidFill>
                  <a:schemeClr val="tx1"/>
                </a:solidFill>
                <a:effectLst/>
              </a:rPr>
              <a:t>A</a:t>
            </a:r>
            <a:r>
              <a:rPr kumimoji="1" lang="ja-JP" altLang="ja-JP" sz="1200" kern="1200" dirty="0" smtClean="0">
                <a:solidFill>
                  <a:schemeClr val="tx1"/>
                </a:solidFill>
                <a:effectLst/>
              </a:rPr>
              <a:t>社の経営会議で、各地区の担当者を集めて、北部の担当者にはっぱをかけるときであれば、</a:t>
            </a:r>
            <a:r>
              <a:rPr kumimoji="1" lang="en-US" altLang="ja-JP" sz="1200" kern="1200" dirty="0" smtClean="0">
                <a:solidFill>
                  <a:schemeClr val="tx1"/>
                </a:solidFill>
                <a:effectLst/>
              </a:rPr>
              <a:t>A</a:t>
            </a:r>
            <a:r>
              <a:rPr kumimoji="1" lang="ja-JP" altLang="ja-JP" sz="1200" kern="1200" dirty="0" smtClean="0">
                <a:solidFill>
                  <a:schemeClr val="tx1"/>
                </a:solidFill>
                <a:effectLst/>
              </a:rPr>
              <a:t>社</a:t>
            </a:r>
            <a:r>
              <a:rPr kumimoji="1" lang="en-US" altLang="ja-JP" sz="1200" kern="1200" dirty="0" smtClean="0">
                <a:solidFill>
                  <a:schemeClr val="tx1"/>
                </a:solidFill>
                <a:effectLst/>
              </a:rPr>
              <a:t>B</a:t>
            </a:r>
            <a:r>
              <a:rPr kumimoji="1" lang="ja-JP" altLang="ja-JP" sz="1200" kern="1200" dirty="0" smtClean="0">
                <a:solidFill>
                  <a:schemeClr val="tx1"/>
                </a:solidFill>
                <a:effectLst/>
              </a:rPr>
              <a:t>社の売り上げを並べた縦棒グラフを用い、一番焦点となる北部を一番目立つ左側に持ってくるグラフが適しているでしょう。</a:t>
            </a:r>
            <a:endParaRPr kumimoji="1" lang="ja-JP" altLang="ja-JP" sz="1200" kern="1200" dirty="0">
              <a:solidFill>
                <a:schemeClr val="tx1"/>
              </a:solidFill>
              <a:effectLst/>
            </a:endParaRPr>
          </a:p>
        </p:txBody>
      </p:sp>
      <p:sp>
        <p:nvSpPr>
          <p:cNvPr id="4" name="スライド番号プレースホルダー 3"/>
          <p:cNvSpPr>
            <a:spLocks noGrp="1"/>
          </p:cNvSpPr>
          <p:nvPr>
            <p:ph type="sldNum" sz="quarter" idx="10"/>
          </p:nvPr>
        </p:nvSpPr>
        <p:spPr/>
        <p:txBody>
          <a:bodyPr/>
          <a:lstStyle/>
          <a:p>
            <a:fld id="{4CB7BAC8-6364-4461-B409-05702E70A0AF}" type="slidenum">
              <a:rPr kumimoji="1" lang="ja-JP" altLang="en-US" smtClean="0"/>
              <a:t>43</a:t>
            </a:fld>
            <a:endParaRPr kumimoji="1" lang="ja-JP" altLang="en-US" dirty="0"/>
          </a:p>
        </p:txBody>
      </p:sp>
    </p:spTree>
    <p:extLst>
      <p:ext uri="{BB962C8B-B14F-4D97-AF65-F5344CB8AC3E}">
        <p14:creationId xmlns:p14="http://schemas.microsoft.com/office/powerpoint/2010/main" val="113588824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rPr>
              <a:t>今回示したグラフはいずれも全く同じデータを用いています。</a:t>
            </a:r>
          </a:p>
          <a:p>
            <a:r>
              <a:rPr kumimoji="1" lang="ja-JP" altLang="ja-JP" sz="1200" kern="1200" dirty="0" smtClean="0">
                <a:solidFill>
                  <a:schemeClr val="tx1"/>
                </a:solidFill>
                <a:effectLst/>
              </a:rPr>
              <a:t>それでも、そのデータをどう読み込んで、どういうことを主張するかによって、これだけ多くの種類のグラフを描くことができます。</a:t>
            </a:r>
          </a:p>
          <a:p>
            <a:r>
              <a:rPr kumimoji="1" lang="en-US" altLang="ja-JP" sz="1200" kern="1200" dirty="0" smtClean="0">
                <a:solidFill>
                  <a:schemeClr val="tx1"/>
                </a:solidFill>
                <a:effectLst/>
              </a:rPr>
              <a:t> </a:t>
            </a:r>
            <a:endParaRPr kumimoji="1" lang="ja-JP" altLang="ja-JP" sz="1200" kern="1200" dirty="0" smtClean="0">
              <a:solidFill>
                <a:schemeClr val="tx1"/>
              </a:solidFill>
              <a:effectLst/>
            </a:endParaRPr>
          </a:p>
          <a:p>
            <a:r>
              <a:rPr kumimoji="1" lang="ja-JP" altLang="ja-JP" sz="1200" kern="1200" dirty="0" smtClean="0">
                <a:solidFill>
                  <a:schemeClr val="tx1"/>
                </a:solidFill>
                <a:effectLst/>
              </a:rPr>
              <a:t>逆に言えば、グラフの作成に取り掛かる前に、まずそのデータから何を言いたいのかという主張をはっきりと決定し、その上で主張をもっともよく表すグラフを選択することが大切になってきます。</a:t>
            </a:r>
          </a:p>
          <a:p>
            <a:r>
              <a:rPr kumimoji="1" lang="en-US" altLang="ja-JP" sz="1200" kern="1200" dirty="0" smtClean="0">
                <a:solidFill>
                  <a:schemeClr val="tx1"/>
                </a:solidFill>
                <a:effectLst/>
              </a:rPr>
              <a:t> </a:t>
            </a:r>
            <a:endParaRPr kumimoji="1" lang="ja-JP" altLang="ja-JP" sz="1200" kern="1200" dirty="0" smtClean="0">
              <a:solidFill>
                <a:schemeClr val="tx1"/>
              </a:solidFill>
              <a:effectLst/>
            </a:endParaRPr>
          </a:p>
          <a:p>
            <a:r>
              <a:rPr kumimoji="1" lang="ja-JP" altLang="ja-JP" sz="1200" kern="1200" dirty="0" smtClean="0">
                <a:solidFill>
                  <a:schemeClr val="tx1"/>
                </a:solidFill>
                <a:effectLst/>
              </a:rPr>
              <a:t>ですので、グラフ作成の際は、なんとなくグラフをつくるのではなく、まず何を言いたいかを決めましょう。</a:t>
            </a:r>
          </a:p>
          <a:p>
            <a:r>
              <a:rPr kumimoji="1" lang="en-US" altLang="ja-JP" sz="1200" kern="1200" dirty="0" smtClean="0">
                <a:solidFill>
                  <a:schemeClr val="tx1"/>
                </a:solidFill>
                <a:effectLst/>
              </a:rPr>
              <a:t> </a:t>
            </a:r>
            <a:r>
              <a:rPr kumimoji="1" lang="ja-JP" altLang="ja-JP" sz="1200" kern="1200" dirty="0" smtClean="0">
                <a:solidFill>
                  <a:schemeClr val="tx1"/>
                </a:solidFill>
                <a:effectLst/>
              </a:rPr>
              <a:t>その上で、データの性質に合わせて、円グラフ、棒グラフ、折れ線グラフ、散布図を選んでやればよいでしょう。</a:t>
            </a:r>
          </a:p>
          <a:p>
            <a:endParaRPr kumimoji="1" lang="ja-JP" altLang="en-US" dirty="0"/>
          </a:p>
        </p:txBody>
      </p:sp>
      <p:sp>
        <p:nvSpPr>
          <p:cNvPr id="4" name="スライド番号プレースホルダー 3"/>
          <p:cNvSpPr>
            <a:spLocks noGrp="1"/>
          </p:cNvSpPr>
          <p:nvPr>
            <p:ph type="sldNum" sz="quarter" idx="10"/>
          </p:nvPr>
        </p:nvSpPr>
        <p:spPr/>
        <p:txBody>
          <a:bodyPr/>
          <a:lstStyle/>
          <a:p>
            <a:fld id="{4CB7BAC8-6364-4461-B409-05702E70A0AF}" type="slidenum">
              <a:rPr kumimoji="1" lang="ja-JP" altLang="en-US" smtClean="0"/>
              <a:t>44</a:t>
            </a:fld>
            <a:endParaRPr kumimoji="1" lang="ja-JP" altLang="en-US" dirty="0"/>
          </a:p>
        </p:txBody>
      </p:sp>
    </p:spTree>
    <p:extLst>
      <p:ext uri="{BB962C8B-B14F-4D97-AF65-F5344CB8AC3E}">
        <p14:creationId xmlns:p14="http://schemas.microsoft.com/office/powerpoint/2010/main" val="119743438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それでは、どのような主張をするときに、どのようなグラフを選べばよいでしょうか。</a:t>
            </a:r>
            <a:endParaRPr kumimoji="1" lang="en-US" altLang="ja-JP" dirty="0" smtClean="0"/>
          </a:p>
          <a:p>
            <a:endParaRPr kumimoji="1" lang="en-US" altLang="ja-JP" dirty="0" smtClean="0"/>
          </a:p>
          <a:p>
            <a:r>
              <a:rPr kumimoji="1" lang="ja-JP" altLang="en-US" dirty="0" smtClean="0"/>
              <a:t>主張する内容によって、データの比較方法は大きく５つに分けることができます。構成要素比較、アイテム比較、時系列比較、頻度比較、相関比較の５つです。</a:t>
            </a:r>
            <a:endParaRPr kumimoji="1" lang="en-US" altLang="ja-JP" dirty="0" smtClean="0"/>
          </a:p>
          <a:p>
            <a:r>
              <a:rPr kumimoji="1" lang="ja-JP" altLang="en-US" dirty="0" smtClean="0"/>
              <a:t>構成要素とは、あるものが全体の何パーセントを占めている、というような全体に占める割合を問題とするときの比較です。</a:t>
            </a:r>
            <a:endParaRPr kumimoji="1" lang="en-US" altLang="ja-JP" dirty="0" smtClean="0"/>
          </a:p>
          <a:p>
            <a:r>
              <a:rPr kumimoji="1" lang="ja-JP" altLang="en-US" dirty="0" smtClean="0"/>
              <a:t>アイテム比較とは、大きさや長さの順に並べて、何番目である、ということに関心があるときに使われる比較です。</a:t>
            </a:r>
            <a:endParaRPr kumimoji="1" lang="en-US" altLang="ja-JP" dirty="0" smtClean="0"/>
          </a:p>
          <a:p>
            <a:r>
              <a:rPr kumimoji="1" lang="ja-JP" altLang="en-US" dirty="0" smtClean="0"/>
              <a:t>時系列とは、時間に沿った変化に注目するときの比較です。</a:t>
            </a:r>
            <a:endParaRPr kumimoji="1" lang="en-US" altLang="ja-JP" dirty="0" smtClean="0"/>
          </a:p>
          <a:p>
            <a:r>
              <a:rPr kumimoji="1" lang="ja-JP" altLang="en-US" dirty="0" smtClean="0"/>
              <a:t>頻度比較は、どのくらいの回数おこったか、ということが問題になるときの比較です。</a:t>
            </a:r>
            <a:endParaRPr kumimoji="1" lang="en-US" altLang="ja-JP" dirty="0" smtClean="0"/>
          </a:p>
          <a:p>
            <a:r>
              <a:rPr kumimoji="1" lang="ja-JP" altLang="en-US" dirty="0" smtClean="0"/>
              <a:t>相関比較とは、あるものが増えるとあるものが増える、あるいは減る、ということに着目する比較です。</a:t>
            </a:r>
            <a:endParaRPr kumimoji="1" lang="en-US" altLang="ja-JP" dirty="0" smtClean="0"/>
          </a:p>
          <a:p>
            <a:endParaRPr kumimoji="1" lang="en-US" altLang="ja-JP" dirty="0" smtClean="0"/>
          </a:p>
          <a:p>
            <a:r>
              <a:rPr kumimoji="1" lang="ja-JP" altLang="en-US" dirty="0" smtClean="0"/>
              <a:t>これと、円グラフ、縦棒グラフ、横棒グラフ、折れ線グラフ、散布図の関係を見てみます。</a:t>
            </a:r>
            <a:endParaRPr kumimoji="1" lang="ja-JP" altLang="en-US" dirty="0"/>
          </a:p>
        </p:txBody>
      </p:sp>
      <p:sp>
        <p:nvSpPr>
          <p:cNvPr id="4" name="スライド番号プレースホルダー 3"/>
          <p:cNvSpPr>
            <a:spLocks noGrp="1"/>
          </p:cNvSpPr>
          <p:nvPr>
            <p:ph type="sldNum" sz="quarter" idx="10"/>
          </p:nvPr>
        </p:nvSpPr>
        <p:spPr/>
        <p:txBody>
          <a:bodyPr/>
          <a:lstStyle/>
          <a:p>
            <a:fld id="{4CB7BAC8-6364-4461-B409-05702E70A0AF}" type="slidenum">
              <a:rPr kumimoji="1" lang="ja-JP" altLang="en-US" smtClean="0"/>
              <a:t>45</a:t>
            </a:fld>
            <a:endParaRPr kumimoji="1" lang="ja-JP" altLang="en-US" dirty="0"/>
          </a:p>
        </p:txBody>
      </p:sp>
    </p:spTree>
    <p:extLst>
      <p:ext uri="{BB962C8B-B14F-4D97-AF65-F5344CB8AC3E}">
        <p14:creationId xmlns:p14="http://schemas.microsoft.com/office/powerpoint/2010/main" val="186320225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そうしますと、このような表になります。</a:t>
            </a:r>
            <a:endParaRPr kumimoji="1" lang="en-US" altLang="ja-JP" dirty="0" smtClean="0"/>
          </a:p>
          <a:p>
            <a:r>
              <a:rPr kumimoji="1" lang="ja-JP" altLang="en-US" dirty="0" smtClean="0"/>
              <a:t>構成要素比較の場合は、円グラフ、縦棒グラフが適しているでしょう。</a:t>
            </a:r>
            <a:endParaRPr kumimoji="1" lang="en-US" altLang="ja-JP" dirty="0" smtClean="0"/>
          </a:p>
          <a:p>
            <a:r>
              <a:rPr kumimoji="1" lang="ja-JP" altLang="en-US" dirty="0" smtClean="0"/>
              <a:t>アイテム比較の場合は、横棒グラフ、あるいは縦棒グラフが、</a:t>
            </a:r>
            <a:endParaRPr kumimoji="1" lang="en-US" altLang="ja-JP" dirty="0" smtClean="0"/>
          </a:p>
          <a:p>
            <a:r>
              <a:rPr kumimoji="1" lang="ja-JP" altLang="en-US" dirty="0" smtClean="0"/>
              <a:t>時系列であれば、縦棒、あるいは折れ線グラフ、</a:t>
            </a:r>
            <a:r>
              <a:rPr kumimoji="1" lang="ja-JP" altLang="en-US" dirty="0"/>
              <a:t>頻度</a:t>
            </a:r>
            <a:r>
              <a:rPr kumimoji="1" lang="ja-JP" altLang="en-US" dirty="0" smtClean="0"/>
              <a:t>比較であれば縦棒化折れ線グラフが、相関比較であれば、横棒グラフか散布図が適しています。</a:t>
            </a:r>
            <a:endParaRPr kumimoji="1" lang="en-US" altLang="ja-JP" dirty="0" smtClean="0"/>
          </a:p>
          <a:p>
            <a:endParaRPr kumimoji="1" lang="en-US" altLang="ja-JP" dirty="0" smtClean="0"/>
          </a:p>
          <a:p>
            <a:r>
              <a:rPr kumimoji="1" lang="ja-JP" altLang="en-US" dirty="0" smtClean="0"/>
              <a:t>一般的にこういう形になりますが、もちろん例外もありますので、それぞれ主張とデータに合わせて適切なグラフを選びましょう。</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4CB7BAC8-6364-4461-B409-05702E70A0AF}" type="slidenum">
              <a:rPr kumimoji="1" lang="ja-JP" altLang="en-US" smtClean="0"/>
              <a:t>46</a:t>
            </a:fld>
            <a:endParaRPr kumimoji="1" lang="ja-JP" altLang="en-US" dirty="0"/>
          </a:p>
        </p:txBody>
      </p:sp>
    </p:spTree>
    <p:extLst>
      <p:ext uri="{BB962C8B-B14F-4D97-AF65-F5344CB8AC3E}">
        <p14:creationId xmlns:p14="http://schemas.microsoft.com/office/powerpoint/2010/main" val="159342664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rPr>
              <a:t>次にグラフを作るうえで注意したいことです。</a:t>
            </a:r>
          </a:p>
          <a:p>
            <a:r>
              <a:rPr kumimoji="1" lang="ja-JP" altLang="ja-JP" sz="1200" kern="1200" dirty="0" smtClean="0">
                <a:solidFill>
                  <a:schemeClr val="tx1"/>
                </a:solidFill>
                <a:effectLst/>
              </a:rPr>
              <a:t>エクセルなどのソフトで円グラフや複数のデータを使った折れ線グラフを作ると、左側の例のように凡例をグラフの外側に描きます。</a:t>
            </a:r>
          </a:p>
          <a:p>
            <a:r>
              <a:rPr kumimoji="1" lang="en-US" altLang="ja-JP" sz="1200" kern="1200" dirty="0" smtClean="0">
                <a:solidFill>
                  <a:schemeClr val="tx1"/>
                </a:solidFill>
                <a:effectLst/>
              </a:rPr>
              <a:t> </a:t>
            </a:r>
            <a:endParaRPr kumimoji="1" lang="ja-JP" altLang="ja-JP" sz="1200" kern="1200" dirty="0" smtClean="0">
              <a:solidFill>
                <a:schemeClr val="tx1"/>
              </a:solidFill>
              <a:effectLst/>
            </a:endParaRPr>
          </a:p>
          <a:p>
            <a:r>
              <a:rPr kumimoji="1" lang="ja-JP" altLang="ja-JP" sz="1200" kern="1200" dirty="0" smtClean="0">
                <a:solidFill>
                  <a:schemeClr val="tx1"/>
                </a:solidFill>
                <a:effectLst/>
              </a:rPr>
              <a:t>このようなグラフは、一見よさそうですが、凡例とデータとの対応をしっかり捉えようとすると、視線を右に左に動かす必要があります。このような動作は、データを理解しようとすることに集中できなくなる一因となります。</a:t>
            </a:r>
          </a:p>
          <a:p>
            <a:r>
              <a:rPr kumimoji="1" lang="ja-JP" altLang="ja-JP" sz="1200" kern="1200" dirty="0" smtClean="0">
                <a:solidFill>
                  <a:schemeClr val="tx1"/>
                </a:solidFill>
                <a:effectLst/>
              </a:rPr>
              <a:t>論文などでは凡例をしっかり示す図が推奨されますが、プレゼンテーションのように、短時間に聞き手に理解してもらう必要のある場合は、このような方法は避けるべきで、右に示しているように凡例となるものを直接図に記入した方がよいでしょう。</a:t>
            </a:r>
          </a:p>
          <a:p>
            <a:endParaRPr kumimoji="1" lang="ja-JP" altLang="en-US" dirty="0"/>
          </a:p>
        </p:txBody>
      </p:sp>
      <p:sp>
        <p:nvSpPr>
          <p:cNvPr id="4" name="スライド番号プレースホルダー 3"/>
          <p:cNvSpPr>
            <a:spLocks noGrp="1"/>
          </p:cNvSpPr>
          <p:nvPr>
            <p:ph type="sldNum" sz="quarter" idx="10"/>
          </p:nvPr>
        </p:nvSpPr>
        <p:spPr/>
        <p:txBody>
          <a:bodyPr/>
          <a:lstStyle/>
          <a:p>
            <a:fld id="{4CB7BAC8-6364-4461-B409-05702E70A0AF}" type="slidenum">
              <a:rPr kumimoji="1" lang="ja-JP" altLang="en-US" smtClean="0"/>
              <a:t>47</a:t>
            </a:fld>
            <a:endParaRPr kumimoji="1" lang="ja-JP" altLang="en-US" dirty="0"/>
          </a:p>
        </p:txBody>
      </p:sp>
    </p:spTree>
    <p:extLst>
      <p:ext uri="{BB962C8B-B14F-4D97-AF65-F5344CB8AC3E}">
        <p14:creationId xmlns:p14="http://schemas.microsoft.com/office/powerpoint/2010/main" val="320924080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ja-JP" sz="1200" kern="1200" dirty="0" smtClean="0">
                <a:solidFill>
                  <a:schemeClr val="tx1"/>
                </a:solidFill>
                <a:effectLst/>
              </a:rPr>
              <a:t>グラフを書く上で忘れがちなのが、こういったグラフを示してしまう時が割とあると思うのですが、</a:t>
            </a:r>
            <a:endParaRPr kumimoji="1" lang="en-US" altLang="ja-JP" sz="1200" kern="1200" dirty="0" smtClean="0">
              <a:solidFill>
                <a:schemeClr val="tx1"/>
              </a:solidFill>
              <a:effectLst/>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200" kern="1200" dirty="0" smtClean="0">
                <a:solidFill>
                  <a:schemeClr val="tx1"/>
                </a:solidFill>
                <a:effectLst/>
              </a:rPr>
              <a:t>&lt;click&gt;</a:t>
            </a: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ja-JP" sz="1200" kern="1200" dirty="0" smtClean="0">
                <a:solidFill>
                  <a:schemeClr val="tx1"/>
                </a:solidFill>
                <a:effectLst/>
              </a:rPr>
              <a:t>必ず、軸のタイトル、そして測ったものであれば単位、そしてグラフのタイトルの表題を示します。また、配置に余裕があれば、</a:t>
            </a:r>
            <a:endParaRPr kumimoji="1" lang="en-US" altLang="ja-JP" sz="1200" kern="1200" dirty="0" smtClean="0">
              <a:solidFill>
                <a:schemeClr val="tx1"/>
              </a:solidFill>
              <a:effectLst/>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200" kern="1200" dirty="0" smtClean="0">
                <a:solidFill>
                  <a:schemeClr val="tx1"/>
                </a:solidFill>
                <a:effectLst/>
              </a:rPr>
              <a:t>&lt;click&gt;</a:t>
            </a: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ja-JP" sz="1200" kern="1200" dirty="0" smtClean="0">
                <a:solidFill>
                  <a:schemeClr val="tx1"/>
                </a:solidFill>
                <a:effectLst/>
              </a:rPr>
              <a:t>そのグラフで主張したいこと、これは先ほど、グラフをつくるまえにはっきりさせるべきだといいましたが、これを</a:t>
            </a:r>
            <a:r>
              <a:rPr kumimoji="1" lang="ja-JP" altLang="en-US" sz="1200" kern="1200" dirty="0" smtClean="0">
                <a:solidFill>
                  <a:schemeClr val="tx1"/>
                </a:solidFill>
                <a:effectLst/>
              </a:rPr>
              <a:t>余白、あるいはタイトル行に</a:t>
            </a:r>
            <a:r>
              <a:rPr kumimoji="1" lang="ja-JP" altLang="ja-JP" sz="1200" kern="1200" dirty="0" smtClean="0">
                <a:solidFill>
                  <a:schemeClr val="tx1"/>
                </a:solidFill>
                <a:effectLst/>
              </a:rPr>
              <a:t>示すとさらにわかりやすいグラフになります。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4CB7BAC8-6364-4461-B409-05702E70A0AF}" type="slidenum">
              <a:rPr kumimoji="1" lang="ja-JP" altLang="en-US" smtClean="0"/>
              <a:t>48</a:t>
            </a:fld>
            <a:endParaRPr kumimoji="1" lang="ja-JP" altLang="en-US" dirty="0"/>
          </a:p>
        </p:txBody>
      </p:sp>
    </p:spTree>
    <p:extLst>
      <p:ext uri="{BB962C8B-B14F-4D97-AF65-F5344CB8AC3E}">
        <p14:creationId xmlns:p14="http://schemas.microsoft.com/office/powerpoint/2010/main" val="384265073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rPr>
              <a:t>また、最近のエクセルなどのソフトウェアでは、グラフにさまざまな飾りつけをすることができます。</a:t>
            </a:r>
          </a:p>
          <a:p>
            <a:r>
              <a:rPr kumimoji="1" lang="ja-JP" altLang="ja-JP" sz="1200" kern="1200" dirty="0" smtClean="0">
                <a:solidFill>
                  <a:schemeClr val="tx1"/>
                </a:solidFill>
                <a:effectLst/>
              </a:rPr>
              <a:t>たとえば、円グラフを３次元風に厚みをつけて表示したり、陰影をつけたりします。これらは一見したところ見栄えが良いように感じますが、グラフの本来の、データを目に見える形にして理解しやすくするという目的からは外れます。</a:t>
            </a:r>
          </a:p>
          <a:p>
            <a:r>
              <a:rPr kumimoji="1" lang="en-US" altLang="ja-JP" sz="1200" kern="1200" dirty="0" smtClean="0">
                <a:solidFill>
                  <a:schemeClr val="tx1"/>
                </a:solidFill>
                <a:effectLst/>
              </a:rPr>
              <a:t> </a:t>
            </a:r>
            <a:endParaRPr kumimoji="1" lang="ja-JP" altLang="ja-JP" sz="1200" kern="1200" dirty="0" smtClean="0">
              <a:solidFill>
                <a:schemeClr val="tx1"/>
              </a:solidFill>
              <a:effectLst/>
            </a:endParaRPr>
          </a:p>
          <a:p>
            <a:r>
              <a:rPr kumimoji="1" lang="ja-JP" altLang="ja-JP" sz="1200" kern="1200" dirty="0" smtClean="0">
                <a:solidFill>
                  <a:schemeClr val="tx1"/>
                </a:solidFill>
                <a:effectLst/>
              </a:rPr>
              <a:t>たとえば、左の例のように円グラフを</a:t>
            </a:r>
            <a:r>
              <a:rPr kumimoji="1" lang="en-US" altLang="ja-JP" sz="1200" kern="1200" dirty="0" smtClean="0">
                <a:solidFill>
                  <a:schemeClr val="tx1"/>
                </a:solidFill>
                <a:effectLst/>
              </a:rPr>
              <a:t>3</a:t>
            </a:r>
            <a:r>
              <a:rPr kumimoji="1" lang="ja-JP" altLang="ja-JP" sz="1200" kern="1200" dirty="0" smtClean="0">
                <a:solidFill>
                  <a:schemeClr val="tx1"/>
                </a:solidFill>
                <a:effectLst/>
              </a:rPr>
              <a:t>次元化すると、円を斜め上から見ている状態に見せるため、縦と横の比率が狂います。そのため、パート間の面積の比率が正しくなく、数値を直感的に理解できなくなります。</a:t>
            </a:r>
          </a:p>
          <a:p>
            <a:r>
              <a:rPr kumimoji="1" lang="en-US" altLang="ja-JP" sz="1200" kern="1200" dirty="0" smtClean="0">
                <a:solidFill>
                  <a:schemeClr val="tx1"/>
                </a:solidFill>
                <a:effectLst/>
              </a:rPr>
              <a:t> </a:t>
            </a:r>
            <a:endParaRPr kumimoji="1" lang="ja-JP" altLang="ja-JP" sz="1200" kern="1200" dirty="0" smtClean="0">
              <a:solidFill>
                <a:schemeClr val="tx1"/>
              </a:solidFill>
              <a:effectLst/>
            </a:endParaRPr>
          </a:p>
          <a:p>
            <a:r>
              <a:rPr kumimoji="1" lang="ja-JP" altLang="ja-JP" sz="1200" kern="1200" dirty="0" smtClean="0">
                <a:solidFill>
                  <a:schemeClr val="tx1"/>
                </a:solidFill>
                <a:effectLst/>
              </a:rPr>
              <a:t>これらの機能は使うべきではないと思います。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4CB7BAC8-6364-4461-B409-05702E70A0AF}" type="slidenum">
              <a:rPr kumimoji="1" lang="ja-JP" altLang="en-US" smtClean="0"/>
              <a:t>49</a:t>
            </a:fld>
            <a:endParaRPr kumimoji="1" lang="ja-JP" altLang="en-US" dirty="0"/>
          </a:p>
        </p:txBody>
      </p:sp>
    </p:spTree>
    <p:extLst>
      <p:ext uri="{BB962C8B-B14F-4D97-AF65-F5344CB8AC3E}">
        <p14:creationId xmlns:p14="http://schemas.microsoft.com/office/powerpoint/2010/main" val="18296460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hi-IN" altLang="ja-JP" sz="1200" kern="1200" dirty="0" smtClean="0">
                <a:solidFill>
                  <a:schemeClr val="tx1"/>
                </a:solidFill>
                <a:effectLst/>
              </a:rPr>
              <a:t>研究発表であったり、あるいは社会では新商品開発のプロモーションであったり、商品の売り込みであったり、そういう場所で行われる発表のことをプレゼンテーションと読んでいます。では、プレゼンテーションとはどういうものか。結論から言ってしまうと、コミュニケーションの一種です。つまり、日常的に友達</a:t>
            </a:r>
            <a:r>
              <a:rPr kumimoji="1" lang="ja-JP" altLang="en-US" sz="1200" kern="1200" dirty="0" smtClean="0">
                <a:solidFill>
                  <a:schemeClr val="tx1"/>
                </a:solidFill>
                <a:effectLst/>
              </a:rPr>
              <a:t>や恋人</a:t>
            </a:r>
            <a:r>
              <a:rPr kumimoji="1" lang="hi-IN" altLang="ja-JP" sz="1200" kern="1200" dirty="0" smtClean="0">
                <a:solidFill>
                  <a:schemeClr val="tx1"/>
                </a:solidFill>
                <a:effectLst/>
              </a:rPr>
              <a:t>と会話をすることとあまり変わりはありません。</a:t>
            </a:r>
            <a:endParaRPr kumimoji="1" lang="ja-JP" altLang="ja-JP" sz="1200" kern="1200" dirty="0" smtClean="0">
              <a:solidFill>
                <a:schemeClr val="tx1"/>
              </a:solidFill>
              <a:effectLst/>
            </a:endParaRPr>
          </a:p>
          <a:p>
            <a:r>
              <a:rPr kumimoji="1" lang="hi-IN" altLang="ja-JP" sz="1200" kern="1200" dirty="0" smtClean="0">
                <a:solidFill>
                  <a:schemeClr val="tx1"/>
                </a:solidFill>
                <a:effectLst/>
              </a:rPr>
              <a:t>ただ、違ってくるのは、当たり前なのですけれども、プレゼンテーションが基本的には一対一のコミュニケーションではなく、一対多数のコミュニケーションであることです。</a:t>
            </a:r>
            <a:endParaRPr kumimoji="1" lang="ja-JP" altLang="ja-JP" sz="1200" kern="1200" dirty="0" smtClean="0">
              <a:solidFill>
                <a:schemeClr val="tx1"/>
              </a:solidFill>
              <a:effectLst/>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4CB7BAC8-6364-4461-B409-05702E70A0AF}" type="slidenum">
              <a:rPr kumimoji="1" lang="ja-JP" altLang="en-US" smtClean="0"/>
              <a:t>5</a:t>
            </a:fld>
            <a:endParaRPr kumimoji="1" lang="ja-JP" altLang="en-US" dirty="0"/>
          </a:p>
        </p:txBody>
      </p:sp>
    </p:spTree>
    <p:extLst>
      <p:ext uri="{BB962C8B-B14F-4D97-AF65-F5344CB8AC3E}">
        <p14:creationId xmlns:p14="http://schemas.microsoft.com/office/powerpoint/2010/main" val="59103725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rPr>
              <a:t>つぎに、配色について話をしていきます。</a:t>
            </a:r>
          </a:p>
          <a:p>
            <a:r>
              <a:rPr kumimoji="1" lang="ja-JP" altLang="ja-JP" sz="1200" kern="1200" dirty="0" smtClean="0">
                <a:solidFill>
                  <a:schemeClr val="tx1"/>
                </a:solidFill>
                <a:effectLst/>
              </a:rPr>
              <a:t>色の使い方は、これはセンスが必要とされる部分で、正直私もあまり自信はないのですが、基本となる部分を押させていきたいと思います。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4CB7BAC8-6364-4461-B409-05702E70A0AF}" type="slidenum">
              <a:rPr kumimoji="1" lang="ja-JP" altLang="en-US" smtClean="0"/>
              <a:t>50</a:t>
            </a:fld>
            <a:endParaRPr kumimoji="1" lang="ja-JP" altLang="en-US" dirty="0"/>
          </a:p>
        </p:txBody>
      </p:sp>
    </p:spTree>
    <p:extLst>
      <p:ext uri="{BB962C8B-B14F-4D97-AF65-F5344CB8AC3E}">
        <p14:creationId xmlns:p14="http://schemas.microsoft.com/office/powerpoint/2010/main" val="283192075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rPr>
              <a:t>色について考えていくうえで、色の３つの要素を理解していないと説明が難しいので、まず説明します。</a:t>
            </a:r>
            <a:r>
              <a:rPr kumimoji="1" lang="en-US" altLang="ja-JP" sz="1200" kern="1200" dirty="0" smtClean="0">
                <a:solidFill>
                  <a:schemeClr val="tx1"/>
                </a:solidFill>
                <a:effectLst/>
              </a:rPr>
              <a:t>3</a:t>
            </a:r>
            <a:r>
              <a:rPr kumimoji="1" lang="ja-JP" altLang="ja-JP" sz="1200" kern="1200" dirty="0" smtClean="0">
                <a:solidFill>
                  <a:schemeClr val="tx1"/>
                </a:solidFill>
                <a:effectLst/>
              </a:rPr>
              <a:t>要素とは、色相、彩度、明度のことです。</a:t>
            </a:r>
          </a:p>
          <a:p>
            <a:r>
              <a:rPr kumimoji="1" lang="en-US" altLang="ja-JP" sz="1200" kern="1200" dirty="0" smtClean="0">
                <a:solidFill>
                  <a:schemeClr val="tx1"/>
                </a:solidFill>
                <a:effectLst/>
              </a:rPr>
              <a:t> </a:t>
            </a:r>
            <a:endParaRPr kumimoji="1" lang="ja-JP" altLang="ja-JP" sz="1200" kern="1200" dirty="0" smtClean="0">
              <a:solidFill>
                <a:schemeClr val="tx1"/>
              </a:solidFill>
              <a:effectLst/>
            </a:endParaRPr>
          </a:p>
          <a:p>
            <a:r>
              <a:rPr kumimoji="1" lang="ja-JP" altLang="ja-JP" sz="1200" kern="1200" dirty="0" smtClean="0">
                <a:solidFill>
                  <a:schemeClr val="tx1"/>
                </a:solidFill>
                <a:effectLst/>
              </a:rPr>
              <a:t>色相とは、赤みを帯びた色、青みを帯びた色など、色味を表すものです。</a:t>
            </a:r>
          </a:p>
          <a:p>
            <a:r>
              <a:rPr kumimoji="1" lang="ja-JP" altLang="ja-JP" sz="1200" kern="1200" dirty="0" smtClean="0">
                <a:solidFill>
                  <a:schemeClr val="tx1"/>
                </a:solidFill>
                <a:effectLst/>
              </a:rPr>
              <a:t>ここでは一番左の赤から黄色、緑、青、紫というように色相のことなる色を並べています。</a:t>
            </a:r>
          </a:p>
          <a:p>
            <a:r>
              <a:rPr kumimoji="1" lang="en-US" altLang="ja-JP" sz="1200" kern="1200" dirty="0" smtClean="0">
                <a:solidFill>
                  <a:schemeClr val="tx1"/>
                </a:solidFill>
                <a:effectLst/>
              </a:rPr>
              <a:t> </a:t>
            </a:r>
            <a:endParaRPr kumimoji="1" lang="ja-JP" altLang="ja-JP" sz="1200" kern="1200" dirty="0" smtClean="0">
              <a:solidFill>
                <a:schemeClr val="tx1"/>
              </a:solidFill>
              <a:effectLst/>
            </a:endParaRPr>
          </a:p>
          <a:p>
            <a:r>
              <a:rPr kumimoji="1" lang="ja-JP" altLang="ja-JP" sz="1200" kern="1200" dirty="0" smtClean="0">
                <a:solidFill>
                  <a:schemeClr val="tx1"/>
                </a:solidFill>
                <a:effectLst/>
              </a:rPr>
              <a:t>次が彩度で、色の鮮やかさを表しています。彩度が高い色は、絵の具でいうとチューブから出した状態のようなもので、彩度が低い色は、ほかの色をまぜてくすんだようなものです。</a:t>
            </a:r>
          </a:p>
          <a:p>
            <a:r>
              <a:rPr kumimoji="1" lang="ja-JP" altLang="ja-JP" sz="1200" kern="1200" dirty="0" smtClean="0">
                <a:solidFill>
                  <a:schemeClr val="tx1"/>
                </a:solidFill>
                <a:effectLst/>
              </a:rPr>
              <a:t>ここでは例として、彩度が高くて鮮やかな赤から、彩度が低くてくすんだ赤までならべています。</a:t>
            </a:r>
          </a:p>
          <a:p>
            <a:r>
              <a:rPr kumimoji="1" lang="en-US" altLang="ja-JP" sz="1200" kern="1200" dirty="0" smtClean="0">
                <a:solidFill>
                  <a:schemeClr val="tx1"/>
                </a:solidFill>
                <a:effectLst/>
              </a:rPr>
              <a:t> </a:t>
            </a:r>
            <a:endParaRPr kumimoji="1" lang="ja-JP" altLang="ja-JP" sz="1200" kern="1200" dirty="0" smtClean="0">
              <a:solidFill>
                <a:schemeClr val="tx1"/>
              </a:solidFill>
              <a:effectLst/>
            </a:endParaRPr>
          </a:p>
          <a:p>
            <a:r>
              <a:rPr kumimoji="1" lang="ja-JP" altLang="ja-JP" sz="1200" kern="1200" dirty="0" smtClean="0">
                <a:solidFill>
                  <a:schemeClr val="tx1"/>
                </a:solidFill>
                <a:effectLst/>
              </a:rPr>
              <a:t>最後が明度で、色の明るさを表しています。明度が高いと白っぽく、低いと暗い色になります。</a:t>
            </a:r>
          </a:p>
          <a:p>
            <a:r>
              <a:rPr kumimoji="1" lang="ja-JP" altLang="ja-JP" sz="1200" kern="1200" dirty="0" smtClean="0">
                <a:solidFill>
                  <a:schemeClr val="tx1"/>
                </a:solidFill>
                <a:effectLst/>
              </a:rPr>
              <a:t>ここでは一番左に明度の高く白っぽい青から、明度が低くて紺色にちかくなった青まで並べています。</a:t>
            </a:r>
          </a:p>
          <a:p>
            <a:r>
              <a:rPr kumimoji="1" lang="en-US" altLang="ja-JP" sz="1200" kern="1200" dirty="0" smtClean="0">
                <a:solidFill>
                  <a:schemeClr val="tx1"/>
                </a:solidFill>
                <a:effectLst/>
              </a:rPr>
              <a:t> </a:t>
            </a:r>
            <a:endParaRPr kumimoji="1" lang="ja-JP" altLang="ja-JP" sz="1200" kern="1200" dirty="0" smtClean="0">
              <a:solidFill>
                <a:schemeClr val="tx1"/>
              </a:solidFill>
              <a:effectLst/>
            </a:endParaRPr>
          </a:p>
          <a:p>
            <a:r>
              <a:rPr kumimoji="1" lang="ja-JP" altLang="ja-JP" sz="1200" kern="1200" dirty="0" smtClean="0">
                <a:solidFill>
                  <a:schemeClr val="tx1"/>
                </a:solidFill>
                <a:effectLst/>
              </a:rPr>
              <a:t>なお、黒や白、その中間のグレーは、色味がなく、無彩色と呼んでいます。無彩色には明度しかありません。</a:t>
            </a:r>
          </a:p>
          <a:p>
            <a:endParaRPr kumimoji="1" lang="ja-JP" altLang="en-US" dirty="0"/>
          </a:p>
        </p:txBody>
      </p:sp>
      <p:sp>
        <p:nvSpPr>
          <p:cNvPr id="4" name="スライド番号プレースホルダー 3"/>
          <p:cNvSpPr>
            <a:spLocks noGrp="1"/>
          </p:cNvSpPr>
          <p:nvPr>
            <p:ph type="sldNum" sz="quarter" idx="10"/>
          </p:nvPr>
        </p:nvSpPr>
        <p:spPr/>
        <p:txBody>
          <a:bodyPr/>
          <a:lstStyle/>
          <a:p>
            <a:fld id="{4CB7BAC8-6364-4461-B409-05702E70A0AF}" type="slidenum">
              <a:rPr kumimoji="1" lang="ja-JP" altLang="en-US" smtClean="0"/>
              <a:t>51</a:t>
            </a:fld>
            <a:endParaRPr kumimoji="1" lang="ja-JP" altLang="en-US" dirty="0"/>
          </a:p>
        </p:txBody>
      </p:sp>
    </p:spTree>
    <p:extLst>
      <p:ext uri="{BB962C8B-B14F-4D97-AF65-F5344CB8AC3E}">
        <p14:creationId xmlns:p14="http://schemas.microsoft.com/office/powerpoint/2010/main" val="158361376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rPr>
              <a:t>では、実際にどのような色を使えばいいのか。</a:t>
            </a:r>
          </a:p>
          <a:p>
            <a:r>
              <a:rPr kumimoji="1" lang="ja-JP" altLang="ja-JP" sz="1200" kern="1200" dirty="0" smtClean="0">
                <a:solidFill>
                  <a:schemeClr val="tx1"/>
                </a:solidFill>
                <a:effectLst/>
              </a:rPr>
              <a:t>色はセンスだと先ほど言ったように、センスがある人であれば、悩むことはないと思うのですが、色のセンスがなくてもそれほど苦労せず、</a:t>
            </a:r>
            <a:r>
              <a:rPr kumimoji="1" lang="ja-JP" altLang="ja-JP" sz="1200" kern="1200" dirty="0" err="1" smtClean="0">
                <a:solidFill>
                  <a:schemeClr val="tx1"/>
                </a:solidFill>
                <a:effectLst/>
              </a:rPr>
              <a:t>そこそこ</a:t>
            </a:r>
            <a:r>
              <a:rPr kumimoji="1" lang="ja-JP" altLang="ja-JP" sz="1200" kern="1200" dirty="0" smtClean="0">
                <a:solidFill>
                  <a:schemeClr val="tx1"/>
                </a:solidFill>
                <a:effectLst/>
              </a:rPr>
              <a:t>の結果を得られる方法を二つ紹介します。</a:t>
            </a:r>
          </a:p>
          <a:p>
            <a:r>
              <a:rPr kumimoji="1" lang="en-US" altLang="ja-JP" sz="1200" kern="1200" dirty="0" smtClean="0">
                <a:solidFill>
                  <a:schemeClr val="tx1"/>
                </a:solidFill>
                <a:effectLst/>
              </a:rPr>
              <a:t> </a:t>
            </a:r>
            <a:endParaRPr kumimoji="1" lang="ja-JP" altLang="ja-JP" sz="1200" kern="1200" dirty="0" smtClean="0">
              <a:solidFill>
                <a:schemeClr val="tx1"/>
              </a:solidFill>
              <a:effectLst/>
            </a:endParaRPr>
          </a:p>
          <a:p>
            <a:r>
              <a:rPr kumimoji="1" lang="ja-JP" altLang="ja-JP" sz="1200" kern="1200" dirty="0" smtClean="0">
                <a:solidFill>
                  <a:schemeClr val="tx1"/>
                </a:solidFill>
                <a:effectLst/>
              </a:rPr>
              <a:t>一つは、色相と彩度をほとんど固定し、明度の違う色をいくつかつくり、これと強調する部分に使うアクセントカラーとして、色相が大きく離れた色を２，３色使うものです。</a:t>
            </a:r>
          </a:p>
          <a:p>
            <a:r>
              <a:rPr kumimoji="1" lang="ja-JP" altLang="ja-JP" sz="1200" kern="1200" dirty="0" smtClean="0">
                <a:solidFill>
                  <a:schemeClr val="tx1"/>
                </a:solidFill>
                <a:effectLst/>
              </a:rPr>
              <a:t>例として示しているのは、色相を青、彩度が高めのもので明度を変えた５色、そして青とは色相の離れたピンクと黄緑をアクセントに使うパターン、</a:t>
            </a:r>
          </a:p>
          <a:p>
            <a:r>
              <a:rPr kumimoji="1" lang="ja-JP" altLang="ja-JP" sz="1200" kern="1200" dirty="0" smtClean="0">
                <a:solidFill>
                  <a:schemeClr val="tx1"/>
                </a:solidFill>
                <a:effectLst/>
              </a:rPr>
              <a:t>そして色相を黄色、彩度をやや下げたもので明度を変えた５色と、黄色から色相の離れたオレンジと紺をアクセントに使うパターンです。</a:t>
            </a:r>
          </a:p>
          <a:p>
            <a:r>
              <a:rPr kumimoji="1" lang="en-US" altLang="ja-JP" sz="1200" kern="1200" dirty="0" smtClean="0">
                <a:solidFill>
                  <a:schemeClr val="tx1"/>
                </a:solidFill>
                <a:effectLst/>
              </a:rPr>
              <a:t> </a:t>
            </a:r>
            <a:endParaRPr kumimoji="1" lang="ja-JP" altLang="ja-JP" sz="1200" kern="1200" dirty="0" smtClean="0">
              <a:solidFill>
                <a:schemeClr val="tx1"/>
              </a:solidFill>
              <a:effectLst/>
            </a:endParaRPr>
          </a:p>
          <a:p>
            <a:r>
              <a:rPr kumimoji="1" lang="ja-JP" altLang="ja-JP" sz="1200" kern="1200" dirty="0" smtClean="0">
                <a:solidFill>
                  <a:schemeClr val="tx1"/>
                </a:solidFill>
                <a:effectLst/>
              </a:rPr>
              <a:t>もう一つの方法は、基本カラー数色と白、黒、グレーの無彩色をつかう方法で、この発表がこの方法で作られています。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4CB7BAC8-6364-4461-B409-05702E70A0AF}" type="slidenum">
              <a:rPr kumimoji="1" lang="ja-JP" altLang="en-US" smtClean="0"/>
              <a:t>52</a:t>
            </a:fld>
            <a:endParaRPr kumimoji="1" lang="ja-JP" altLang="en-US" dirty="0"/>
          </a:p>
        </p:txBody>
      </p:sp>
    </p:spTree>
    <p:extLst>
      <p:ext uri="{BB962C8B-B14F-4D97-AF65-F5344CB8AC3E}">
        <p14:creationId xmlns:p14="http://schemas.microsoft.com/office/powerpoint/2010/main" val="331885241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ja-JP" sz="1200" kern="1200" dirty="0" smtClean="0">
                <a:solidFill>
                  <a:schemeClr val="tx1"/>
                </a:solidFill>
                <a:effectLst/>
              </a:rPr>
              <a:t>この発表は、タイトル文をオレンジ、強調する部分に黄色、やや強調する部分に水色、背景色に紺の４色と、あとは文字色などには白やグレーの無彩色を使っています。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4CB7BAC8-6364-4461-B409-05702E70A0AF}" type="slidenum">
              <a:rPr kumimoji="1" lang="ja-JP" altLang="en-US" smtClean="0"/>
              <a:t>53</a:t>
            </a:fld>
            <a:endParaRPr kumimoji="1" lang="ja-JP" altLang="en-US" dirty="0"/>
          </a:p>
        </p:txBody>
      </p:sp>
    </p:spTree>
    <p:extLst>
      <p:ext uri="{BB962C8B-B14F-4D97-AF65-F5344CB8AC3E}">
        <p14:creationId xmlns:p14="http://schemas.microsoft.com/office/powerpoint/2010/main" val="261225577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cs typeface="VL Pゴシック" pitchFamily="50" charset="-128"/>
              </a:rPr>
              <a:t>さて、このようにプレゼンテーションでは様々な色が使われますが、気を付けたい点として、色は誰もがみな同じように感じることができるわけではないことです。</a:t>
            </a:r>
          </a:p>
          <a:p>
            <a:r>
              <a:rPr kumimoji="1" lang="en-US" altLang="ja-JP" sz="1200" kern="1200" dirty="0" smtClean="0">
                <a:solidFill>
                  <a:schemeClr val="tx1"/>
                </a:solidFill>
                <a:effectLst/>
                <a:cs typeface="VL Pゴシック" pitchFamily="50" charset="-128"/>
              </a:rPr>
              <a:t> </a:t>
            </a:r>
            <a:endParaRPr kumimoji="1" lang="ja-JP" altLang="ja-JP" sz="1200" kern="1200" dirty="0" smtClean="0">
              <a:solidFill>
                <a:schemeClr val="tx1"/>
              </a:solidFill>
              <a:effectLst/>
              <a:cs typeface="VL Pゴシック" pitchFamily="50" charset="-128"/>
            </a:endParaRPr>
          </a:p>
          <a:p>
            <a:r>
              <a:rPr kumimoji="1" lang="ja-JP" altLang="ja-JP" sz="1200" kern="1200" dirty="0" smtClean="0">
                <a:solidFill>
                  <a:schemeClr val="tx1"/>
                </a:solidFill>
                <a:effectLst/>
                <a:cs typeface="VL Pゴシック" pitchFamily="50" charset="-128"/>
              </a:rPr>
              <a:t>一般的には男性の</a:t>
            </a:r>
            <a:r>
              <a:rPr kumimoji="1" lang="en-US" altLang="ja-JP" sz="1200" kern="1200" dirty="0" smtClean="0">
                <a:solidFill>
                  <a:schemeClr val="tx1"/>
                </a:solidFill>
                <a:effectLst/>
                <a:cs typeface="VL Pゴシック" pitchFamily="50" charset="-128"/>
              </a:rPr>
              <a:t>5%</a:t>
            </a:r>
            <a:r>
              <a:rPr kumimoji="1" lang="ja-JP" altLang="ja-JP" sz="1200" kern="1200" dirty="0" err="1" smtClean="0">
                <a:solidFill>
                  <a:schemeClr val="tx1"/>
                </a:solidFill>
                <a:effectLst/>
                <a:cs typeface="VL Pゴシック" pitchFamily="50" charset="-128"/>
              </a:rPr>
              <a:t>、</a:t>
            </a:r>
            <a:r>
              <a:rPr kumimoji="1" lang="ja-JP" altLang="ja-JP" sz="1200" kern="1200" dirty="0" smtClean="0">
                <a:solidFill>
                  <a:schemeClr val="tx1"/>
                </a:solidFill>
                <a:effectLst/>
                <a:cs typeface="VL Pゴシック" pitchFamily="50" charset="-128"/>
              </a:rPr>
              <a:t>女性の</a:t>
            </a:r>
            <a:r>
              <a:rPr kumimoji="1" lang="en-US" altLang="ja-JP" sz="1200" kern="1200" dirty="0" smtClean="0">
                <a:solidFill>
                  <a:schemeClr val="tx1"/>
                </a:solidFill>
                <a:effectLst/>
                <a:cs typeface="VL Pゴシック" pitchFamily="50" charset="-128"/>
              </a:rPr>
              <a:t>0.2%</a:t>
            </a:r>
            <a:r>
              <a:rPr kumimoji="1" lang="ja-JP" altLang="ja-JP" sz="1200" kern="1200" dirty="0" smtClean="0">
                <a:solidFill>
                  <a:schemeClr val="tx1"/>
                </a:solidFill>
                <a:effectLst/>
                <a:cs typeface="VL Pゴシック" pitchFamily="50" charset="-128"/>
              </a:rPr>
              <a:t>が一般の人とは色の見え方が違う、いわゆる色弱であることが知られています。</a:t>
            </a:r>
          </a:p>
          <a:p>
            <a:r>
              <a:rPr kumimoji="1" lang="ja-JP" altLang="ja-JP" sz="1200" kern="1200" dirty="0" smtClean="0">
                <a:solidFill>
                  <a:schemeClr val="tx1"/>
                </a:solidFill>
                <a:effectLst/>
                <a:cs typeface="VL Pゴシック" pitchFamily="50" charset="-128"/>
              </a:rPr>
              <a:t>ここに示した図は、いわゆる色弱の人たちがどのように色を感じているかを示したもので、左側が一般的な色の見え方、そして、真ん中と右は色弱の人たちがどのように見えているかを示してみます。</a:t>
            </a:r>
          </a:p>
          <a:p>
            <a:r>
              <a:rPr kumimoji="1" lang="ja-JP" altLang="ja-JP" sz="1200" kern="1200" dirty="0" smtClean="0">
                <a:solidFill>
                  <a:schemeClr val="tx1"/>
                </a:solidFill>
                <a:effectLst/>
                <a:cs typeface="VL Pゴシック" pitchFamily="50" charset="-128"/>
              </a:rPr>
              <a:t>こうしてみますと、</a:t>
            </a:r>
            <a:endParaRPr kumimoji="1" lang="en-US" altLang="ja-JP" sz="1200" kern="1200" dirty="0" smtClean="0">
              <a:solidFill>
                <a:schemeClr val="tx1"/>
              </a:solidFill>
              <a:effectLst/>
              <a:cs typeface="VL Pゴシック" pitchFamily="50" charset="-128"/>
            </a:endParaRPr>
          </a:p>
          <a:p>
            <a:r>
              <a:rPr kumimoji="1" lang="en-US" altLang="ja-JP" sz="1200" kern="1200" dirty="0" smtClean="0">
                <a:solidFill>
                  <a:schemeClr val="tx1"/>
                </a:solidFill>
                <a:effectLst/>
                <a:cs typeface="VL Pゴシック" pitchFamily="50" charset="-128"/>
              </a:rPr>
              <a:t>&lt;click&gt;</a:t>
            </a:r>
          </a:p>
          <a:p>
            <a:r>
              <a:rPr kumimoji="1" lang="ja-JP" altLang="ja-JP" sz="1200" kern="1200" dirty="0" smtClean="0">
                <a:solidFill>
                  <a:schemeClr val="tx1"/>
                </a:solidFill>
                <a:effectLst/>
                <a:cs typeface="VL Pゴシック" pitchFamily="50" charset="-128"/>
              </a:rPr>
              <a:t>赤と緑などは、ほとんど区別がつかないことがわかります。</a:t>
            </a:r>
          </a:p>
          <a:p>
            <a:r>
              <a:rPr kumimoji="1" lang="en-US" altLang="ja-JP" sz="1200" kern="1200" dirty="0" smtClean="0">
                <a:solidFill>
                  <a:schemeClr val="tx1"/>
                </a:solidFill>
                <a:effectLst/>
                <a:cs typeface="VL Pゴシック" pitchFamily="50" charset="-128"/>
              </a:rPr>
              <a:t> </a:t>
            </a:r>
            <a:endParaRPr kumimoji="1" lang="ja-JP" altLang="ja-JP" sz="1200" kern="1200" dirty="0" smtClean="0">
              <a:solidFill>
                <a:schemeClr val="tx1"/>
              </a:solidFill>
              <a:effectLst/>
              <a:cs typeface="VL Pゴシック" pitchFamily="50" charset="-128"/>
            </a:endParaRPr>
          </a:p>
          <a:p>
            <a:r>
              <a:rPr kumimoji="1" lang="ja-JP" altLang="ja-JP" sz="1200" kern="1200" dirty="0" smtClean="0">
                <a:solidFill>
                  <a:schemeClr val="tx1"/>
                </a:solidFill>
                <a:effectLst/>
                <a:cs typeface="VL Pゴシック" pitchFamily="50" charset="-128"/>
              </a:rPr>
              <a:t>このような人たちにも区別しやすい色を使おうというのがカラーユニバーサルデザインで、ユニバーサルデザインフォントと同じように、誰にとってもわかりやすい色を使おうという考え方です。</a:t>
            </a:r>
          </a:p>
          <a:p>
            <a:endParaRPr kumimoji="1" lang="ja-JP" altLang="en-US" dirty="0">
              <a:cs typeface="VL Pゴシック" pitchFamily="50" charset="-128"/>
            </a:endParaRPr>
          </a:p>
        </p:txBody>
      </p:sp>
      <p:sp>
        <p:nvSpPr>
          <p:cNvPr id="4" name="スライド番号プレースホルダー 3"/>
          <p:cNvSpPr>
            <a:spLocks noGrp="1"/>
          </p:cNvSpPr>
          <p:nvPr>
            <p:ph type="sldNum" sz="quarter" idx="10"/>
          </p:nvPr>
        </p:nvSpPr>
        <p:spPr/>
        <p:txBody>
          <a:bodyPr/>
          <a:lstStyle/>
          <a:p>
            <a:fld id="{4CB7BAC8-6364-4461-B409-05702E70A0AF}" type="slidenum">
              <a:rPr kumimoji="1" lang="ja-JP" altLang="en-US" smtClean="0"/>
              <a:t>54</a:t>
            </a:fld>
            <a:endParaRPr kumimoji="1" lang="ja-JP" altLang="en-US" dirty="0"/>
          </a:p>
        </p:txBody>
      </p:sp>
    </p:spTree>
    <p:extLst>
      <p:ext uri="{BB962C8B-B14F-4D97-AF65-F5344CB8AC3E}">
        <p14:creationId xmlns:p14="http://schemas.microsoft.com/office/powerpoint/2010/main" val="181086355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rPr>
              <a:t>カラーユニバーサルデザインについても研究が進められており、これは東大の分子細胞生物学研究所の伊藤</a:t>
            </a:r>
            <a:r>
              <a:rPr kumimoji="1" lang="ja-JP" altLang="en-US" sz="1200" kern="1200" dirty="0" smtClean="0">
                <a:solidFill>
                  <a:schemeClr val="tx1"/>
                </a:solidFill>
                <a:effectLst/>
              </a:rPr>
              <a:t>さん</a:t>
            </a:r>
            <a:r>
              <a:rPr kumimoji="1" lang="ja-JP" altLang="ja-JP" sz="1200" kern="1200" dirty="0" smtClean="0">
                <a:solidFill>
                  <a:schemeClr val="tx1"/>
                </a:solidFill>
                <a:effectLst/>
              </a:rPr>
              <a:t>のグループが提唱しているカラーユニバーサルデザイン推奨配色をしめしたものです。</a:t>
            </a:r>
          </a:p>
          <a:p>
            <a:r>
              <a:rPr kumimoji="1" lang="ja-JP" altLang="ja-JP" sz="1200" kern="1200" dirty="0" smtClean="0">
                <a:solidFill>
                  <a:schemeClr val="tx1"/>
                </a:solidFill>
                <a:effectLst/>
              </a:rPr>
              <a:t>このような色を、注意深く使うことで、誰にとっても見やすい配色ができると思います。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4CB7BAC8-6364-4461-B409-05702E70A0AF}" type="slidenum">
              <a:rPr kumimoji="1" lang="ja-JP" altLang="en-US" smtClean="0"/>
              <a:t>55</a:t>
            </a:fld>
            <a:endParaRPr kumimoji="1" lang="ja-JP" altLang="en-US" dirty="0"/>
          </a:p>
        </p:txBody>
      </p:sp>
    </p:spTree>
    <p:extLst>
      <p:ext uri="{BB962C8B-B14F-4D97-AF65-F5344CB8AC3E}">
        <p14:creationId xmlns:p14="http://schemas.microsoft.com/office/powerpoint/2010/main" val="155223461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rPr>
              <a:t>また、グラフなどでは</a:t>
            </a:r>
            <a:r>
              <a:rPr kumimoji="1" lang="ja-JP" altLang="en-US" sz="1200" kern="1200" dirty="0" smtClean="0">
                <a:solidFill>
                  <a:schemeClr val="tx1"/>
                </a:solidFill>
                <a:effectLst/>
              </a:rPr>
              <a:t>もう一工夫することで、</a:t>
            </a:r>
            <a:r>
              <a:rPr kumimoji="1" lang="ja-JP" altLang="ja-JP" sz="1200" kern="1200" dirty="0" smtClean="0">
                <a:solidFill>
                  <a:schemeClr val="tx1"/>
                </a:solidFill>
                <a:effectLst/>
              </a:rPr>
              <a:t>誰にとっても見やすいグラフとなります。</a:t>
            </a:r>
          </a:p>
          <a:p>
            <a:r>
              <a:rPr kumimoji="1" lang="ja-JP" altLang="ja-JP" sz="1200" kern="1200" dirty="0" smtClean="0">
                <a:solidFill>
                  <a:schemeClr val="tx1"/>
                </a:solidFill>
                <a:effectLst/>
              </a:rPr>
              <a:t>赤と青は比較的区別しやすい色ではあるのですが、色相だけでなく明度を変えることで違いを分かりやすくすることができます。</a:t>
            </a:r>
          </a:p>
          <a:p>
            <a:endParaRPr kumimoji="1" lang="ja-JP" altLang="ja-JP" sz="1200" kern="1200" dirty="0" smtClean="0">
              <a:solidFill>
                <a:schemeClr val="tx1"/>
              </a:solidFill>
              <a:effectLst/>
            </a:endParaRPr>
          </a:p>
          <a:p>
            <a:r>
              <a:rPr kumimoji="1" lang="ja-JP" altLang="en-US" sz="1200" kern="1200" dirty="0" smtClean="0">
                <a:solidFill>
                  <a:schemeClr val="tx1"/>
                </a:solidFill>
                <a:effectLst/>
              </a:rPr>
              <a:t>また、</a:t>
            </a:r>
            <a:r>
              <a:rPr kumimoji="1" lang="ja-JP" altLang="ja-JP" sz="1200" kern="1200" dirty="0" smtClean="0">
                <a:solidFill>
                  <a:schemeClr val="tx1"/>
                </a:solidFill>
                <a:effectLst/>
              </a:rPr>
              <a:t>マークを変え、さらに線を実線と破線にわけ</a:t>
            </a:r>
            <a:r>
              <a:rPr kumimoji="1" lang="ja-JP" altLang="en-US" sz="1200" kern="1200" dirty="0" smtClean="0">
                <a:solidFill>
                  <a:schemeClr val="tx1"/>
                </a:solidFill>
                <a:effectLst/>
              </a:rPr>
              <a:t>るなど、色以外の違いを作ることで、よりわかりやすいグラフとなります。</a:t>
            </a:r>
            <a:endParaRPr kumimoji="1" lang="ja-JP" altLang="en-US" dirty="0"/>
          </a:p>
        </p:txBody>
      </p:sp>
      <p:sp>
        <p:nvSpPr>
          <p:cNvPr id="4" name="スライド番号プレースホルダー 3"/>
          <p:cNvSpPr>
            <a:spLocks noGrp="1"/>
          </p:cNvSpPr>
          <p:nvPr>
            <p:ph type="sldNum" sz="quarter" idx="10"/>
          </p:nvPr>
        </p:nvSpPr>
        <p:spPr/>
        <p:txBody>
          <a:bodyPr/>
          <a:lstStyle/>
          <a:p>
            <a:fld id="{4CB7BAC8-6364-4461-B409-05702E70A0AF}" type="slidenum">
              <a:rPr kumimoji="1" lang="ja-JP" altLang="en-US" smtClean="0"/>
              <a:t>56</a:t>
            </a:fld>
            <a:endParaRPr kumimoji="1" lang="ja-JP" altLang="en-US" dirty="0"/>
          </a:p>
        </p:txBody>
      </p:sp>
    </p:spTree>
    <p:extLst>
      <p:ext uri="{BB962C8B-B14F-4D97-AF65-F5344CB8AC3E}">
        <p14:creationId xmlns:p14="http://schemas.microsoft.com/office/powerpoint/2010/main" val="134988140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rPr>
              <a:t>色を使う上で気を付けたいのは、色の意味を統一することです</a:t>
            </a:r>
          </a:p>
          <a:p>
            <a:r>
              <a:rPr kumimoji="1" lang="ja-JP" altLang="ja-JP" sz="1200" kern="1200" dirty="0" smtClean="0">
                <a:solidFill>
                  <a:schemeClr val="tx1"/>
                </a:solidFill>
                <a:effectLst/>
              </a:rPr>
              <a:t>ここで示しているのは札幌市地下鉄の案内表示や路線図、電車の写真です。</a:t>
            </a:r>
          </a:p>
          <a:p>
            <a:r>
              <a:rPr kumimoji="1" lang="en-US" altLang="ja-JP" sz="1200" kern="1200" dirty="0" smtClean="0">
                <a:solidFill>
                  <a:schemeClr val="tx1"/>
                </a:solidFill>
                <a:effectLst/>
              </a:rPr>
              <a:t> </a:t>
            </a:r>
            <a:endParaRPr kumimoji="1" lang="ja-JP" altLang="ja-JP" sz="1200" kern="1200" dirty="0" smtClean="0">
              <a:solidFill>
                <a:schemeClr val="tx1"/>
              </a:solidFill>
              <a:effectLst/>
            </a:endParaRPr>
          </a:p>
          <a:p>
            <a:r>
              <a:rPr kumimoji="1" lang="ja-JP" altLang="ja-JP" sz="1200" kern="1200" dirty="0" smtClean="0">
                <a:solidFill>
                  <a:schemeClr val="tx1"/>
                </a:solidFill>
                <a:effectLst/>
              </a:rPr>
              <a:t>札幌市地下鉄は南北線、東西線と、ここ北海学園大まで走っている東豊線の３つの路線があるのですが、案内表示で南北線は緑、東西線はオレンジ、東豊線は水色で統一されていて、右側の電車の写真は東豊線の車両なのですが、車体の帯も水色になっています。</a:t>
            </a:r>
          </a:p>
          <a:p>
            <a:r>
              <a:rPr kumimoji="1" lang="en-US" altLang="ja-JP" sz="1200" kern="1200" dirty="0" smtClean="0">
                <a:solidFill>
                  <a:schemeClr val="tx1"/>
                </a:solidFill>
                <a:effectLst/>
              </a:rPr>
              <a:t> </a:t>
            </a:r>
            <a:endParaRPr kumimoji="1" lang="ja-JP" altLang="ja-JP" sz="1200" kern="1200" dirty="0" smtClean="0">
              <a:solidFill>
                <a:schemeClr val="tx1"/>
              </a:solidFill>
              <a:effectLst/>
            </a:endParaRPr>
          </a:p>
          <a:p>
            <a:r>
              <a:rPr kumimoji="1" lang="ja-JP" altLang="ja-JP" sz="1200" kern="1200" dirty="0" smtClean="0">
                <a:solidFill>
                  <a:schemeClr val="tx1"/>
                </a:solidFill>
                <a:effectLst/>
              </a:rPr>
              <a:t>このように、色をそろえることで直感的にわかりやすく、誤解を防ぐように工夫されています。同様の取り組みは多くの地方の鉄道などでもなされていると思います。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4CB7BAC8-6364-4461-B409-05702E70A0AF}" type="slidenum">
              <a:rPr kumimoji="1" lang="ja-JP" altLang="en-US" smtClean="0"/>
              <a:t>57</a:t>
            </a:fld>
            <a:endParaRPr kumimoji="1" lang="ja-JP" altLang="en-US" dirty="0"/>
          </a:p>
        </p:txBody>
      </p:sp>
    </p:spTree>
    <p:extLst>
      <p:ext uri="{BB962C8B-B14F-4D97-AF65-F5344CB8AC3E}">
        <p14:creationId xmlns:p14="http://schemas.microsoft.com/office/powerpoint/2010/main" val="323674396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rPr>
              <a:t>同じように、プレゼンテーションの中でも色の意味は統一した方が誤解を招きにくく、理解しやすくなります。</a:t>
            </a:r>
          </a:p>
          <a:p>
            <a:r>
              <a:rPr kumimoji="1" lang="en-US" altLang="ja-JP" sz="1200" kern="1200" dirty="0" smtClean="0">
                <a:solidFill>
                  <a:schemeClr val="tx1"/>
                </a:solidFill>
                <a:effectLst/>
              </a:rPr>
              <a:t> </a:t>
            </a:r>
            <a:endParaRPr kumimoji="1" lang="ja-JP" altLang="ja-JP" sz="1200" kern="1200" dirty="0" smtClean="0">
              <a:solidFill>
                <a:schemeClr val="tx1"/>
              </a:solidFill>
              <a:effectLst/>
            </a:endParaRPr>
          </a:p>
          <a:p>
            <a:r>
              <a:rPr kumimoji="1" lang="ja-JP" altLang="ja-JP" sz="1200" kern="1200" dirty="0" smtClean="0">
                <a:solidFill>
                  <a:schemeClr val="tx1"/>
                </a:solidFill>
                <a:effectLst/>
              </a:rPr>
              <a:t>たとえば同じプレゼンテーションの中で、あるスライドではこのように北部、南部、西部、東部に青、赤、緑、黄色を配した図を出して、</a:t>
            </a:r>
            <a:endParaRPr kumimoji="1" lang="en-US" altLang="ja-JP" sz="1200" kern="1200" dirty="0" smtClean="0">
              <a:solidFill>
                <a:schemeClr val="tx1"/>
              </a:solidFill>
              <a:effectLst/>
            </a:endParaRPr>
          </a:p>
          <a:p>
            <a:r>
              <a:rPr kumimoji="1" lang="en-US" altLang="ja-JP" sz="1200" kern="1200" dirty="0" smtClean="0">
                <a:solidFill>
                  <a:schemeClr val="tx1"/>
                </a:solidFill>
                <a:effectLst/>
              </a:rPr>
              <a:t>&lt;click&gt;</a:t>
            </a:r>
          </a:p>
          <a:p>
            <a:r>
              <a:rPr kumimoji="1" lang="ja-JP" altLang="ja-JP" sz="1200" kern="1200" dirty="0" smtClean="0">
                <a:solidFill>
                  <a:schemeClr val="tx1"/>
                </a:solidFill>
                <a:effectLst/>
              </a:rPr>
              <a:t>別のスライドでは北部と西部に別の色を使ったり、</a:t>
            </a:r>
            <a:endParaRPr kumimoji="1" lang="en-US" altLang="ja-JP" sz="1200" kern="1200" dirty="0" smtClean="0">
              <a:solidFill>
                <a:schemeClr val="tx1"/>
              </a:solidFill>
              <a:effectLst/>
            </a:endParaRPr>
          </a:p>
          <a:p>
            <a:r>
              <a:rPr kumimoji="1" lang="en-US" altLang="ja-JP" sz="1200" kern="1200" dirty="0" smtClean="0">
                <a:solidFill>
                  <a:schemeClr val="tx1"/>
                </a:solidFill>
                <a:effectLst/>
              </a:rPr>
              <a:t>&lt;click&gt;</a:t>
            </a:r>
          </a:p>
          <a:p>
            <a:r>
              <a:rPr kumimoji="1" lang="ja-JP" altLang="ja-JP" sz="1200" kern="1200" dirty="0" smtClean="0">
                <a:solidFill>
                  <a:schemeClr val="tx1"/>
                </a:solidFill>
                <a:effectLst/>
              </a:rPr>
              <a:t>また別のグラフで各地域に別の色をかぶせたりすることは、混乱につながります。</a:t>
            </a:r>
          </a:p>
          <a:p>
            <a:r>
              <a:rPr kumimoji="1" lang="en-US" altLang="ja-JP" sz="1200" kern="1200" dirty="0" smtClean="0">
                <a:solidFill>
                  <a:schemeClr val="tx1"/>
                </a:solidFill>
                <a:effectLst/>
              </a:rPr>
              <a:t> &lt;click&gt;</a:t>
            </a:r>
            <a:endParaRPr kumimoji="1" lang="ja-JP" altLang="ja-JP" sz="1200" kern="1200" dirty="0" smtClean="0">
              <a:solidFill>
                <a:schemeClr val="tx1"/>
              </a:solidFill>
              <a:effectLst/>
            </a:endParaRPr>
          </a:p>
          <a:p>
            <a:r>
              <a:rPr kumimoji="1" lang="ja-JP" altLang="ja-JP" sz="1200" kern="1200" dirty="0" smtClean="0">
                <a:solidFill>
                  <a:schemeClr val="tx1"/>
                </a:solidFill>
                <a:effectLst/>
              </a:rPr>
              <a:t>北部は青と最初に決めたら、そのプレゼンでは北部には常に青を用いるべきですし、そのプレゼンテーションのなかでほかのことを示す際に青を使うべきではありません。</a:t>
            </a:r>
          </a:p>
          <a:p>
            <a:r>
              <a:rPr kumimoji="1" lang="en-US" altLang="ja-JP" sz="1200" kern="1200" dirty="0" smtClean="0">
                <a:solidFill>
                  <a:schemeClr val="tx1"/>
                </a:solidFill>
                <a:effectLst/>
              </a:rPr>
              <a:t> </a:t>
            </a:r>
            <a:endParaRPr kumimoji="1" lang="ja-JP" altLang="ja-JP" sz="1200" kern="1200" dirty="0" smtClean="0">
              <a:solidFill>
                <a:schemeClr val="tx1"/>
              </a:solidFill>
              <a:effectLst/>
            </a:endParaRPr>
          </a:p>
          <a:p>
            <a:r>
              <a:rPr kumimoji="1" lang="ja-JP" altLang="ja-JP" sz="1200" kern="1200" dirty="0" smtClean="0">
                <a:solidFill>
                  <a:schemeClr val="tx1"/>
                </a:solidFill>
                <a:effectLst/>
              </a:rPr>
              <a:t>このようなことは、おそらくプレゼンテーションをパートごとに手分けして作って最後にくっつけた場合によく起きがちで、インター大会のように何人かで作り上げるときには起こってしまうと思うのですが、最終的なチェックの際に気を付けた方が良いと思い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4CB7BAC8-6364-4461-B409-05702E70A0AF}" type="slidenum">
              <a:rPr kumimoji="1" lang="ja-JP" altLang="en-US" smtClean="0"/>
              <a:t>58</a:t>
            </a:fld>
            <a:endParaRPr kumimoji="1" lang="ja-JP" altLang="en-US" dirty="0"/>
          </a:p>
        </p:txBody>
      </p:sp>
    </p:spTree>
    <p:extLst>
      <p:ext uri="{BB962C8B-B14F-4D97-AF65-F5344CB8AC3E}">
        <p14:creationId xmlns:p14="http://schemas.microsoft.com/office/powerpoint/2010/main" val="47990146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ja-JP" sz="1200" kern="1200" dirty="0" smtClean="0">
                <a:solidFill>
                  <a:schemeClr val="tx1"/>
                </a:solidFill>
                <a:effectLst/>
              </a:rPr>
              <a:t>最後に、画面配置やその他、さまざまな画面構成の方法について話していきます。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4CB7BAC8-6364-4461-B409-05702E70A0AF}" type="slidenum">
              <a:rPr kumimoji="1" lang="ja-JP" altLang="en-US" smtClean="0"/>
              <a:t>59</a:t>
            </a:fld>
            <a:endParaRPr kumimoji="1" lang="ja-JP" altLang="en-US" dirty="0"/>
          </a:p>
        </p:txBody>
      </p:sp>
    </p:spTree>
    <p:extLst>
      <p:ext uri="{BB962C8B-B14F-4D97-AF65-F5344CB8AC3E}">
        <p14:creationId xmlns:p14="http://schemas.microsoft.com/office/powerpoint/2010/main" val="29906897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hi-IN" altLang="ja-JP" sz="1200" kern="1200" dirty="0" smtClean="0">
                <a:solidFill>
                  <a:schemeClr val="tx1"/>
                </a:solidFill>
                <a:effectLst/>
              </a:rPr>
              <a:t>そういう差もあって、プレゼンテーションには、普通の会話に比べて、難しい点が３つあります。</a:t>
            </a:r>
            <a:endParaRPr kumimoji="1" lang="ja-JP" altLang="ja-JP" sz="1200" kern="1200" dirty="0" smtClean="0">
              <a:solidFill>
                <a:schemeClr val="tx1"/>
              </a:solidFill>
              <a:effectLst/>
            </a:endParaRPr>
          </a:p>
          <a:p>
            <a:endParaRPr kumimoji="1" lang="en-US" altLang="ja-JP" dirty="0" smtClean="0"/>
          </a:p>
          <a:p>
            <a:r>
              <a:rPr kumimoji="1" lang="ja-JP" altLang="en-US" dirty="0" smtClean="0"/>
              <a:t>一つは、話を聞くのは苦痛だという点、</a:t>
            </a:r>
            <a:endParaRPr kumimoji="1" lang="en-US" altLang="ja-JP" dirty="0" smtClean="0"/>
          </a:p>
          <a:p>
            <a:r>
              <a:rPr kumimoji="1" lang="ja-JP" altLang="en-US" dirty="0" smtClean="0"/>
              <a:t>二つ目は、反応が分かりにくいという点、</a:t>
            </a:r>
            <a:endParaRPr kumimoji="1" lang="en-US" altLang="ja-JP" dirty="0" smtClean="0"/>
          </a:p>
          <a:p>
            <a:r>
              <a:rPr kumimoji="1" lang="ja-JP" altLang="en-US" dirty="0" smtClean="0"/>
              <a:t>三つ目は、流した汗は見えない、という点です。</a:t>
            </a:r>
            <a:endParaRPr kumimoji="1" lang="en-US" altLang="ja-JP" dirty="0" smtClean="0"/>
          </a:p>
          <a:p>
            <a:endParaRPr kumimoji="1" lang="en-US" altLang="ja-JP" dirty="0" smtClean="0"/>
          </a:p>
          <a:p>
            <a:r>
              <a:rPr kumimoji="1" lang="ja-JP" altLang="en-US" dirty="0" smtClean="0"/>
              <a:t>それぞれについて、具体的に話していきます。</a:t>
            </a:r>
            <a:endParaRPr kumimoji="1" lang="ja-JP" altLang="en-US" dirty="0"/>
          </a:p>
        </p:txBody>
      </p:sp>
      <p:sp>
        <p:nvSpPr>
          <p:cNvPr id="4" name="スライド番号プレースホルダー 3"/>
          <p:cNvSpPr>
            <a:spLocks noGrp="1"/>
          </p:cNvSpPr>
          <p:nvPr>
            <p:ph type="sldNum" sz="quarter" idx="10"/>
          </p:nvPr>
        </p:nvSpPr>
        <p:spPr/>
        <p:txBody>
          <a:bodyPr/>
          <a:lstStyle/>
          <a:p>
            <a:fld id="{4CB7BAC8-6364-4461-B409-05702E70A0AF}" type="slidenum">
              <a:rPr kumimoji="1" lang="ja-JP" altLang="en-US" smtClean="0"/>
              <a:t>6</a:t>
            </a:fld>
            <a:endParaRPr kumimoji="1" lang="ja-JP" altLang="en-US" dirty="0"/>
          </a:p>
        </p:txBody>
      </p:sp>
    </p:spTree>
    <p:extLst>
      <p:ext uri="{BB962C8B-B14F-4D97-AF65-F5344CB8AC3E}">
        <p14:creationId xmlns:p14="http://schemas.microsoft.com/office/powerpoint/2010/main" val="108260800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rPr>
              <a:t>まず、気がつかれた方も多いのではないかと思うのですが、この発表では画面の点線より下の部分は使っていません。写真の下側などが入っていることはありますが、文字やグラフは一切配置していません。</a:t>
            </a:r>
          </a:p>
          <a:p>
            <a:r>
              <a:rPr kumimoji="1" lang="en-US" altLang="ja-JP" sz="1200" kern="1200" dirty="0" smtClean="0">
                <a:solidFill>
                  <a:schemeClr val="tx1"/>
                </a:solidFill>
                <a:effectLst/>
              </a:rPr>
              <a:t> &lt;click&gt;</a:t>
            </a:r>
            <a:endParaRPr kumimoji="1" lang="ja-JP" altLang="ja-JP" sz="1200" kern="1200" dirty="0" smtClean="0">
              <a:solidFill>
                <a:schemeClr val="tx1"/>
              </a:solidFill>
              <a:effectLst/>
            </a:endParaRPr>
          </a:p>
          <a:p>
            <a:r>
              <a:rPr kumimoji="1" lang="ja-JP" altLang="ja-JP" sz="1200" kern="1200" dirty="0" smtClean="0">
                <a:solidFill>
                  <a:schemeClr val="tx1"/>
                </a:solidFill>
                <a:effectLst/>
              </a:rPr>
              <a:t>なぜそのようなことをしているかというと、後ろの方に座っている人にとって、スクリーンの下の方は前の人の頭で隠れて見えなくなることが多いからです。</a:t>
            </a:r>
          </a:p>
          <a:p>
            <a:r>
              <a:rPr kumimoji="1" lang="en-US" altLang="ja-JP" sz="1200" kern="1200" dirty="0" smtClean="0">
                <a:solidFill>
                  <a:schemeClr val="tx1"/>
                </a:solidFill>
                <a:effectLst/>
              </a:rPr>
              <a:t> </a:t>
            </a:r>
            <a:endParaRPr kumimoji="1" lang="ja-JP" altLang="ja-JP" sz="1200" kern="1200" dirty="0" smtClean="0">
              <a:solidFill>
                <a:schemeClr val="tx1"/>
              </a:solidFill>
              <a:effectLst/>
            </a:endParaRPr>
          </a:p>
          <a:p>
            <a:r>
              <a:rPr kumimoji="1" lang="ja-JP" altLang="ja-JP" sz="1200" kern="1200" dirty="0" smtClean="0">
                <a:solidFill>
                  <a:schemeClr val="tx1"/>
                </a:solidFill>
                <a:effectLst/>
              </a:rPr>
              <a:t>会場が階段状になっているばあいは良いのですが、この会場も後ろの方は傾斜がついていますが、前方は水平に椅子が並んでいますので、たぶん、その水平の位置の一番後ろのあたりが前の人の頭でスライドが隠れて見にくいのではないかと思います。</a:t>
            </a:r>
          </a:p>
          <a:p>
            <a:r>
              <a:rPr kumimoji="1" lang="en-US" altLang="ja-JP" sz="1200" kern="1200" dirty="0" smtClean="0">
                <a:solidFill>
                  <a:schemeClr val="tx1"/>
                </a:solidFill>
                <a:effectLst/>
              </a:rPr>
              <a:t> &lt;click&gt;</a:t>
            </a:r>
            <a:endParaRPr kumimoji="1" lang="ja-JP" altLang="ja-JP" sz="1200" kern="1200" dirty="0" smtClean="0">
              <a:solidFill>
                <a:schemeClr val="tx1"/>
              </a:solidFill>
              <a:effectLst/>
            </a:endParaRPr>
          </a:p>
          <a:p>
            <a:r>
              <a:rPr kumimoji="1" lang="ja-JP" altLang="ja-JP" sz="1200" kern="1200" dirty="0" smtClean="0">
                <a:solidFill>
                  <a:schemeClr val="tx1"/>
                </a:solidFill>
                <a:effectLst/>
              </a:rPr>
              <a:t>どうしても、スライドのなかでまずは前置きとなる話を上の方に書いて、そのあと説明とかいろいろな内容を書いていって、結論を下に書くのが論理の流れ上自然なのですが、こうしてしまうと最後に一番大切な結論の部分が実は一番みにくくなり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4CB7BAC8-6364-4461-B409-05702E70A0AF}" type="slidenum">
              <a:rPr kumimoji="1" lang="ja-JP" altLang="en-US" smtClean="0"/>
              <a:t>60</a:t>
            </a:fld>
            <a:endParaRPr kumimoji="1" lang="ja-JP" altLang="en-US" dirty="0"/>
          </a:p>
        </p:txBody>
      </p:sp>
    </p:spTree>
    <p:extLst>
      <p:ext uri="{BB962C8B-B14F-4D97-AF65-F5344CB8AC3E}">
        <p14:creationId xmlns:p14="http://schemas.microsoft.com/office/powerpoint/2010/main" val="179365563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rPr>
              <a:t>話は変わりますが、パワーポイントでは様々な視覚効果を使うことができます。</a:t>
            </a:r>
          </a:p>
          <a:p>
            <a:r>
              <a:rPr kumimoji="1" lang="ja-JP" altLang="ja-JP" sz="1200" kern="1200" dirty="0" smtClean="0">
                <a:solidFill>
                  <a:schemeClr val="tx1"/>
                </a:solidFill>
                <a:effectLst/>
              </a:rPr>
              <a:t>これらは効果的に使えば、聞き手の注意をひきつけることができますし、</a:t>
            </a:r>
            <a:r>
              <a:rPr kumimoji="1" lang="ja-JP" altLang="en-US" dirty="0" smtClean="0"/>
              <a:t>ですので、積極的に使うべきだと考えています。</a:t>
            </a:r>
            <a:endParaRPr kumimoji="1" lang="en-US" altLang="ja-JP" dirty="0" smtClean="0"/>
          </a:p>
          <a:p>
            <a:endParaRPr kumimoji="1" lang="en-US" altLang="ja-JP" dirty="0" smtClean="0"/>
          </a:p>
          <a:p>
            <a:r>
              <a:rPr kumimoji="1" lang="ja-JP" altLang="en-US" dirty="0" smtClean="0"/>
              <a:t>しかしながら、使い方は考える必要があると思います。たとえば、よく見かけるのが、文章を小出しにしていく方法です。</a:t>
            </a:r>
            <a:endParaRPr kumimoji="1" lang="en-US" altLang="ja-JP" dirty="0" smtClean="0"/>
          </a:p>
          <a:p>
            <a:r>
              <a:rPr kumimoji="1" lang="ja-JP" altLang="en-US" dirty="0" smtClean="0"/>
              <a:t>たとえば、このように、</a:t>
            </a:r>
            <a:endParaRPr kumimoji="1" lang="en-US" altLang="ja-JP" dirty="0" smtClean="0"/>
          </a:p>
          <a:p>
            <a:r>
              <a:rPr kumimoji="1" lang="en-US" altLang="ja-JP" dirty="0" smtClean="0"/>
              <a:t>&lt;click&gt;</a:t>
            </a:r>
          </a:p>
          <a:p>
            <a:r>
              <a:rPr kumimoji="1" lang="ja-JP" altLang="en-US" dirty="0" smtClean="0"/>
              <a:t>話すテキストを順に表示すると</a:t>
            </a:r>
            <a:endParaRPr kumimoji="1" lang="en-US" altLang="ja-JP" dirty="0" smtClean="0"/>
          </a:p>
          <a:p>
            <a:r>
              <a:rPr kumimoji="1" lang="ja-JP" altLang="en-US" dirty="0" smtClean="0"/>
              <a:t>先読みができなくなります。</a:t>
            </a:r>
            <a:endParaRPr kumimoji="1" lang="en-US" altLang="ja-JP" dirty="0" smtClean="0"/>
          </a:p>
          <a:p>
            <a:r>
              <a:rPr kumimoji="1" lang="en-US" altLang="ja-JP" dirty="0" smtClean="0"/>
              <a:t>&lt;click&gt;</a:t>
            </a:r>
          </a:p>
          <a:p>
            <a:r>
              <a:rPr kumimoji="1" lang="ja-JP" altLang="en-US" dirty="0" smtClean="0"/>
              <a:t>そのため、発表の同じスピードで物事を考えなければいけませんし、その後の話の展開を予測することが難しくなってしまいます。</a:t>
            </a:r>
            <a:endParaRPr kumimoji="1" lang="en-US" altLang="ja-JP" dirty="0" smtClean="0"/>
          </a:p>
          <a:p>
            <a:r>
              <a:rPr kumimoji="1" lang="ja-JP" altLang="en-US" dirty="0" smtClean="0"/>
              <a:t>こういった使い方をする際には、考えたほうがよいと思います。</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4CB7BAC8-6364-4461-B409-05702E70A0AF}" type="slidenum">
              <a:rPr kumimoji="1" lang="ja-JP" altLang="en-US" smtClean="0"/>
              <a:t>61</a:t>
            </a:fld>
            <a:endParaRPr kumimoji="1" lang="ja-JP" altLang="en-US" dirty="0"/>
          </a:p>
        </p:txBody>
      </p:sp>
    </p:spTree>
    <p:extLst>
      <p:ext uri="{BB962C8B-B14F-4D97-AF65-F5344CB8AC3E}">
        <p14:creationId xmlns:p14="http://schemas.microsoft.com/office/powerpoint/2010/main" val="254812310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特にアニメーションでさけたほうがよいと思うのは、図表の説明などを図表にかぶせる方法です。</a:t>
            </a:r>
            <a:endParaRPr kumimoji="1" lang="en-US" altLang="ja-JP" dirty="0" smtClean="0"/>
          </a:p>
          <a:p>
            <a:r>
              <a:rPr kumimoji="1" lang="ja-JP" altLang="en-US" dirty="0" smtClean="0"/>
              <a:t>たとえば、このようなグラフを示し、説明した後で、</a:t>
            </a:r>
            <a:endParaRPr kumimoji="1" lang="en-US" altLang="ja-JP" dirty="0" smtClean="0"/>
          </a:p>
          <a:p>
            <a:r>
              <a:rPr kumimoji="1" lang="en-US" altLang="ja-JP" dirty="0" smtClean="0"/>
              <a:t>&lt;click&gt;</a:t>
            </a:r>
          </a:p>
          <a:p>
            <a:r>
              <a:rPr kumimoji="1" lang="ja-JP" altLang="en-US" dirty="0" smtClean="0"/>
              <a:t>このグラフの説明をかぶせていくやり方です。</a:t>
            </a:r>
            <a:endParaRPr kumimoji="1" lang="en-US" altLang="ja-JP" dirty="0" smtClean="0"/>
          </a:p>
          <a:p>
            <a:r>
              <a:rPr kumimoji="1" lang="en-US" altLang="ja-JP" dirty="0" smtClean="0"/>
              <a:t>&lt;click&gt;</a:t>
            </a:r>
          </a:p>
          <a:p>
            <a:r>
              <a:rPr kumimoji="1" lang="ja-JP" altLang="en-US" dirty="0" smtClean="0"/>
              <a:t>この方法ですと、「え、そうだったかなぁ」と思った時に見返すことができません。聞き手としては、「やましいことがあるのではないか」という印象を受けます。</a:t>
            </a:r>
            <a:endParaRPr kumimoji="1" lang="en-US" altLang="ja-JP" dirty="0" smtClean="0"/>
          </a:p>
          <a:p>
            <a:r>
              <a:rPr kumimoji="1" lang="en-US" altLang="ja-JP" dirty="0" smtClean="0"/>
              <a:t>&lt;click&gt;</a:t>
            </a:r>
          </a:p>
          <a:p>
            <a:r>
              <a:rPr kumimoji="1" lang="ja-JP" altLang="en-US" dirty="0" smtClean="0"/>
              <a:t>それよりは、よこに表示してやれば、図表を見返して納得したり、あるいは逆に「その議論がおかしい」ということを確認できます。</a:t>
            </a:r>
            <a:endParaRPr kumimoji="1" lang="en-US" altLang="ja-JP" dirty="0" smtClean="0"/>
          </a:p>
          <a:p>
            <a:r>
              <a:rPr kumimoji="1" lang="ja-JP" altLang="en-US" dirty="0" smtClean="0"/>
              <a:t>上にかぶせてしまって、見返すことができないような使い方はさけたほうがよいでしょう。</a:t>
            </a:r>
            <a:endParaRPr kumimoji="1" lang="ja-JP" altLang="en-US" dirty="0"/>
          </a:p>
        </p:txBody>
      </p:sp>
      <p:sp>
        <p:nvSpPr>
          <p:cNvPr id="4" name="スライド番号プレースホルダー 3"/>
          <p:cNvSpPr>
            <a:spLocks noGrp="1"/>
          </p:cNvSpPr>
          <p:nvPr>
            <p:ph type="sldNum" sz="quarter" idx="10"/>
          </p:nvPr>
        </p:nvSpPr>
        <p:spPr/>
        <p:txBody>
          <a:bodyPr/>
          <a:lstStyle/>
          <a:p>
            <a:fld id="{4CB7BAC8-6364-4461-B409-05702E70A0AF}" type="slidenum">
              <a:rPr kumimoji="1" lang="ja-JP" altLang="en-US" smtClean="0"/>
              <a:t>62</a:t>
            </a:fld>
            <a:endParaRPr kumimoji="1" lang="ja-JP" altLang="en-US" dirty="0"/>
          </a:p>
        </p:txBody>
      </p:sp>
    </p:spTree>
    <p:extLst>
      <p:ext uri="{BB962C8B-B14F-4D97-AF65-F5344CB8AC3E}">
        <p14:creationId xmlns:p14="http://schemas.microsoft.com/office/powerpoint/2010/main" val="321674322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kern="1200" dirty="0" smtClean="0">
                <a:solidFill>
                  <a:schemeClr val="tx1"/>
                </a:solidFill>
                <a:effectLst/>
              </a:rPr>
              <a:t>この写真は、札幌市地下鉄の車内にある位置表示です。慣れない鉄道に乗っていると、降りる駅がわかっていても、今がどのあたりで、あとどのくらいでたどり着くのかが不安になると思います。</a:t>
            </a:r>
            <a:r>
              <a:rPr kumimoji="1" lang="en-US" altLang="ja-JP" sz="1200" kern="1200" dirty="0" smtClean="0">
                <a:solidFill>
                  <a:schemeClr val="tx1"/>
                </a:solidFill>
                <a:effectLst/>
              </a:rPr>
              <a:t> &lt;click&gt;</a:t>
            </a:r>
            <a:endParaRPr kumimoji="1" lang="ja-JP" altLang="ja-JP" sz="1200" kern="1200" dirty="0" smtClean="0">
              <a:solidFill>
                <a:schemeClr val="tx1"/>
              </a:solidFill>
              <a:effectLst/>
            </a:endParaRPr>
          </a:p>
          <a:p>
            <a:r>
              <a:rPr kumimoji="1" lang="hi-IN" altLang="ja-JP" sz="1200" kern="1200" dirty="0" smtClean="0">
                <a:solidFill>
                  <a:schemeClr val="tx1"/>
                </a:solidFill>
                <a:effectLst/>
              </a:rPr>
              <a:t>おなじことがプレゼンテーションでも言えます。プレゼンテーションは最終的には終了することがわかっていて、大体の時間の目安というのも一応はわかっています。</a:t>
            </a:r>
            <a:endParaRPr kumimoji="1" lang="ja-JP" altLang="ja-JP" sz="1200" kern="1200" dirty="0" smtClean="0">
              <a:solidFill>
                <a:schemeClr val="tx1"/>
              </a:solidFill>
              <a:effectLst/>
            </a:endParaRPr>
          </a:p>
          <a:p>
            <a:r>
              <a:rPr kumimoji="1" lang="hi-IN" altLang="ja-JP" sz="1200" kern="1200" dirty="0" smtClean="0">
                <a:solidFill>
                  <a:schemeClr val="tx1"/>
                </a:solidFill>
                <a:effectLst/>
              </a:rPr>
              <a:t>しかし、特に長いプレゼンテーションとなると、今プレゼン全体のどこにいるかがわからず、迷子になってしまうことがあります。プレゼンテーションがいま、全体のどのくらいのところで、あとどれくらいで終わるのか、目安がわかると聞き手は不安にならずに済みます。</a:t>
            </a:r>
            <a:endParaRPr kumimoji="1" lang="ja-JP" altLang="ja-JP" sz="1200" kern="1200" dirty="0" smtClean="0">
              <a:solidFill>
                <a:schemeClr val="tx1"/>
              </a:solidFill>
              <a:effectLst/>
            </a:endParaRPr>
          </a:p>
          <a:p>
            <a:r>
              <a:rPr kumimoji="1" lang="en-US" altLang="ja-JP" sz="1200" kern="1200" dirty="0" smtClean="0">
                <a:solidFill>
                  <a:schemeClr val="tx1"/>
                </a:solidFill>
                <a:effectLst/>
              </a:rPr>
              <a:t> </a:t>
            </a:r>
            <a:endParaRPr kumimoji="1" lang="ja-JP" altLang="ja-JP" sz="1200" kern="1200" dirty="0" smtClean="0">
              <a:solidFill>
                <a:schemeClr val="tx1"/>
              </a:solidFill>
              <a:effectLst/>
            </a:endParaRPr>
          </a:p>
          <a:p>
            <a:r>
              <a:rPr kumimoji="1" lang="hi-IN" altLang="ja-JP" sz="1200" kern="1200" dirty="0" smtClean="0">
                <a:solidFill>
                  <a:schemeClr val="tx1"/>
                </a:solidFill>
                <a:effectLst/>
              </a:rPr>
              <a:t>そのため、このプレゼンテーションでは右側に示しているように、目次のようにしめして、そしていまは全体の中でどのくらいまで進んだのかを示すようにしています。</a:t>
            </a:r>
            <a:endParaRPr kumimoji="1" lang="ja-JP" altLang="ja-JP" sz="1200" kern="1200" dirty="0" smtClean="0">
              <a:solidFill>
                <a:schemeClr val="tx1"/>
              </a:solidFill>
              <a:effectLst/>
            </a:endParaRPr>
          </a:p>
          <a:p>
            <a:r>
              <a:rPr kumimoji="1" lang="hi-IN" altLang="ja-JP" sz="1200" kern="1200" dirty="0" smtClean="0">
                <a:solidFill>
                  <a:schemeClr val="tx1"/>
                </a:solidFill>
                <a:effectLst/>
              </a:rPr>
              <a:t>さまざまな工夫はできると思いますが、このような部分にも気を配りたいところです。</a:t>
            </a:r>
            <a:endParaRPr kumimoji="1" lang="ja-JP" altLang="ja-JP" sz="1200" kern="1200" dirty="0" smtClean="0">
              <a:solidFill>
                <a:schemeClr val="tx1"/>
              </a:solidFill>
              <a:effectLst/>
            </a:endParaRPr>
          </a:p>
        </p:txBody>
      </p:sp>
      <p:sp>
        <p:nvSpPr>
          <p:cNvPr id="4" name="スライド番号プレースホルダー 3"/>
          <p:cNvSpPr>
            <a:spLocks noGrp="1"/>
          </p:cNvSpPr>
          <p:nvPr>
            <p:ph type="sldNum" sz="quarter" idx="10"/>
          </p:nvPr>
        </p:nvSpPr>
        <p:spPr/>
        <p:txBody>
          <a:bodyPr/>
          <a:lstStyle/>
          <a:p>
            <a:fld id="{4CB7BAC8-6364-4461-B409-05702E70A0AF}" type="slidenum">
              <a:rPr kumimoji="1" lang="ja-JP" altLang="en-US" smtClean="0"/>
              <a:t>63</a:t>
            </a:fld>
            <a:endParaRPr kumimoji="1" lang="ja-JP" altLang="en-US" dirty="0"/>
          </a:p>
        </p:txBody>
      </p:sp>
    </p:spTree>
    <p:extLst>
      <p:ext uri="{BB962C8B-B14F-4D97-AF65-F5344CB8AC3E}">
        <p14:creationId xmlns:p14="http://schemas.microsoft.com/office/powerpoint/2010/main" val="53376860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hi-IN" altLang="ja-JP" sz="1200" kern="1200" dirty="0" smtClean="0">
                <a:solidFill>
                  <a:schemeClr val="tx1"/>
                </a:solidFill>
                <a:effectLst/>
              </a:rPr>
              <a:t>プレゼンテーションの画面構成には、さまざまなことが言われていますが、一番よく使われる言葉は、</a:t>
            </a:r>
            <a:r>
              <a:rPr kumimoji="1" lang="en-US" altLang="ja-JP" sz="1200" kern="1200" dirty="0" smtClean="0">
                <a:solidFill>
                  <a:schemeClr val="tx1"/>
                </a:solidFill>
                <a:effectLst/>
              </a:rPr>
              <a:t>KISS, Keep it simple stupid</a:t>
            </a:r>
            <a:r>
              <a:rPr kumimoji="1" lang="hi-IN" altLang="ja-JP" sz="1200" kern="1200" dirty="0" smtClean="0">
                <a:solidFill>
                  <a:schemeClr val="tx1"/>
                </a:solidFill>
                <a:effectLst/>
              </a:rPr>
              <a:t>の略</a:t>
            </a:r>
            <a:r>
              <a:rPr kumimoji="1" lang="ja-JP" altLang="en-US" sz="1200" kern="1200" dirty="0" smtClean="0">
                <a:solidFill>
                  <a:schemeClr val="tx1"/>
                </a:solidFill>
                <a:effectLst/>
              </a:rPr>
              <a:t>ですが</a:t>
            </a:r>
            <a:r>
              <a:rPr kumimoji="1" lang="hi-IN" altLang="ja-JP" sz="1200" kern="1200" dirty="0" smtClean="0">
                <a:solidFill>
                  <a:schemeClr val="tx1"/>
                </a:solidFill>
                <a:effectLst/>
              </a:rPr>
              <a:t>、シンプルなものが一番だという風に言われています。</a:t>
            </a:r>
            <a:endParaRPr kumimoji="1" lang="ja-JP" altLang="ja-JP" sz="1200" kern="1200" dirty="0" smtClean="0">
              <a:solidFill>
                <a:schemeClr val="tx1"/>
              </a:solidFill>
              <a:effectLst/>
            </a:endParaRPr>
          </a:p>
          <a:p>
            <a:r>
              <a:rPr kumimoji="1" lang="en-US" altLang="ja-JP" sz="1200" kern="1200" dirty="0" smtClean="0">
                <a:solidFill>
                  <a:schemeClr val="tx1"/>
                </a:solidFill>
                <a:effectLst/>
              </a:rPr>
              <a:t> </a:t>
            </a:r>
            <a:endParaRPr kumimoji="1" lang="ja-JP" altLang="ja-JP" sz="1200" kern="1200" dirty="0" smtClean="0">
              <a:solidFill>
                <a:schemeClr val="tx1"/>
              </a:solidFill>
              <a:effectLst/>
            </a:endParaRPr>
          </a:p>
          <a:p>
            <a:r>
              <a:rPr kumimoji="1" lang="hi-IN" altLang="ja-JP" sz="1200" kern="1200" dirty="0" smtClean="0">
                <a:solidFill>
                  <a:schemeClr val="tx1"/>
                </a:solidFill>
                <a:effectLst/>
              </a:rPr>
              <a:t>このことを強く感じたのは、これはプレゼンテーションではありませんが、</a:t>
            </a:r>
            <a:r>
              <a:rPr kumimoji="1" lang="ja-JP" altLang="en-US" sz="1200" kern="1200" dirty="0" smtClean="0">
                <a:solidFill>
                  <a:schemeClr val="tx1"/>
                </a:solidFill>
                <a:effectLst/>
              </a:rPr>
              <a:t>ちょうど６ヶ月前</a:t>
            </a:r>
            <a:r>
              <a:rPr kumimoji="1" lang="hi-IN" altLang="ja-JP" sz="1200" kern="1200" dirty="0" smtClean="0">
                <a:solidFill>
                  <a:schemeClr val="tx1"/>
                </a:solidFill>
                <a:effectLst/>
              </a:rPr>
              <a:t>の震災の際にスタートした、復興の狼煙ポスタープロジェクトの作品を見たときです。</a:t>
            </a:r>
            <a:endParaRPr kumimoji="1" lang="ja-JP" altLang="ja-JP" sz="1200" kern="1200" dirty="0" smtClean="0">
              <a:solidFill>
                <a:schemeClr val="tx1"/>
              </a:solidFill>
              <a:effectLst/>
            </a:endParaRPr>
          </a:p>
          <a:p>
            <a:r>
              <a:rPr kumimoji="1" lang="en-US" altLang="ja-JP" sz="1200" kern="1200" dirty="0" smtClean="0">
                <a:solidFill>
                  <a:schemeClr val="tx1"/>
                </a:solidFill>
                <a:effectLst/>
              </a:rPr>
              <a:t> </a:t>
            </a:r>
            <a:endParaRPr kumimoji="1" lang="ja-JP" altLang="ja-JP" sz="1200" kern="1200" dirty="0" smtClean="0">
              <a:solidFill>
                <a:schemeClr val="tx1"/>
              </a:solidFill>
              <a:effectLst/>
            </a:endParaRPr>
          </a:p>
          <a:p>
            <a:r>
              <a:rPr kumimoji="1" lang="hi-IN" altLang="ja-JP" sz="1200" kern="1200" dirty="0" smtClean="0">
                <a:solidFill>
                  <a:schemeClr val="tx1"/>
                </a:solidFill>
                <a:effectLst/>
              </a:rPr>
              <a:t>報道番組などで取り上げられましたので、ご存知の方も多いのではないでしょうか。震災の情景を大きく写し、そこに短いひとこと、「まえよりもいい町にしてやる」などの言葉を書いただけ、という非常にシンプルなポスターで、復興に向けて前に進む人たちの思いを強く伝えるポスターです。</a:t>
            </a:r>
            <a:endParaRPr kumimoji="1" lang="en-US" altLang="ja-JP" sz="1200" kern="1200" dirty="0" smtClean="0">
              <a:solidFill>
                <a:schemeClr val="tx1"/>
              </a:solidFill>
              <a:effectLst/>
            </a:endParaRPr>
          </a:p>
          <a:p>
            <a:endParaRPr kumimoji="1" lang="ja-JP" altLang="ja-JP" sz="1200" kern="1200" dirty="0" smtClean="0">
              <a:solidFill>
                <a:schemeClr val="tx1"/>
              </a:solidFill>
              <a:effectLst/>
            </a:endParaRPr>
          </a:p>
          <a:p>
            <a:r>
              <a:rPr kumimoji="1" lang="hi-IN" altLang="ja-JP" sz="1200" kern="1200" dirty="0" smtClean="0">
                <a:solidFill>
                  <a:schemeClr val="tx1"/>
                </a:solidFill>
                <a:effectLst/>
              </a:rPr>
              <a:t>写真のもつ感情を動かす力、そして短い言葉であっても印象的にメッセージを伝える力があると感じました。</a:t>
            </a:r>
            <a:endParaRPr kumimoji="1" lang="ja-JP" altLang="ja-JP" sz="1200" kern="1200" dirty="0" smtClean="0">
              <a:solidFill>
                <a:schemeClr val="tx1"/>
              </a:solidFill>
              <a:effectLst/>
            </a:endParaRPr>
          </a:p>
          <a:p>
            <a:r>
              <a:rPr kumimoji="1" lang="en-US" altLang="ja-JP" sz="1200" kern="1200" dirty="0" smtClean="0">
                <a:solidFill>
                  <a:schemeClr val="tx1"/>
                </a:solidFill>
                <a:effectLst/>
              </a:rPr>
              <a:t> </a:t>
            </a:r>
            <a:endParaRPr kumimoji="1" lang="ja-JP" altLang="ja-JP" sz="1200" kern="1200" dirty="0" smtClean="0">
              <a:solidFill>
                <a:schemeClr val="tx1"/>
              </a:solidFill>
              <a:effectLst/>
            </a:endParaRPr>
          </a:p>
          <a:p>
            <a:r>
              <a:rPr kumimoji="1" lang="hi-IN" altLang="ja-JP" sz="1200" kern="1200" dirty="0" smtClean="0">
                <a:solidFill>
                  <a:schemeClr val="tx1"/>
                </a:solidFill>
                <a:effectLst/>
              </a:rPr>
              <a:t>プレゼンテーションも、多くの情報を盛り込むのではなく、シンプルで、力強いプレゼンテーションの方向も考えるとよいのではないかと思います。</a:t>
            </a:r>
            <a:endParaRPr kumimoji="1" lang="ja-JP" altLang="ja-JP" sz="1200" kern="1200" dirty="0" smtClean="0">
              <a:solidFill>
                <a:schemeClr val="tx1"/>
              </a:solidFill>
              <a:effectLst/>
            </a:endParaRPr>
          </a:p>
        </p:txBody>
      </p:sp>
      <p:sp>
        <p:nvSpPr>
          <p:cNvPr id="4" name="スライド番号プレースホルダー 3"/>
          <p:cNvSpPr>
            <a:spLocks noGrp="1"/>
          </p:cNvSpPr>
          <p:nvPr>
            <p:ph type="sldNum" sz="quarter" idx="10"/>
          </p:nvPr>
        </p:nvSpPr>
        <p:spPr/>
        <p:txBody>
          <a:bodyPr/>
          <a:lstStyle/>
          <a:p>
            <a:fld id="{4CB7BAC8-6364-4461-B409-05702E70A0AF}" type="slidenum">
              <a:rPr kumimoji="1" lang="ja-JP" altLang="en-US" smtClean="0"/>
              <a:t>64</a:t>
            </a:fld>
            <a:endParaRPr kumimoji="1" lang="ja-JP" altLang="en-US" dirty="0"/>
          </a:p>
        </p:txBody>
      </p:sp>
    </p:spTree>
    <p:extLst>
      <p:ext uri="{BB962C8B-B14F-4D97-AF65-F5344CB8AC3E}">
        <p14:creationId xmlns:p14="http://schemas.microsoft.com/office/powerpoint/2010/main" val="389865843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hi-IN" altLang="ja-JP" sz="1200" kern="1200" dirty="0" smtClean="0">
                <a:solidFill>
                  <a:schemeClr val="tx1"/>
                </a:solidFill>
                <a:effectLst/>
              </a:rPr>
              <a:t>長かった画面構成の基本</a:t>
            </a:r>
            <a:r>
              <a:rPr kumimoji="1" lang="ja-JP" altLang="ja-JP" sz="1200" kern="1200" dirty="0" smtClean="0">
                <a:solidFill>
                  <a:schemeClr val="tx1"/>
                </a:solidFill>
                <a:effectLst/>
              </a:rPr>
              <a:t>についての説明ですが、ここで</a:t>
            </a:r>
            <a:r>
              <a:rPr kumimoji="1" lang="hi-IN" altLang="ja-JP" sz="1200" kern="1200" dirty="0" smtClean="0">
                <a:solidFill>
                  <a:schemeClr val="tx1"/>
                </a:solidFill>
                <a:effectLst/>
              </a:rPr>
              <a:t>まとめます。</a:t>
            </a:r>
            <a:endParaRPr kumimoji="1" lang="ja-JP" altLang="ja-JP" sz="1200" kern="1200" dirty="0" smtClean="0">
              <a:solidFill>
                <a:schemeClr val="tx1"/>
              </a:solidFill>
              <a:effectLst/>
            </a:endParaRPr>
          </a:p>
          <a:p>
            <a:r>
              <a:rPr kumimoji="1" lang="hi-IN" altLang="ja-JP" sz="1200" kern="1200" dirty="0" smtClean="0">
                <a:solidFill>
                  <a:schemeClr val="tx1"/>
                </a:solidFill>
                <a:effectLst/>
              </a:rPr>
              <a:t>文字は大きく見やすいように心がけましょう。</a:t>
            </a:r>
            <a:endParaRPr kumimoji="1" lang="ja-JP" altLang="ja-JP" sz="1200" kern="1200" dirty="0" smtClean="0">
              <a:solidFill>
                <a:schemeClr val="tx1"/>
              </a:solidFill>
              <a:effectLst/>
            </a:endParaRPr>
          </a:p>
          <a:p>
            <a:r>
              <a:rPr kumimoji="1" lang="hi-IN" altLang="ja-JP" sz="1200" kern="1200" dirty="0" smtClean="0">
                <a:solidFill>
                  <a:schemeClr val="tx1"/>
                </a:solidFill>
                <a:effectLst/>
              </a:rPr>
              <a:t>グラフは主張をはっきりとさせ、その主張に沿ったグラフを選びましょう。</a:t>
            </a:r>
            <a:endParaRPr kumimoji="1" lang="ja-JP" altLang="ja-JP" sz="1200" kern="1200" dirty="0" smtClean="0">
              <a:solidFill>
                <a:schemeClr val="tx1"/>
              </a:solidFill>
              <a:effectLst/>
            </a:endParaRPr>
          </a:p>
          <a:p>
            <a:endParaRPr kumimoji="1" lang="en-US" altLang="ja-JP" sz="1200" kern="1200" dirty="0" smtClean="0">
              <a:solidFill>
                <a:schemeClr val="tx1"/>
              </a:solidFill>
              <a:effectLst/>
            </a:endParaRPr>
          </a:p>
          <a:p>
            <a:r>
              <a:rPr kumimoji="1" lang="en-US" altLang="ja-JP" sz="1200" kern="1200" dirty="0" smtClean="0">
                <a:solidFill>
                  <a:schemeClr val="tx1"/>
                </a:solidFill>
                <a:effectLst/>
              </a:rPr>
              <a:t>Keep it simple stupid</a:t>
            </a:r>
            <a:r>
              <a:rPr kumimoji="1" lang="hi-IN" altLang="ja-JP" sz="1200" kern="1200" dirty="0" smtClean="0">
                <a:solidFill>
                  <a:schemeClr val="tx1"/>
                </a:solidFill>
                <a:effectLst/>
              </a:rPr>
              <a:t>という方向性を考えるとよいと思います。</a:t>
            </a:r>
            <a:endParaRPr kumimoji="1" lang="ja-JP" altLang="ja-JP" sz="1200" kern="1200" dirty="0" smtClean="0">
              <a:solidFill>
                <a:schemeClr val="tx1"/>
              </a:solidFill>
              <a:effectLst/>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4CB7BAC8-6364-4461-B409-05702E70A0AF}" type="slidenum">
              <a:rPr kumimoji="1" lang="ja-JP" altLang="en-US" smtClean="0"/>
              <a:t>65</a:t>
            </a:fld>
            <a:endParaRPr kumimoji="1" lang="ja-JP" altLang="en-US" dirty="0"/>
          </a:p>
        </p:txBody>
      </p:sp>
    </p:spTree>
    <p:extLst>
      <p:ext uri="{BB962C8B-B14F-4D97-AF65-F5344CB8AC3E}">
        <p14:creationId xmlns:p14="http://schemas.microsoft.com/office/powerpoint/2010/main" val="222144821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hi-IN" altLang="ja-JP" sz="1200" kern="1200" dirty="0" smtClean="0">
                <a:solidFill>
                  <a:schemeClr val="tx1"/>
                </a:solidFill>
                <a:effectLst/>
              </a:rPr>
              <a:t>続いて、４つめ、発表本番</a:t>
            </a:r>
            <a:r>
              <a:rPr kumimoji="1" lang="ja-JP" altLang="en-US" sz="1200" kern="1200" dirty="0" smtClean="0">
                <a:solidFill>
                  <a:schemeClr val="tx1"/>
                </a:solidFill>
                <a:effectLst/>
              </a:rPr>
              <a:t>について</a:t>
            </a:r>
            <a:r>
              <a:rPr kumimoji="1" lang="hi-IN" altLang="ja-JP" sz="1200" kern="1200" dirty="0" smtClean="0">
                <a:solidFill>
                  <a:schemeClr val="tx1"/>
                </a:solidFill>
                <a:effectLst/>
              </a:rPr>
              <a:t>です。</a:t>
            </a:r>
            <a:endParaRPr kumimoji="1" lang="ja-JP" altLang="ja-JP" sz="1200" kern="1200" dirty="0" smtClean="0">
              <a:solidFill>
                <a:schemeClr val="tx1"/>
              </a:solidFill>
              <a:effectLst/>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4CB7BAC8-6364-4461-B409-05702E70A0AF}" type="slidenum">
              <a:rPr kumimoji="1" lang="ja-JP" altLang="en-US" smtClean="0"/>
              <a:t>66</a:t>
            </a:fld>
            <a:endParaRPr kumimoji="1" lang="ja-JP" altLang="en-US" dirty="0"/>
          </a:p>
        </p:txBody>
      </p:sp>
    </p:spTree>
    <p:extLst>
      <p:ext uri="{BB962C8B-B14F-4D97-AF65-F5344CB8AC3E}">
        <p14:creationId xmlns:p14="http://schemas.microsoft.com/office/powerpoint/2010/main" val="276770152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hi-IN" altLang="ja-JP" sz="1200" kern="1200" dirty="0" smtClean="0">
                <a:solidFill>
                  <a:schemeClr val="tx1"/>
                </a:solidFill>
                <a:effectLst/>
              </a:rPr>
              <a:t>最初に言いましたように、プレゼンテーションもコミュニケーションです。</a:t>
            </a:r>
            <a:endParaRPr kumimoji="1" lang="ja-JP" altLang="ja-JP" sz="1200" kern="1200" dirty="0" smtClean="0">
              <a:solidFill>
                <a:schemeClr val="tx1"/>
              </a:solidFill>
              <a:effectLst/>
            </a:endParaRPr>
          </a:p>
          <a:p>
            <a:r>
              <a:rPr kumimoji="1" lang="hi-IN" altLang="ja-JP" sz="1200" kern="1200" dirty="0" smtClean="0">
                <a:solidFill>
                  <a:schemeClr val="tx1"/>
                </a:solidFill>
                <a:effectLst/>
              </a:rPr>
              <a:t>大切なのは、落ち着いて、</a:t>
            </a:r>
            <a:r>
              <a:rPr kumimoji="1" lang="ja-JP" altLang="en-US" sz="1200" kern="1200" dirty="0" smtClean="0">
                <a:solidFill>
                  <a:schemeClr val="tx1"/>
                </a:solidFill>
                <a:effectLst/>
              </a:rPr>
              <a:t>ゆっくりはっきりと、</a:t>
            </a:r>
            <a:r>
              <a:rPr kumimoji="1" lang="hi-IN" altLang="ja-JP" sz="1200" kern="1200" dirty="0" smtClean="0">
                <a:solidFill>
                  <a:schemeClr val="tx1"/>
                </a:solidFill>
                <a:effectLst/>
              </a:rPr>
              <a:t>聞き手に話しかけるように、話すことです。</a:t>
            </a:r>
            <a:endParaRPr kumimoji="1" lang="ja-JP" altLang="ja-JP" sz="1200" kern="1200" dirty="0" smtClean="0">
              <a:solidFill>
                <a:schemeClr val="tx1"/>
              </a:solidFill>
              <a:effectLst/>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4CB7BAC8-6364-4461-B409-05702E70A0AF}" type="slidenum">
              <a:rPr kumimoji="1" lang="ja-JP" altLang="en-US" smtClean="0"/>
              <a:t>67</a:t>
            </a:fld>
            <a:endParaRPr kumimoji="1" lang="ja-JP" altLang="en-US" dirty="0"/>
          </a:p>
        </p:txBody>
      </p:sp>
    </p:spTree>
    <p:extLst>
      <p:ext uri="{BB962C8B-B14F-4D97-AF65-F5344CB8AC3E}">
        <p14:creationId xmlns:p14="http://schemas.microsoft.com/office/powerpoint/2010/main" val="164646549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hi-IN" altLang="ja-JP" sz="1200" kern="1200" dirty="0" smtClean="0">
                <a:solidFill>
                  <a:schemeClr val="tx1"/>
                </a:solidFill>
                <a:effectLst/>
              </a:rPr>
              <a:t>この時に、注意したいのは、スクリーンに話しかけないことです。</a:t>
            </a:r>
            <a:endParaRPr kumimoji="1" lang="ja-JP" altLang="ja-JP" sz="1200" kern="1200" dirty="0" smtClean="0">
              <a:solidFill>
                <a:schemeClr val="tx1"/>
              </a:solidFill>
              <a:effectLst/>
            </a:endParaRPr>
          </a:p>
          <a:p>
            <a:r>
              <a:rPr kumimoji="1" lang="hi-IN" altLang="ja-JP" sz="1200" kern="1200" dirty="0" smtClean="0">
                <a:solidFill>
                  <a:schemeClr val="tx1"/>
                </a:solidFill>
                <a:effectLst/>
              </a:rPr>
              <a:t>内容が頭に入っていなかったり、ぶっつけ本番の時には、スクリーンになにが写っているかが不安になったりして、どうしてもスクリーンを見がちです。</a:t>
            </a:r>
            <a:endParaRPr kumimoji="1" lang="ja-JP" altLang="ja-JP" sz="1200" kern="1200" dirty="0" smtClean="0">
              <a:solidFill>
                <a:schemeClr val="tx1"/>
              </a:solidFill>
              <a:effectLst/>
            </a:endParaRPr>
          </a:p>
          <a:p>
            <a:r>
              <a:rPr kumimoji="1" lang="en-US" altLang="ja-JP" sz="1200" kern="1200" dirty="0" smtClean="0">
                <a:solidFill>
                  <a:schemeClr val="tx1"/>
                </a:solidFill>
                <a:effectLst/>
              </a:rPr>
              <a:t> </a:t>
            </a:r>
            <a:endParaRPr kumimoji="1" lang="ja-JP" altLang="ja-JP" sz="1200" kern="1200" dirty="0" smtClean="0">
              <a:solidFill>
                <a:schemeClr val="tx1"/>
              </a:solidFill>
              <a:effectLst/>
            </a:endParaRPr>
          </a:p>
          <a:p>
            <a:r>
              <a:rPr kumimoji="1" lang="hi-IN" altLang="ja-JP" sz="1200" kern="1200" dirty="0" smtClean="0">
                <a:solidFill>
                  <a:schemeClr val="tx1"/>
                </a:solidFill>
                <a:effectLst/>
              </a:rPr>
              <a:t>あなたが研究内容を伝えたいのは、あくまで聞き手であって、スクリーンに伝えたいわけではありません。</a:t>
            </a:r>
            <a:endParaRPr kumimoji="1" lang="ja-JP" altLang="ja-JP" sz="1200" kern="1200" dirty="0" smtClean="0">
              <a:solidFill>
                <a:schemeClr val="tx1"/>
              </a:solidFill>
              <a:effectLst/>
            </a:endParaRPr>
          </a:p>
          <a:p>
            <a:r>
              <a:rPr kumimoji="1" lang="hi-IN" altLang="ja-JP" sz="1200" kern="1200" dirty="0" smtClean="0">
                <a:solidFill>
                  <a:schemeClr val="tx1"/>
                </a:solidFill>
                <a:effectLst/>
              </a:rPr>
              <a:t>かならず聞き手のほうを向くように、注意しましょう。</a:t>
            </a:r>
            <a:endParaRPr kumimoji="1" lang="ja-JP" altLang="ja-JP" sz="1200" kern="1200" dirty="0" smtClean="0">
              <a:solidFill>
                <a:schemeClr val="tx1"/>
              </a:solidFill>
              <a:effectLst/>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4CB7BAC8-6364-4461-B409-05702E70A0AF}" type="slidenum">
              <a:rPr kumimoji="1" lang="ja-JP" altLang="en-US" smtClean="0"/>
              <a:t>68</a:t>
            </a:fld>
            <a:endParaRPr kumimoji="1" lang="ja-JP" altLang="en-US" dirty="0"/>
          </a:p>
        </p:txBody>
      </p:sp>
    </p:spTree>
    <p:extLst>
      <p:ext uri="{BB962C8B-B14F-4D97-AF65-F5344CB8AC3E}">
        <p14:creationId xmlns:p14="http://schemas.microsoft.com/office/powerpoint/2010/main" val="62112880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hi-IN" altLang="ja-JP" sz="1200" kern="1200" dirty="0" smtClean="0">
                <a:solidFill>
                  <a:schemeClr val="tx1"/>
                </a:solidFill>
                <a:effectLst/>
              </a:rPr>
              <a:t>そのため、プレゼンテーションではよくつかわれるレーザーポインターですが、スクリーンを向いてしまうので、あまり使うべきではないと思います。</a:t>
            </a:r>
            <a:endParaRPr kumimoji="1" lang="ja-JP" altLang="ja-JP" sz="1200" kern="1200" dirty="0" smtClean="0">
              <a:solidFill>
                <a:schemeClr val="tx1"/>
              </a:solidFill>
              <a:effectLst/>
            </a:endParaRPr>
          </a:p>
          <a:p>
            <a:r>
              <a:rPr kumimoji="1" lang="en-US" altLang="ja-JP" sz="1200" kern="1200" dirty="0" smtClean="0">
                <a:solidFill>
                  <a:schemeClr val="tx1"/>
                </a:solidFill>
                <a:effectLst/>
              </a:rPr>
              <a:t> </a:t>
            </a:r>
            <a:endParaRPr kumimoji="1" lang="ja-JP" altLang="ja-JP" sz="1200" kern="1200" dirty="0" smtClean="0">
              <a:solidFill>
                <a:schemeClr val="tx1"/>
              </a:solidFill>
              <a:effectLst/>
            </a:endParaRPr>
          </a:p>
          <a:p>
            <a:r>
              <a:rPr kumimoji="1" lang="hi-IN" altLang="ja-JP" sz="1200" kern="1200" dirty="0" smtClean="0">
                <a:solidFill>
                  <a:schemeClr val="tx1"/>
                </a:solidFill>
                <a:effectLst/>
              </a:rPr>
              <a:t>この発表ではここまでレーザーポインターを使ってこなかったのですが、ためしに使ってみます。</a:t>
            </a:r>
            <a:endParaRPr kumimoji="1" lang="ja-JP" altLang="ja-JP" sz="1200" kern="1200" dirty="0" smtClean="0">
              <a:solidFill>
                <a:schemeClr val="tx1"/>
              </a:solidFill>
              <a:effectLst/>
            </a:endParaRPr>
          </a:p>
          <a:p>
            <a:r>
              <a:rPr kumimoji="1" lang="en-US" altLang="ja-JP" sz="1200" kern="1200" dirty="0" smtClean="0">
                <a:solidFill>
                  <a:schemeClr val="tx1"/>
                </a:solidFill>
                <a:effectLst/>
              </a:rPr>
              <a:t> </a:t>
            </a:r>
            <a:endParaRPr kumimoji="1" lang="ja-JP" altLang="ja-JP" sz="1200" kern="1200" dirty="0" smtClean="0">
              <a:solidFill>
                <a:schemeClr val="tx1"/>
              </a:solidFill>
              <a:effectLst/>
            </a:endParaRPr>
          </a:p>
          <a:p>
            <a:r>
              <a:rPr kumimoji="1" lang="hi-IN" altLang="ja-JP" sz="1200" kern="1200" dirty="0" smtClean="0">
                <a:solidFill>
                  <a:schemeClr val="tx1"/>
                </a:solidFill>
                <a:effectLst/>
              </a:rPr>
              <a:t>たとえば、よくレーザーポインターで、このようなグラフで、時間とともに増加します、というようなことをしめすわけですが、</a:t>
            </a:r>
            <a:r>
              <a:rPr kumimoji="1" lang="ja-JP" altLang="ja-JP" sz="1200" kern="1200" dirty="0" smtClean="0">
                <a:solidFill>
                  <a:schemeClr val="tx1"/>
                </a:solidFill>
                <a:effectLst/>
              </a:rPr>
              <a:t>その間、発表者はポインターがさしているスクリーンの方を見てしまいます。</a:t>
            </a:r>
          </a:p>
          <a:p>
            <a:r>
              <a:rPr kumimoji="1" lang="ja-JP" altLang="ja-JP" sz="1200" kern="1200" dirty="0" smtClean="0">
                <a:solidFill>
                  <a:schemeClr val="tx1"/>
                </a:solidFill>
                <a:effectLst/>
              </a:rPr>
              <a:t>また、レーザーポインターで、ぶれることなく正しくその場所を指し示すことは非常に難しいです。どうしても動いてしまいますし、そうすると、どこを指しているのか分からなくなってしまい、むしろ分かりにくくなります。</a:t>
            </a:r>
          </a:p>
          <a:p>
            <a:r>
              <a:rPr kumimoji="1" lang="en-US" altLang="ja-JP" sz="1200" kern="1200" dirty="0" smtClean="0">
                <a:solidFill>
                  <a:srgbClr val="FF0000"/>
                </a:solidFill>
                <a:effectLst/>
              </a:rPr>
              <a:t>&lt;click&gt;</a:t>
            </a:r>
          </a:p>
          <a:p>
            <a:r>
              <a:rPr kumimoji="1" lang="ja-JP" altLang="ja-JP" sz="1200" kern="1200" dirty="0" smtClean="0">
                <a:solidFill>
                  <a:schemeClr val="tx1"/>
                </a:solidFill>
                <a:effectLst/>
              </a:rPr>
              <a:t>そうするよりも、このように図に書いてしま</a:t>
            </a:r>
            <a:r>
              <a:rPr kumimoji="1" lang="ja-JP" altLang="en-US" sz="1200" kern="1200" dirty="0" smtClean="0">
                <a:solidFill>
                  <a:schemeClr val="tx1"/>
                </a:solidFill>
                <a:effectLst/>
              </a:rPr>
              <a:t>う</a:t>
            </a:r>
            <a:r>
              <a:rPr kumimoji="1" lang="ja-JP" altLang="ja-JP" sz="1200" kern="1200" dirty="0" smtClean="0">
                <a:solidFill>
                  <a:schemeClr val="tx1"/>
                </a:solidFill>
                <a:effectLst/>
              </a:rPr>
              <a:t>、あるいはアニメーションを付け加える方が分かりやすく、見た目としてもシンプルになります。</a:t>
            </a:r>
          </a:p>
          <a:p>
            <a:r>
              <a:rPr kumimoji="1" lang="en-US" altLang="ja-JP" sz="1200" kern="1200" dirty="0" smtClean="0">
                <a:solidFill>
                  <a:schemeClr val="tx1"/>
                </a:solidFill>
                <a:effectLst/>
              </a:rPr>
              <a:t> </a:t>
            </a:r>
            <a:endParaRPr kumimoji="1" lang="ja-JP" altLang="ja-JP" sz="1200" kern="1200" dirty="0" smtClean="0">
              <a:solidFill>
                <a:schemeClr val="tx1"/>
              </a:solidFill>
              <a:effectLst/>
            </a:endParaRPr>
          </a:p>
          <a:p>
            <a:r>
              <a:rPr kumimoji="1" lang="ja-JP" altLang="ja-JP" sz="1200" kern="1200" dirty="0" smtClean="0">
                <a:solidFill>
                  <a:schemeClr val="tx1"/>
                </a:solidFill>
                <a:effectLst/>
              </a:rPr>
              <a:t>もちろん、どういう質問が来るか予想できない質疑応答の時にはレーザーポインターを使わざるを得ないのですが、あらかじめ準備ができる発表時には、なるべくレーザーポインターが要らない工夫をした方がよいのではないでしょうか。</a:t>
            </a:r>
          </a:p>
          <a:p>
            <a:endParaRPr kumimoji="1" lang="ja-JP" altLang="en-US" dirty="0"/>
          </a:p>
        </p:txBody>
      </p:sp>
      <p:sp>
        <p:nvSpPr>
          <p:cNvPr id="4" name="スライド番号プレースホルダー 3"/>
          <p:cNvSpPr>
            <a:spLocks noGrp="1"/>
          </p:cNvSpPr>
          <p:nvPr>
            <p:ph type="sldNum" sz="quarter" idx="10"/>
          </p:nvPr>
        </p:nvSpPr>
        <p:spPr/>
        <p:txBody>
          <a:bodyPr/>
          <a:lstStyle/>
          <a:p>
            <a:fld id="{4CB7BAC8-6364-4461-B409-05702E70A0AF}" type="slidenum">
              <a:rPr kumimoji="1" lang="ja-JP" altLang="en-US" smtClean="0"/>
              <a:t>69</a:t>
            </a:fld>
            <a:endParaRPr kumimoji="1" lang="ja-JP" altLang="en-US" dirty="0"/>
          </a:p>
        </p:txBody>
      </p:sp>
    </p:spTree>
    <p:extLst>
      <p:ext uri="{BB962C8B-B14F-4D97-AF65-F5344CB8AC3E}">
        <p14:creationId xmlns:p14="http://schemas.microsoft.com/office/powerpoint/2010/main" val="4141216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hi-IN" altLang="ja-JP" sz="1200" kern="1200" dirty="0" smtClean="0">
                <a:solidFill>
                  <a:schemeClr val="tx1"/>
                </a:solidFill>
                <a:effectLst/>
              </a:rPr>
              <a:t>まず一つ目は、聞き手の側に立って考えますと、人の話をただ聞くのは苦痛であるということです。</a:t>
            </a:r>
            <a:endParaRPr kumimoji="1" lang="ja-JP" altLang="ja-JP" sz="1200" kern="1200" dirty="0" smtClean="0">
              <a:solidFill>
                <a:schemeClr val="tx1"/>
              </a:solidFill>
              <a:effectLst/>
            </a:endParaRPr>
          </a:p>
          <a:p>
            <a:r>
              <a:rPr kumimoji="1" lang="en-US" altLang="ja-JP" sz="1200" kern="1200" dirty="0" smtClean="0">
                <a:solidFill>
                  <a:schemeClr val="tx1"/>
                </a:solidFill>
                <a:effectLst/>
              </a:rPr>
              <a:t> </a:t>
            </a:r>
            <a:endParaRPr kumimoji="1" lang="ja-JP" altLang="ja-JP" sz="1200" kern="1200" dirty="0" smtClean="0">
              <a:solidFill>
                <a:schemeClr val="tx1"/>
              </a:solidFill>
              <a:effectLst/>
            </a:endParaRPr>
          </a:p>
          <a:p>
            <a:r>
              <a:rPr kumimoji="1" lang="hi-IN" altLang="ja-JP" sz="1200" kern="1200" dirty="0" smtClean="0">
                <a:solidFill>
                  <a:schemeClr val="tx1"/>
                </a:solidFill>
                <a:effectLst/>
              </a:rPr>
              <a:t>大学の授業などで経験していると思いますが、人の話をただ座ってずっと聞くことは非常に面白くなく、授業中皆さんが目にしているように、眠ってしまうことが多くあります。</a:t>
            </a:r>
            <a:endParaRPr kumimoji="1" lang="ja-JP" altLang="ja-JP" sz="1200" kern="1200" dirty="0" smtClean="0">
              <a:solidFill>
                <a:schemeClr val="tx1"/>
              </a:solidFill>
              <a:effectLst/>
            </a:endParaRPr>
          </a:p>
          <a:p>
            <a:r>
              <a:rPr kumimoji="1" lang="ja-JP" altLang="ja-JP" sz="1200" kern="1200" dirty="0" smtClean="0">
                <a:solidFill>
                  <a:schemeClr val="tx1"/>
                </a:solidFill>
                <a:effectLst/>
              </a:rPr>
              <a:t>世の中にはもっとたくさん楽しいことがありますし、みなさんも、そこに座ってこんな話を聞くより、札幌ラーメンでも食べに行きたいなぁとか、大通りでとうきび食べたいなぁなどと思っているのではないかと思います。</a:t>
            </a:r>
          </a:p>
          <a:p>
            <a:r>
              <a:rPr kumimoji="1" lang="en-US" altLang="ja-JP" sz="1200" kern="1200" dirty="0" smtClean="0">
                <a:solidFill>
                  <a:schemeClr val="tx1"/>
                </a:solidFill>
                <a:effectLst/>
              </a:rPr>
              <a:t> </a:t>
            </a:r>
            <a:endParaRPr kumimoji="1" lang="ja-JP" altLang="ja-JP" sz="1200" kern="1200" dirty="0" smtClean="0">
              <a:solidFill>
                <a:schemeClr val="tx1"/>
              </a:solidFill>
              <a:effectLst/>
            </a:endParaRPr>
          </a:p>
          <a:p>
            <a:r>
              <a:rPr kumimoji="1" lang="hi-IN" altLang="ja-JP" sz="1200" kern="1200" dirty="0" smtClean="0">
                <a:solidFill>
                  <a:schemeClr val="tx1"/>
                </a:solidFill>
                <a:effectLst/>
              </a:rPr>
              <a:t>一対一の会話でしたら、聞き手側も発言することでコミュニケーションに参加することができますが、プレゼンのような形式の場合、発表後の質疑応答以外では、なかなかそういうわけにもいきません。</a:t>
            </a:r>
            <a:endParaRPr kumimoji="1" lang="ja-JP" altLang="ja-JP" sz="1200" kern="1200" dirty="0" smtClean="0">
              <a:solidFill>
                <a:schemeClr val="tx1"/>
              </a:solidFill>
              <a:effectLst/>
            </a:endParaRPr>
          </a:p>
          <a:p>
            <a:r>
              <a:rPr kumimoji="1" lang="hi-IN" altLang="ja-JP" sz="1200" kern="1200" dirty="0" smtClean="0">
                <a:solidFill>
                  <a:schemeClr val="tx1"/>
                </a:solidFill>
                <a:effectLst/>
              </a:rPr>
              <a:t>また、会話でしたら、聞き手が自分の興味のない話であれば、話題を変えるようにしたりすることもできますが、プレゼンではできません。</a:t>
            </a:r>
            <a:endParaRPr kumimoji="1" lang="ja-JP" altLang="ja-JP" sz="1200" kern="1200" dirty="0" smtClean="0">
              <a:solidFill>
                <a:schemeClr val="tx1"/>
              </a:solidFill>
              <a:effectLst/>
            </a:endParaRPr>
          </a:p>
          <a:p>
            <a:r>
              <a:rPr kumimoji="1" lang="hi-IN" altLang="ja-JP" sz="1200" kern="1200" dirty="0" smtClean="0">
                <a:solidFill>
                  <a:schemeClr val="tx1"/>
                </a:solidFill>
                <a:effectLst/>
              </a:rPr>
              <a:t>このように、話を聞いてもらうには、そもそも難しい状況だということです。</a:t>
            </a:r>
            <a:endParaRPr kumimoji="1" lang="ja-JP" altLang="ja-JP" sz="1200" kern="1200" dirty="0" smtClean="0">
              <a:solidFill>
                <a:schemeClr val="tx1"/>
              </a:solidFill>
              <a:effectLst/>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4CB7BAC8-6364-4461-B409-05702E70A0AF}" type="slidenum">
              <a:rPr kumimoji="1" lang="ja-JP" altLang="en-US" smtClean="0"/>
              <a:t>7</a:t>
            </a:fld>
            <a:endParaRPr kumimoji="1" lang="ja-JP" altLang="en-US" dirty="0"/>
          </a:p>
        </p:txBody>
      </p:sp>
    </p:spTree>
    <p:extLst>
      <p:ext uri="{BB962C8B-B14F-4D97-AF65-F5344CB8AC3E}">
        <p14:creationId xmlns:p14="http://schemas.microsoft.com/office/powerpoint/2010/main" val="4660303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rPr>
              <a:t>また、発表時には、原稿を見ながら読み上げるようにすることも、やめた方が良いと思います。</a:t>
            </a:r>
          </a:p>
          <a:p>
            <a:r>
              <a:rPr kumimoji="1" lang="ja-JP" altLang="ja-JP" sz="1200" kern="1200" dirty="0" smtClean="0">
                <a:solidFill>
                  <a:schemeClr val="tx1"/>
                </a:solidFill>
                <a:effectLst/>
              </a:rPr>
              <a:t>視線が聞き手の方をむかなくなること、声が原稿に遮られて、届かなくなることが多いからです。</a:t>
            </a:r>
          </a:p>
          <a:p>
            <a:r>
              <a:rPr kumimoji="1" lang="en-US" altLang="ja-JP" sz="1200" kern="1200" dirty="0" smtClean="0">
                <a:solidFill>
                  <a:schemeClr val="tx1"/>
                </a:solidFill>
                <a:effectLst/>
              </a:rPr>
              <a:t> </a:t>
            </a:r>
            <a:endParaRPr kumimoji="1" lang="ja-JP" altLang="ja-JP" sz="1200" kern="1200" dirty="0" smtClean="0">
              <a:solidFill>
                <a:schemeClr val="tx1"/>
              </a:solidFill>
              <a:effectLst/>
            </a:endParaRPr>
          </a:p>
          <a:p>
            <a:r>
              <a:rPr kumimoji="1" lang="ja-JP" altLang="ja-JP" sz="1200" kern="1200" dirty="0" smtClean="0">
                <a:solidFill>
                  <a:schemeClr val="tx1"/>
                </a:solidFill>
                <a:effectLst/>
              </a:rPr>
              <a:t>ただ、読み原稿を作らずに発表すると、説明が不足していたりあるいは話しすぎて時間をオーバーしたりしてしまうので、作るべきです。作ることに意味があると思った方が良いと思います。</a:t>
            </a:r>
          </a:p>
          <a:p>
            <a:r>
              <a:rPr kumimoji="1" lang="en-US" altLang="ja-JP" sz="1200" kern="1200" dirty="0" smtClean="0">
                <a:solidFill>
                  <a:schemeClr val="tx1"/>
                </a:solidFill>
                <a:effectLst/>
              </a:rPr>
              <a:t> </a:t>
            </a:r>
            <a:endParaRPr kumimoji="1" lang="ja-JP" altLang="ja-JP" sz="1200" kern="1200" dirty="0" smtClean="0">
              <a:solidFill>
                <a:schemeClr val="tx1"/>
              </a:solidFill>
              <a:effectLst/>
            </a:endParaRPr>
          </a:p>
          <a:p>
            <a:r>
              <a:rPr kumimoji="1" lang="ja-JP" altLang="ja-JP" sz="1200" kern="1200" dirty="0" smtClean="0">
                <a:solidFill>
                  <a:schemeClr val="tx1"/>
                </a:solidFill>
                <a:effectLst/>
              </a:rPr>
              <a:t>とくに、発表の時は緊張します。緊張して、どういう発表だったかなぁと頭が真っ白になることもあると思います。そういう時の命綱となりますし、読み原稿が手元にあるだけでも安心できるでしょう。</a:t>
            </a:r>
          </a:p>
          <a:p>
            <a:r>
              <a:rPr kumimoji="1" lang="en-US" altLang="ja-JP" sz="1200" kern="1200" dirty="0" smtClean="0">
                <a:solidFill>
                  <a:schemeClr val="tx1"/>
                </a:solidFill>
                <a:effectLst/>
              </a:rPr>
              <a:t> </a:t>
            </a:r>
            <a:endParaRPr kumimoji="1" lang="ja-JP" altLang="ja-JP" sz="1200" kern="1200" dirty="0" smtClean="0">
              <a:solidFill>
                <a:schemeClr val="tx1"/>
              </a:solidFill>
              <a:effectLst/>
            </a:endParaRPr>
          </a:p>
          <a:p>
            <a:r>
              <a:rPr kumimoji="1" lang="ja-JP" altLang="ja-JP" sz="1200" kern="1200" dirty="0" smtClean="0">
                <a:solidFill>
                  <a:schemeClr val="tx1"/>
                </a:solidFill>
                <a:effectLst/>
              </a:rPr>
              <a:t>また、</a:t>
            </a:r>
            <a:r>
              <a:rPr kumimoji="1" lang="ja-JP" altLang="en-US" sz="1200" kern="1200" dirty="0" smtClean="0">
                <a:solidFill>
                  <a:schemeClr val="tx1"/>
                </a:solidFill>
                <a:effectLst/>
              </a:rPr>
              <a:t>原稿をつくると</a:t>
            </a:r>
            <a:r>
              <a:rPr kumimoji="1" lang="ja-JP" altLang="ja-JP" sz="1200" kern="1200" dirty="0" smtClean="0">
                <a:solidFill>
                  <a:schemeClr val="tx1"/>
                </a:solidFill>
                <a:effectLst/>
              </a:rPr>
              <a:t>発表時間のおおよその目安を付けるときにも役に立ちます。目安としては、一分間に</a:t>
            </a:r>
            <a:r>
              <a:rPr kumimoji="1" lang="en-US" altLang="ja-JP" sz="1200" kern="1200" dirty="0" smtClean="0">
                <a:solidFill>
                  <a:schemeClr val="tx1"/>
                </a:solidFill>
                <a:effectLst/>
              </a:rPr>
              <a:t>300</a:t>
            </a:r>
            <a:r>
              <a:rPr kumimoji="1" lang="ja-JP" altLang="ja-JP" sz="1200" kern="1200" dirty="0" smtClean="0">
                <a:solidFill>
                  <a:schemeClr val="tx1"/>
                </a:solidFill>
                <a:effectLst/>
              </a:rPr>
              <a:t>～</a:t>
            </a:r>
            <a:r>
              <a:rPr kumimoji="1" lang="en-US" altLang="ja-JP" sz="1200" kern="1200" dirty="0" smtClean="0">
                <a:solidFill>
                  <a:schemeClr val="tx1"/>
                </a:solidFill>
                <a:effectLst/>
              </a:rPr>
              <a:t>350</a:t>
            </a:r>
            <a:r>
              <a:rPr kumimoji="1" lang="ja-JP" altLang="ja-JP" sz="1200" kern="1200" dirty="0" smtClean="0">
                <a:solidFill>
                  <a:schemeClr val="tx1"/>
                </a:solidFill>
                <a:effectLst/>
              </a:rPr>
              <a:t>字くらい</a:t>
            </a:r>
            <a:r>
              <a:rPr kumimoji="1" lang="ja-JP" altLang="en-US" sz="1200" kern="1200" dirty="0" smtClean="0">
                <a:solidFill>
                  <a:schemeClr val="tx1"/>
                </a:solidFill>
                <a:effectLst/>
              </a:rPr>
              <a:t>ですが、人によるでしょう</a:t>
            </a:r>
            <a:r>
              <a:rPr kumimoji="1" lang="ja-JP" altLang="ja-JP" sz="1200" kern="1200" dirty="0" smtClean="0">
                <a:solidFill>
                  <a:schemeClr val="tx1"/>
                </a:solidFill>
                <a:effectLst/>
              </a:rPr>
              <a:t>。</a:t>
            </a:r>
            <a:r>
              <a:rPr kumimoji="1" lang="en-US" altLang="ja-JP" sz="1200" kern="1200" dirty="0" smtClean="0">
                <a:solidFill>
                  <a:schemeClr val="tx1"/>
                </a:solidFill>
                <a:effectLst/>
              </a:rPr>
              <a:t>NHK</a:t>
            </a:r>
            <a:r>
              <a:rPr kumimoji="1" lang="ja-JP" altLang="ja-JP" sz="1200" kern="1200" dirty="0" smtClean="0">
                <a:solidFill>
                  <a:schemeClr val="tx1"/>
                </a:solidFill>
                <a:effectLst/>
              </a:rPr>
              <a:t>のアナウンサーの読み上げるスピードが一分間に</a:t>
            </a:r>
            <a:r>
              <a:rPr kumimoji="1" lang="en-US" altLang="ja-JP" sz="1200" kern="1200" dirty="0" smtClean="0">
                <a:solidFill>
                  <a:schemeClr val="tx1"/>
                </a:solidFill>
                <a:effectLst/>
              </a:rPr>
              <a:t>300</a:t>
            </a:r>
            <a:r>
              <a:rPr kumimoji="1" lang="ja-JP" altLang="ja-JP" sz="1200" kern="1200" dirty="0" smtClean="0">
                <a:solidFill>
                  <a:schemeClr val="tx1"/>
                </a:solidFill>
                <a:effectLst/>
              </a:rPr>
              <a:t>字といわれています。</a:t>
            </a:r>
            <a:endParaRPr kumimoji="1" lang="en-US" altLang="ja-JP" sz="1200" kern="1200" dirty="0" smtClean="0">
              <a:solidFill>
                <a:schemeClr val="tx1"/>
              </a:solidFill>
              <a:effectLst/>
            </a:endParaRPr>
          </a:p>
          <a:p>
            <a:endParaRPr kumimoji="1" lang="en-US" altLang="ja-JP" sz="1200" kern="1200" dirty="0" smtClean="0">
              <a:solidFill>
                <a:schemeClr val="tx1"/>
              </a:solidFill>
              <a:effectLst/>
            </a:endParaRPr>
          </a:p>
          <a:p>
            <a:r>
              <a:rPr kumimoji="1" lang="ja-JP" altLang="en-US" sz="1200" kern="1200" dirty="0" smtClean="0">
                <a:solidFill>
                  <a:schemeClr val="tx1"/>
                </a:solidFill>
                <a:effectLst/>
              </a:rPr>
              <a:t>原稿を読まないで発表できるように、何度も発表練習をしておきましょう。</a:t>
            </a:r>
            <a:endParaRPr kumimoji="1" lang="en-US" altLang="ja-JP" sz="1200" kern="1200" dirty="0" smtClean="0">
              <a:solidFill>
                <a:schemeClr val="tx1"/>
              </a:solidFill>
              <a:effectLst/>
            </a:endParaRPr>
          </a:p>
        </p:txBody>
      </p:sp>
      <p:sp>
        <p:nvSpPr>
          <p:cNvPr id="4" name="スライド番号プレースホルダー 3"/>
          <p:cNvSpPr>
            <a:spLocks noGrp="1"/>
          </p:cNvSpPr>
          <p:nvPr>
            <p:ph type="sldNum" sz="quarter" idx="10"/>
          </p:nvPr>
        </p:nvSpPr>
        <p:spPr/>
        <p:txBody>
          <a:bodyPr/>
          <a:lstStyle/>
          <a:p>
            <a:fld id="{4CB7BAC8-6364-4461-B409-05702E70A0AF}" type="slidenum">
              <a:rPr kumimoji="1" lang="ja-JP" altLang="en-US" smtClean="0"/>
              <a:t>70</a:t>
            </a:fld>
            <a:endParaRPr kumimoji="1" lang="ja-JP" altLang="en-US" dirty="0"/>
          </a:p>
        </p:txBody>
      </p:sp>
    </p:spTree>
    <p:extLst>
      <p:ext uri="{BB962C8B-B14F-4D97-AF65-F5344CB8AC3E}">
        <p14:creationId xmlns:p14="http://schemas.microsoft.com/office/powerpoint/2010/main" val="1842161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rPr>
              <a:t>ここまで、発表本番について話してきましたが、まとめます。</a:t>
            </a:r>
          </a:p>
          <a:p>
            <a:r>
              <a:rPr kumimoji="1" lang="ja-JP" altLang="ja-JP" sz="1200" kern="1200" dirty="0" smtClean="0">
                <a:solidFill>
                  <a:schemeClr val="tx1"/>
                </a:solidFill>
                <a:effectLst/>
              </a:rPr>
              <a:t>発表の時には、聞き手に話しかけるように、落ち着いて話しましょう。</a:t>
            </a:r>
          </a:p>
          <a:p>
            <a:r>
              <a:rPr kumimoji="1" lang="ja-JP" altLang="ja-JP" sz="1200" kern="1200" dirty="0" smtClean="0">
                <a:solidFill>
                  <a:schemeClr val="tx1"/>
                </a:solidFill>
                <a:effectLst/>
              </a:rPr>
              <a:t>レーザーポインターは、発表時にはなるべく使わなくても説明できるように、スライド側で工夫しましょう。</a:t>
            </a:r>
          </a:p>
          <a:p>
            <a:r>
              <a:rPr kumimoji="1" lang="ja-JP" altLang="ja-JP" sz="1200" kern="1200" dirty="0" smtClean="0">
                <a:solidFill>
                  <a:schemeClr val="tx1"/>
                </a:solidFill>
                <a:effectLst/>
              </a:rPr>
              <a:t>読み原稿は作って話をまとめておく必要がありますが、発表時には、それを読み上げるだけになってしまわないように気をつけましょう。</a:t>
            </a:r>
            <a:endParaRPr kumimoji="1" lang="ja-JP" altLang="ja-JP" sz="1200" kern="1200" dirty="0">
              <a:solidFill>
                <a:schemeClr val="tx1"/>
              </a:solidFill>
              <a:effectLst/>
            </a:endParaRPr>
          </a:p>
        </p:txBody>
      </p:sp>
      <p:sp>
        <p:nvSpPr>
          <p:cNvPr id="4" name="スライド番号プレースホルダー 3"/>
          <p:cNvSpPr>
            <a:spLocks noGrp="1"/>
          </p:cNvSpPr>
          <p:nvPr>
            <p:ph type="sldNum" sz="quarter" idx="10"/>
          </p:nvPr>
        </p:nvSpPr>
        <p:spPr/>
        <p:txBody>
          <a:bodyPr/>
          <a:lstStyle/>
          <a:p>
            <a:fld id="{4CB7BAC8-6364-4461-B409-05702E70A0AF}" type="slidenum">
              <a:rPr kumimoji="1" lang="ja-JP" altLang="en-US" smtClean="0"/>
              <a:t>71</a:t>
            </a:fld>
            <a:endParaRPr kumimoji="1" lang="ja-JP" altLang="en-US" dirty="0"/>
          </a:p>
        </p:txBody>
      </p:sp>
    </p:spTree>
    <p:extLst>
      <p:ext uri="{BB962C8B-B14F-4D97-AF65-F5344CB8AC3E}">
        <p14:creationId xmlns:p14="http://schemas.microsoft.com/office/powerpoint/2010/main" val="377004645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rPr>
              <a:t>最後に、まとめです。</a:t>
            </a:r>
          </a:p>
          <a:p>
            <a:r>
              <a:rPr kumimoji="1" lang="ja-JP" altLang="ja-JP" sz="1200" kern="1200" dirty="0" smtClean="0">
                <a:solidFill>
                  <a:schemeClr val="tx1"/>
                </a:solidFill>
                <a:effectLst/>
              </a:rPr>
              <a:t>ここでは、私が参考にした、あるいは参考になる文献とウェブサイト、そしてこれまでの発表のまとめを話します。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4CB7BAC8-6364-4461-B409-05702E70A0AF}" type="slidenum">
              <a:rPr kumimoji="1" lang="ja-JP" altLang="en-US" smtClean="0"/>
              <a:t>72</a:t>
            </a:fld>
            <a:endParaRPr kumimoji="1" lang="ja-JP" altLang="en-US" dirty="0"/>
          </a:p>
        </p:txBody>
      </p:sp>
    </p:spTree>
    <p:extLst>
      <p:ext uri="{BB962C8B-B14F-4D97-AF65-F5344CB8AC3E}">
        <p14:creationId xmlns:p14="http://schemas.microsoft.com/office/powerpoint/2010/main" val="54516419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rPr>
              <a:t>参考文献は５つあります。</a:t>
            </a:r>
          </a:p>
          <a:p>
            <a:r>
              <a:rPr kumimoji="1" lang="ja-JP" altLang="ja-JP" sz="1200" kern="1200" dirty="0" smtClean="0">
                <a:solidFill>
                  <a:schemeClr val="tx1"/>
                </a:solidFill>
                <a:effectLst/>
              </a:rPr>
              <a:t>まず、最初の方、導入部の書き方で紹介しました、「これから学会発表する若者のために」です。</a:t>
            </a:r>
          </a:p>
          <a:p>
            <a:r>
              <a:rPr kumimoji="1" lang="ja-JP" altLang="ja-JP" sz="1200" kern="1200" dirty="0" smtClean="0">
                <a:solidFill>
                  <a:schemeClr val="tx1"/>
                </a:solidFill>
                <a:effectLst/>
              </a:rPr>
              <a:t>著者の酒井さんは生物学を研究されている方で、扱われている内容がやや理系に寄っているところはありますが、研究発表をどのように論理的に組んでいけばよいのか、良く書かれたお勧めの本です。</a:t>
            </a:r>
          </a:p>
          <a:p>
            <a:endParaRPr kumimoji="1" lang="ja-JP" altLang="en-US" dirty="0"/>
          </a:p>
        </p:txBody>
      </p:sp>
      <p:sp>
        <p:nvSpPr>
          <p:cNvPr id="4" name="スライド番号プレースホルダー 3"/>
          <p:cNvSpPr>
            <a:spLocks noGrp="1"/>
          </p:cNvSpPr>
          <p:nvPr>
            <p:ph type="sldNum" sz="quarter" idx="10"/>
          </p:nvPr>
        </p:nvSpPr>
        <p:spPr/>
        <p:txBody>
          <a:bodyPr/>
          <a:lstStyle/>
          <a:p>
            <a:fld id="{4CB7BAC8-6364-4461-B409-05702E70A0AF}" type="slidenum">
              <a:rPr kumimoji="1" lang="ja-JP" altLang="en-US" smtClean="0"/>
              <a:t>73</a:t>
            </a:fld>
            <a:endParaRPr kumimoji="1" lang="ja-JP" altLang="en-US" dirty="0"/>
          </a:p>
        </p:txBody>
      </p:sp>
    </p:spTree>
    <p:extLst>
      <p:ext uri="{BB962C8B-B14F-4D97-AF65-F5344CB8AC3E}">
        <p14:creationId xmlns:p14="http://schemas.microsoft.com/office/powerpoint/2010/main" val="412878045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rPr>
              <a:t>つぎに、最近話題となっている、ガー・レイノルズさんの「シンプルプレゼン」です。私もこの本に影響されて、とくにこのプレゼンの最初の方に、大きな画像とメッセージを少しだけ、というスタイルを取り入れています。</a:t>
            </a:r>
          </a:p>
          <a:p>
            <a:r>
              <a:rPr kumimoji="1" lang="ja-JP" altLang="ja-JP" sz="1200" kern="1200" dirty="0" smtClean="0">
                <a:solidFill>
                  <a:schemeClr val="tx1"/>
                </a:solidFill>
                <a:effectLst/>
              </a:rPr>
              <a:t>この本はガーさんのプレゼンテーションをしているところが</a:t>
            </a:r>
            <a:r>
              <a:rPr kumimoji="1" lang="en-US" altLang="ja-JP" sz="1200" kern="1200" dirty="0" smtClean="0">
                <a:solidFill>
                  <a:schemeClr val="tx1"/>
                </a:solidFill>
                <a:effectLst/>
              </a:rPr>
              <a:t>DVD</a:t>
            </a:r>
            <a:r>
              <a:rPr kumimoji="1" lang="ja-JP" altLang="ja-JP" sz="1200" kern="1200" dirty="0" smtClean="0">
                <a:solidFill>
                  <a:schemeClr val="tx1"/>
                </a:solidFill>
                <a:effectLst/>
              </a:rPr>
              <a:t>として収められていて、なるほど、こういうプレゼンテーションも可能なんだと強い印象を受けました。一度見てみると良いと思います。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4CB7BAC8-6364-4461-B409-05702E70A0AF}" type="slidenum">
              <a:rPr kumimoji="1" lang="ja-JP" altLang="en-US" smtClean="0"/>
              <a:t>74</a:t>
            </a:fld>
            <a:endParaRPr kumimoji="1" lang="ja-JP" altLang="en-US" dirty="0"/>
          </a:p>
        </p:txBody>
      </p:sp>
    </p:spTree>
    <p:extLst>
      <p:ext uri="{BB962C8B-B14F-4D97-AF65-F5344CB8AC3E}">
        <p14:creationId xmlns:p14="http://schemas.microsoft.com/office/powerpoint/2010/main" val="257758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rPr>
              <a:t>同じガー・レイノルズさんの本で、プレゼンテーション</a:t>
            </a:r>
            <a:r>
              <a:rPr kumimoji="1" lang="en-US" altLang="ja-JP" sz="1200" kern="1200" dirty="0" smtClean="0">
                <a:solidFill>
                  <a:schemeClr val="tx1"/>
                </a:solidFill>
                <a:effectLst/>
              </a:rPr>
              <a:t>ZEN</a:t>
            </a:r>
            <a:r>
              <a:rPr kumimoji="1" lang="ja-JP" altLang="ja-JP" sz="1200" kern="1200" dirty="0" smtClean="0">
                <a:solidFill>
                  <a:schemeClr val="tx1"/>
                </a:solidFill>
                <a:effectLst/>
              </a:rPr>
              <a:t>デザインという本で、特に印象深い画面をつくるうえでのヒントが多くあります。</a:t>
            </a:r>
          </a:p>
          <a:p>
            <a:r>
              <a:rPr kumimoji="1" lang="ja-JP" altLang="ja-JP" sz="1200" kern="1200" dirty="0" smtClean="0">
                <a:solidFill>
                  <a:schemeClr val="tx1"/>
                </a:solidFill>
                <a:effectLst/>
              </a:rPr>
              <a:t>これも良く売れている本だそうで、書店でも大きく取り扱われていますが、良い本だと思います。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4CB7BAC8-6364-4461-B409-05702E70A0AF}" type="slidenum">
              <a:rPr kumimoji="1" lang="ja-JP" altLang="en-US" smtClean="0"/>
              <a:t>75</a:t>
            </a:fld>
            <a:endParaRPr kumimoji="1" lang="ja-JP" altLang="en-US" dirty="0"/>
          </a:p>
        </p:txBody>
      </p:sp>
    </p:spTree>
    <p:extLst>
      <p:ext uri="{BB962C8B-B14F-4D97-AF65-F5344CB8AC3E}">
        <p14:creationId xmlns:p14="http://schemas.microsoft.com/office/powerpoint/2010/main" val="35633358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rPr>
              <a:t>次にグラフの作り方で読んだ方がいいとご紹介したマッキンゼー流図解の技術、そして同じ著者によるマッキンゼー流プレゼンテーションの技術という本を</a:t>
            </a:r>
            <a:r>
              <a:rPr kumimoji="1" lang="en-US" altLang="ja-JP" sz="1200" kern="1200" dirty="0" smtClean="0">
                <a:solidFill>
                  <a:schemeClr val="tx1"/>
                </a:solidFill>
                <a:effectLst/>
              </a:rPr>
              <a:t>2</a:t>
            </a:r>
            <a:r>
              <a:rPr kumimoji="1" lang="ja-JP" altLang="ja-JP" sz="1200" kern="1200" dirty="0" smtClean="0">
                <a:solidFill>
                  <a:schemeClr val="tx1"/>
                </a:solidFill>
                <a:effectLst/>
              </a:rPr>
              <a:t>冊合わせて紹介します。</a:t>
            </a:r>
          </a:p>
          <a:p>
            <a:r>
              <a:rPr kumimoji="1" lang="ja-JP" altLang="ja-JP" sz="1200" kern="1200" dirty="0" smtClean="0">
                <a:solidFill>
                  <a:schemeClr val="tx1"/>
                </a:solidFill>
                <a:effectLst/>
              </a:rPr>
              <a:t>先に紹介しました通り、グラフや図表を作るうえで基本となることが押さえられています。分かりやすい図表を作るには、一度読んだ方が良いと思います。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4CB7BAC8-6364-4461-B409-05702E70A0AF}" type="slidenum">
              <a:rPr kumimoji="1" lang="ja-JP" altLang="en-US" smtClean="0"/>
              <a:t>76</a:t>
            </a:fld>
            <a:endParaRPr kumimoji="1" lang="ja-JP" altLang="en-US" dirty="0"/>
          </a:p>
        </p:txBody>
      </p:sp>
    </p:spTree>
    <p:extLst>
      <p:ext uri="{BB962C8B-B14F-4D97-AF65-F5344CB8AC3E}">
        <p14:creationId xmlns:p14="http://schemas.microsoft.com/office/powerpoint/2010/main" val="222135669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ja-JP" sz="1200" kern="1200" dirty="0" smtClean="0">
                <a:solidFill>
                  <a:schemeClr val="tx1"/>
                </a:solidFill>
                <a:effectLst/>
              </a:rPr>
              <a:t>図表をつくりには、もう一冊、「ウォールストリートジャーナル式図解表現のルール」という本もあります。こちらも、わかりやすい図表の作り方について、とくにグラフの種類やデータによって、どういう点に注意すればよいのかという点について、詳しく書かれてい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4CB7BAC8-6364-4461-B409-05702E70A0AF}" type="slidenum">
              <a:rPr kumimoji="1" lang="ja-JP" altLang="en-US" smtClean="0"/>
              <a:t>77</a:t>
            </a:fld>
            <a:endParaRPr kumimoji="1" lang="ja-JP" altLang="en-US" dirty="0"/>
          </a:p>
        </p:txBody>
      </p:sp>
    </p:spTree>
    <p:extLst>
      <p:ext uri="{BB962C8B-B14F-4D97-AF65-F5344CB8AC3E}">
        <p14:creationId xmlns:p14="http://schemas.microsoft.com/office/powerpoint/2010/main" val="67955389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rPr>
              <a:t>次に参考となるウェブサイトを二つ紹介します。</a:t>
            </a:r>
          </a:p>
          <a:p>
            <a:r>
              <a:rPr kumimoji="1" lang="ja-JP" altLang="ja-JP" sz="1200" kern="1200" dirty="0" smtClean="0">
                <a:solidFill>
                  <a:schemeClr val="tx1"/>
                </a:solidFill>
                <a:effectLst/>
              </a:rPr>
              <a:t>研究発表で、どのようにすれば人に伝わりやすいようなデザインができるのかという点について、高橋さんが作られたサイトがあります。</a:t>
            </a:r>
          </a:p>
          <a:p>
            <a:r>
              <a:rPr kumimoji="1" lang="ja-JP" altLang="ja-JP" sz="1200" kern="1200" dirty="0" smtClean="0">
                <a:solidFill>
                  <a:schemeClr val="tx1"/>
                </a:solidFill>
                <a:effectLst/>
              </a:rPr>
              <a:t>研究発表の際に気を付けるべき点、こうすればより見やすくなるという点について具体的な例を多く挙げられていて、非常にお勧めです。</a:t>
            </a:r>
          </a:p>
          <a:p>
            <a:endParaRPr kumimoji="1" lang="ja-JP" altLang="en-US" dirty="0"/>
          </a:p>
        </p:txBody>
      </p:sp>
      <p:sp>
        <p:nvSpPr>
          <p:cNvPr id="4" name="スライド番号プレースホルダー 3"/>
          <p:cNvSpPr>
            <a:spLocks noGrp="1"/>
          </p:cNvSpPr>
          <p:nvPr>
            <p:ph type="sldNum" sz="quarter" idx="10"/>
          </p:nvPr>
        </p:nvSpPr>
        <p:spPr/>
        <p:txBody>
          <a:bodyPr/>
          <a:lstStyle/>
          <a:p>
            <a:fld id="{4CB7BAC8-6364-4461-B409-05702E70A0AF}" type="slidenum">
              <a:rPr kumimoji="1" lang="ja-JP" altLang="en-US" smtClean="0"/>
              <a:t>78</a:t>
            </a:fld>
            <a:endParaRPr kumimoji="1" lang="ja-JP" altLang="en-US" dirty="0"/>
          </a:p>
        </p:txBody>
      </p:sp>
    </p:spTree>
    <p:extLst>
      <p:ext uri="{BB962C8B-B14F-4D97-AF65-F5344CB8AC3E}">
        <p14:creationId xmlns:p14="http://schemas.microsoft.com/office/powerpoint/2010/main" val="319756679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rPr>
              <a:t>また、プレゼンテーションの構成については、</a:t>
            </a:r>
          </a:p>
          <a:p>
            <a:r>
              <a:rPr kumimoji="1" lang="ja-JP" altLang="ja-JP" sz="1200" kern="1200" dirty="0" smtClean="0">
                <a:solidFill>
                  <a:schemeClr val="tx1"/>
                </a:solidFill>
                <a:effectLst/>
              </a:rPr>
              <a:t>竹中さんが作られた「聞き手に届く学会発表のために」というサイトがあり、学会発表を主に念頭に置いて作られてはいるのですが、研究発表をするうえでどういう点に気を付ける必要があるのか、良く書かれてい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4CB7BAC8-6364-4461-B409-05702E70A0AF}" type="slidenum">
              <a:rPr kumimoji="1" lang="ja-JP" altLang="en-US" smtClean="0"/>
              <a:t>79</a:t>
            </a:fld>
            <a:endParaRPr kumimoji="1" lang="ja-JP" altLang="en-US" dirty="0"/>
          </a:p>
        </p:txBody>
      </p:sp>
    </p:spTree>
    <p:extLst>
      <p:ext uri="{BB962C8B-B14F-4D97-AF65-F5344CB8AC3E}">
        <p14:creationId xmlns:p14="http://schemas.microsoft.com/office/powerpoint/2010/main" val="37552466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hi-IN" altLang="ja-JP" sz="1200" kern="1200" dirty="0" smtClean="0">
                <a:solidFill>
                  <a:schemeClr val="tx1"/>
                </a:solidFill>
                <a:effectLst/>
              </a:rPr>
              <a:t>二つ目ですが、聞き手の反応が分かりにくいことです。</a:t>
            </a:r>
            <a:endParaRPr kumimoji="1" lang="ja-JP" altLang="ja-JP" sz="1200" kern="1200" dirty="0" smtClean="0">
              <a:solidFill>
                <a:schemeClr val="tx1"/>
              </a:solidFill>
              <a:effectLst/>
            </a:endParaRPr>
          </a:p>
          <a:p>
            <a:r>
              <a:rPr kumimoji="1" lang="hi-IN" altLang="ja-JP" sz="1200" kern="1200" dirty="0" smtClean="0">
                <a:solidFill>
                  <a:schemeClr val="tx1"/>
                </a:solidFill>
                <a:effectLst/>
              </a:rPr>
              <a:t>たとえば、説明が難しすぎたときに、普通の会話であれば、「今の良くわからなかった」と言ってもらえれば、より砕いた説明をしたりすることができます。</a:t>
            </a:r>
            <a:endParaRPr kumimoji="1" lang="ja-JP" altLang="ja-JP" sz="1200" kern="1200" dirty="0" smtClean="0">
              <a:solidFill>
                <a:schemeClr val="tx1"/>
              </a:solidFill>
              <a:effectLst/>
            </a:endParaRPr>
          </a:p>
          <a:p>
            <a:r>
              <a:rPr kumimoji="1" lang="hi-IN" altLang="ja-JP" sz="1200" kern="1200" dirty="0" smtClean="0">
                <a:solidFill>
                  <a:schemeClr val="tx1"/>
                </a:solidFill>
                <a:effectLst/>
              </a:rPr>
              <a:t>しかしながら、プレゼンテーションの場合、なかなかそういった対応をすることは、</a:t>
            </a:r>
            <a:r>
              <a:rPr kumimoji="1" lang="ja-JP" altLang="en-US" sz="1200" kern="1200" dirty="0" smtClean="0">
                <a:solidFill>
                  <a:schemeClr val="tx1"/>
                </a:solidFill>
                <a:effectLst/>
              </a:rPr>
              <a:t>この写真はちょっと極端ですが、こうでもしないと、反応がわかりにくいです。</a:t>
            </a:r>
            <a:endParaRPr kumimoji="1" lang="ja-JP" altLang="ja-JP" sz="1200" kern="1200" dirty="0" smtClean="0">
              <a:solidFill>
                <a:schemeClr val="tx1"/>
              </a:solidFill>
              <a:effectLst/>
            </a:endParaRPr>
          </a:p>
          <a:p>
            <a:r>
              <a:rPr kumimoji="1" lang="hi-IN" altLang="ja-JP" sz="1200" kern="1200" dirty="0" smtClean="0">
                <a:solidFill>
                  <a:schemeClr val="tx1"/>
                </a:solidFill>
                <a:effectLst/>
              </a:rPr>
              <a:t>もちろん、聞き手の顔を見て、いまの説明ではちょっと不足しているかなと感じた場合には、もういちど繰り返し説明してみるなどのちょっとしたアドリブを利かせることはできます。しかし、たとえばもう少し詳しい説明の図を急に付け加えるなどの大幅な変更はほとんどの場合できません。</a:t>
            </a:r>
            <a:endParaRPr kumimoji="1" lang="ja-JP" altLang="ja-JP" sz="1200" kern="1200" dirty="0" smtClean="0">
              <a:solidFill>
                <a:schemeClr val="tx1"/>
              </a:solidFill>
              <a:effectLst/>
            </a:endParaRPr>
          </a:p>
          <a:p>
            <a:r>
              <a:rPr kumimoji="1" lang="en-US" altLang="ja-JP" sz="1200" kern="1200" dirty="0" smtClean="0">
                <a:solidFill>
                  <a:schemeClr val="tx1"/>
                </a:solidFill>
                <a:effectLst/>
              </a:rPr>
              <a:t> </a:t>
            </a:r>
            <a:endParaRPr kumimoji="1" lang="ja-JP" altLang="ja-JP" sz="1200" kern="1200" dirty="0" smtClean="0">
              <a:solidFill>
                <a:schemeClr val="tx1"/>
              </a:solidFill>
              <a:effectLst/>
            </a:endParaRPr>
          </a:p>
          <a:p>
            <a:r>
              <a:rPr kumimoji="1" lang="hi-IN" altLang="ja-JP" sz="1200" kern="1200" dirty="0" smtClean="0">
                <a:solidFill>
                  <a:schemeClr val="tx1"/>
                </a:solidFill>
                <a:effectLst/>
              </a:rPr>
              <a:t>さらに加えて、聞き手は多数いるわけですが、そのひとの持っている基礎知識であったり、あるいは理解力であったりはばらばらで、人によって違います。違う中で、ほとんどの人が理解できるような説明をしなければなりません。</a:t>
            </a:r>
            <a:endParaRPr kumimoji="1" lang="ja-JP" altLang="ja-JP" sz="1200" kern="1200" dirty="0" smtClean="0">
              <a:solidFill>
                <a:schemeClr val="tx1"/>
              </a:solidFill>
              <a:effectLst/>
            </a:endParaRPr>
          </a:p>
          <a:p>
            <a:r>
              <a:rPr kumimoji="1" lang="en-US" altLang="ja-JP" sz="1200" kern="1200" dirty="0" smtClean="0">
                <a:solidFill>
                  <a:schemeClr val="tx1"/>
                </a:solidFill>
                <a:effectLst/>
              </a:rPr>
              <a:t> </a:t>
            </a:r>
            <a:endParaRPr kumimoji="1" lang="ja-JP" altLang="ja-JP" sz="1200" kern="1200" dirty="0" smtClean="0">
              <a:solidFill>
                <a:schemeClr val="tx1"/>
              </a:solidFill>
              <a:effectLst/>
            </a:endParaRPr>
          </a:p>
          <a:p>
            <a:r>
              <a:rPr kumimoji="1" lang="hi-IN" altLang="ja-JP" sz="1200" kern="1200" dirty="0" smtClean="0">
                <a:solidFill>
                  <a:schemeClr val="tx1"/>
                </a:solidFill>
                <a:effectLst/>
              </a:rPr>
              <a:t>そのため、発表者に求められることは、多数いる聞き手が、一度で理解できるような説明をあらかじめ準備するという、難しい作業です。</a:t>
            </a:r>
            <a:endParaRPr kumimoji="1" lang="ja-JP" altLang="ja-JP" sz="1200" kern="1200" dirty="0" smtClean="0">
              <a:solidFill>
                <a:schemeClr val="tx1"/>
              </a:solidFill>
              <a:effectLst/>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4CB7BAC8-6364-4461-B409-05702E70A0AF}" type="slidenum">
              <a:rPr kumimoji="1" lang="ja-JP" altLang="en-US" smtClean="0"/>
              <a:t>8</a:t>
            </a:fld>
            <a:endParaRPr kumimoji="1" lang="ja-JP" altLang="en-US" dirty="0"/>
          </a:p>
        </p:txBody>
      </p:sp>
    </p:spTree>
    <p:extLst>
      <p:ext uri="{BB962C8B-B14F-4D97-AF65-F5344CB8AC3E}">
        <p14:creationId xmlns:p14="http://schemas.microsoft.com/office/powerpoint/2010/main" val="1419029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rPr>
              <a:t>まとめます。</a:t>
            </a:r>
          </a:p>
          <a:p>
            <a:r>
              <a:rPr kumimoji="1" lang="ja-JP" altLang="ja-JP" sz="1200" kern="1200" dirty="0" smtClean="0">
                <a:solidFill>
                  <a:schemeClr val="tx1"/>
                </a:solidFill>
                <a:effectLst/>
              </a:rPr>
              <a:t>プレゼンテーションは、コミュニケーションの一種です。普段会話をするのとはちょっと違った面もありますが、相手に伝えようとする根本のところでは同じです。</a:t>
            </a:r>
          </a:p>
          <a:p>
            <a:r>
              <a:rPr kumimoji="1" lang="en-US" altLang="ja-JP" sz="1200" kern="1200" dirty="0" smtClean="0">
                <a:solidFill>
                  <a:schemeClr val="tx1"/>
                </a:solidFill>
                <a:effectLst/>
              </a:rPr>
              <a:t> </a:t>
            </a:r>
            <a:endParaRPr kumimoji="1" lang="ja-JP" altLang="ja-JP" sz="1200" kern="1200" dirty="0" smtClean="0">
              <a:solidFill>
                <a:schemeClr val="tx1"/>
              </a:solidFill>
              <a:effectLst/>
            </a:endParaRPr>
          </a:p>
          <a:p>
            <a:r>
              <a:rPr kumimoji="1" lang="ja-JP" altLang="ja-JP" sz="1200" kern="1200" dirty="0" smtClean="0">
                <a:solidFill>
                  <a:schemeClr val="tx1"/>
                </a:solidFill>
                <a:effectLst/>
              </a:rPr>
              <a:t>ただ、相手に知ってもらおう、理解してもらおうと思うと、なかなか難しい部分も多くあります。ですので、研究内容を伝えるために、細かい部分にまでしっかり気を使って、全力を尽くして発表をしていきましょう。</a:t>
            </a:r>
          </a:p>
          <a:p>
            <a:r>
              <a:rPr kumimoji="1" lang="en-US" altLang="ja-JP" sz="1200" kern="1200" dirty="0" smtClean="0">
                <a:solidFill>
                  <a:schemeClr val="tx1"/>
                </a:solidFill>
                <a:effectLst/>
              </a:rPr>
              <a:t> </a:t>
            </a:r>
            <a:endParaRPr kumimoji="1" lang="ja-JP" altLang="ja-JP" sz="1200" kern="1200" dirty="0" smtClean="0">
              <a:solidFill>
                <a:schemeClr val="tx1"/>
              </a:solidFill>
              <a:effectLst/>
            </a:endParaRPr>
          </a:p>
          <a:p>
            <a:r>
              <a:rPr kumimoji="1" lang="ja-JP" altLang="ja-JP" sz="1200" kern="1200" dirty="0" smtClean="0">
                <a:solidFill>
                  <a:schemeClr val="tx1"/>
                </a:solidFill>
                <a:effectLst/>
              </a:rPr>
              <a:t>プレゼンテーションには、今日紹介してきたようにさまざまなテクニックもありますが、もっと大きいのは慣れるということだと思います。慣れるためには回数をこなしていくことも大切です。インター大会に限らず、今後も様々な発表機会があるとおもいますので、そこで研究発表を楽しんでください。それが一番の上達方法だと思い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4CB7BAC8-6364-4461-B409-05702E70A0AF}" type="slidenum">
              <a:rPr kumimoji="1" lang="ja-JP" altLang="en-US" smtClean="0"/>
              <a:t>80</a:t>
            </a:fld>
            <a:endParaRPr kumimoji="1" lang="ja-JP" altLang="en-US" dirty="0"/>
          </a:p>
        </p:txBody>
      </p:sp>
    </p:spTree>
    <p:extLst>
      <p:ext uri="{BB962C8B-B14F-4D97-AF65-F5344CB8AC3E}">
        <p14:creationId xmlns:p14="http://schemas.microsoft.com/office/powerpoint/2010/main" val="175050637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rPr>
              <a:t>最後になりましたが、今回の発表の機会</a:t>
            </a:r>
            <a:r>
              <a:rPr kumimoji="1" lang="ja-JP" altLang="ja-JP" sz="1200" kern="1200" smtClean="0">
                <a:solidFill>
                  <a:schemeClr val="tx1"/>
                </a:solidFill>
                <a:effectLst/>
              </a:rPr>
              <a:t>を下さった勝又茉里奈さん</a:t>
            </a:r>
            <a:r>
              <a:rPr kumimoji="1" lang="ja-JP" altLang="en-US" sz="1200" kern="1200" smtClean="0">
                <a:solidFill>
                  <a:schemeClr val="tx1"/>
                </a:solidFill>
                <a:effectLst/>
              </a:rPr>
              <a:t>、</a:t>
            </a:r>
            <a:r>
              <a:rPr kumimoji="1" lang="ja-JP" altLang="ja-JP" sz="1200" kern="1200" smtClean="0">
                <a:solidFill>
                  <a:schemeClr val="tx1"/>
                </a:solidFill>
                <a:effectLst/>
              </a:rPr>
              <a:t>岡田美帆さんを</a:t>
            </a:r>
            <a:r>
              <a:rPr kumimoji="1" lang="ja-JP" altLang="ja-JP" sz="1200" kern="1200" dirty="0" smtClean="0">
                <a:solidFill>
                  <a:schemeClr val="tx1"/>
                </a:solidFill>
                <a:effectLst/>
              </a:rPr>
              <a:t>はじめとするインター大会実行委員会の皆様に深く感謝します。</a:t>
            </a:r>
          </a:p>
          <a:p>
            <a:r>
              <a:rPr kumimoji="1" lang="ja-JP" altLang="ja-JP" sz="1200" kern="1200" dirty="0" smtClean="0">
                <a:solidFill>
                  <a:schemeClr val="tx1"/>
                </a:solidFill>
                <a:effectLst/>
              </a:rPr>
              <a:t>ありがとうございました。</a:t>
            </a:r>
            <a:endParaRPr kumimoji="1" lang="en-US" altLang="ja-JP" sz="1200" kern="1200" dirty="0" smtClean="0">
              <a:solidFill>
                <a:schemeClr val="tx1"/>
              </a:solidFill>
              <a:effectLst/>
            </a:endParaRPr>
          </a:p>
          <a:p>
            <a:endParaRPr kumimoji="1" lang="ja-JP" altLang="ja-JP" sz="1200" kern="1200" dirty="0" smtClean="0">
              <a:solidFill>
                <a:schemeClr val="tx1"/>
              </a:solidFill>
              <a:effectLst/>
            </a:endParaRPr>
          </a:p>
          <a:p>
            <a:r>
              <a:rPr kumimoji="1" lang="ja-JP" altLang="ja-JP" sz="1200" kern="1200" dirty="0" smtClean="0">
                <a:solidFill>
                  <a:schemeClr val="tx1"/>
                </a:solidFill>
                <a:effectLst/>
              </a:rPr>
              <a:t>以上で発表を終わります。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4CB7BAC8-6364-4461-B409-05702E70A0AF}" type="slidenum">
              <a:rPr kumimoji="1" lang="ja-JP" altLang="en-US" smtClean="0"/>
              <a:t>81</a:t>
            </a:fld>
            <a:endParaRPr kumimoji="1" lang="ja-JP" altLang="en-US" dirty="0"/>
          </a:p>
        </p:txBody>
      </p:sp>
    </p:spTree>
    <p:extLst>
      <p:ext uri="{BB962C8B-B14F-4D97-AF65-F5344CB8AC3E}">
        <p14:creationId xmlns:p14="http://schemas.microsoft.com/office/powerpoint/2010/main" val="13771057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hi-IN" altLang="ja-JP" sz="1200" kern="1200" dirty="0" smtClean="0">
                <a:solidFill>
                  <a:schemeClr val="tx1"/>
                </a:solidFill>
                <a:effectLst/>
              </a:rPr>
              <a:t>三つ目としては、これはプレゼンテーションだから、というわけではないのですが、流した汗は見えないということです。</a:t>
            </a:r>
            <a:endParaRPr kumimoji="1" lang="ja-JP" altLang="ja-JP" sz="1200" kern="1200" dirty="0" smtClean="0">
              <a:solidFill>
                <a:schemeClr val="tx1"/>
              </a:solidFill>
              <a:effectLst/>
            </a:endParaRPr>
          </a:p>
          <a:p>
            <a:r>
              <a:rPr kumimoji="1" lang="hi-IN" altLang="ja-JP" sz="1200" kern="1200" dirty="0" smtClean="0">
                <a:solidFill>
                  <a:schemeClr val="tx1"/>
                </a:solidFill>
                <a:effectLst/>
              </a:rPr>
              <a:t>皆さんは</a:t>
            </a:r>
            <a:r>
              <a:rPr kumimoji="1" lang="en-US" altLang="ja-JP" sz="1200" kern="1200" dirty="0" smtClean="0">
                <a:solidFill>
                  <a:schemeClr val="tx1"/>
                </a:solidFill>
                <a:effectLst/>
              </a:rPr>
              <a:t>12</a:t>
            </a:r>
            <a:r>
              <a:rPr kumimoji="1" lang="hi-IN" altLang="ja-JP" sz="1200" kern="1200" dirty="0" smtClean="0">
                <a:solidFill>
                  <a:schemeClr val="tx1"/>
                </a:solidFill>
                <a:effectLst/>
              </a:rPr>
              <a:t>月のインター本大会に向けて、苦労しながら研究を進めていると思います。現地調査をしたり、アンケート調査をしたり、さまざまな苦労をして研究結果を出してきている、あるいはその最中ではないかと思います。しかしながら、そうやって苦労した研究であっても、発表の際のプレゼンテーションが悪ければ、一切伝わりません。</a:t>
            </a:r>
            <a:endParaRPr kumimoji="1" lang="en-US" altLang="ja-JP" sz="1200" kern="1200" dirty="0" smtClean="0">
              <a:solidFill>
                <a:schemeClr val="tx1"/>
              </a:solidFill>
              <a:effectLst/>
            </a:endParaRPr>
          </a:p>
          <a:p>
            <a:endParaRPr kumimoji="1" lang="ja-JP" altLang="ja-JP" sz="1200" kern="1200" dirty="0" smtClean="0">
              <a:solidFill>
                <a:schemeClr val="tx1"/>
              </a:solidFill>
              <a:effectLst/>
            </a:endParaRPr>
          </a:p>
          <a:p>
            <a:r>
              <a:rPr kumimoji="1" lang="hi-IN" altLang="ja-JP" sz="1200" kern="1200" dirty="0" smtClean="0">
                <a:solidFill>
                  <a:schemeClr val="tx1"/>
                </a:solidFill>
                <a:effectLst/>
              </a:rPr>
              <a:t>その研究発表が、すでに研究結果が論文となって出版されているとか、テレビや新聞の取材を受けたとか、最近ですとインターネットで公開してあるとか、そういう場合は別ですけれども、そのプレゼンテーションが初めて発表する場所だった場合、プレゼンテーションで伝わらなければ、その研究は世の中に存在しないことと同じです。つまり、あなたが研究のためにした努力は、なかったことになってしまいます。</a:t>
            </a:r>
            <a:r>
              <a:rPr kumimoji="1" lang="ja-JP" altLang="ja-JP" sz="1200" kern="1200" dirty="0" smtClean="0">
                <a:solidFill>
                  <a:schemeClr val="tx1"/>
                </a:solidFill>
                <a:effectLst/>
              </a:rPr>
              <a:t>ですので、伝えるために一生懸命になります。</a:t>
            </a:r>
          </a:p>
          <a:p>
            <a:r>
              <a:rPr kumimoji="1" lang="en-US" altLang="ja-JP" sz="1200" kern="1200" dirty="0" smtClean="0">
                <a:solidFill>
                  <a:schemeClr val="tx1"/>
                </a:solidFill>
                <a:effectLst/>
              </a:rPr>
              <a:t> </a:t>
            </a:r>
            <a:endParaRPr kumimoji="1" lang="ja-JP" altLang="ja-JP" sz="1200" kern="1200" dirty="0" smtClean="0">
              <a:solidFill>
                <a:schemeClr val="tx1"/>
              </a:solidFill>
              <a:effectLst/>
            </a:endParaRPr>
          </a:p>
          <a:p>
            <a:r>
              <a:rPr kumimoji="1" lang="ja-JP" altLang="ja-JP" sz="1200" kern="1200" dirty="0" smtClean="0">
                <a:solidFill>
                  <a:schemeClr val="tx1"/>
                </a:solidFill>
                <a:effectLst/>
              </a:rPr>
              <a:t>プレゼンテーションでは、授業と同じような会場で、授業と同じように話をします</a:t>
            </a:r>
            <a:r>
              <a:rPr kumimoji="1" lang="ja-JP" altLang="en-US" sz="1200" kern="1200" dirty="0" smtClean="0">
                <a:solidFill>
                  <a:schemeClr val="tx1"/>
                </a:solidFill>
                <a:effectLst/>
              </a:rPr>
              <a:t>。</a:t>
            </a:r>
            <a:endParaRPr kumimoji="1" lang="en-US" altLang="ja-JP" sz="1200" kern="1200" dirty="0" smtClean="0">
              <a:solidFill>
                <a:schemeClr val="tx1"/>
              </a:solidFill>
              <a:effectLst/>
            </a:endParaRPr>
          </a:p>
          <a:p>
            <a:r>
              <a:rPr kumimoji="1" lang="ja-JP" altLang="ja-JP" sz="1200" kern="1200" dirty="0" smtClean="0">
                <a:solidFill>
                  <a:schemeClr val="tx1"/>
                </a:solidFill>
                <a:effectLst/>
              </a:rPr>
              <a:t>授業などでは、建前としては聞き手側である学生が、その先生の話を聞きたくて来ています。</a:t>
            </a:r>
          </a:p>
          <a:p>
            <a:r>
              <a:rPr kumimoji="1" lang="ja-JP" altLang="ja-JP" sz="1200" kern="1200" dirty="0" smtClean="0">
                <a:solidFill>
                  <a:schemeClr val="tx1"/>
                </a:solidFill>
                <a:effectLst/>
              </a:rPr>
              <a:t>それに対して、プレゼンテーションでは、発表者は何とか聞き手に聞いて理解してほしくて話をします。</a:t>
            </a:r>
          </a:p>
          <a:p>
            <a:r>
              <a:rPr kumimoji="1" lang="ja-JP" altLang="ja-JP" sz="1200" kern="1200" dirty="0" smtClean="0">
                <a:solidFill>
                  <a:schemeClr val="tx1"/>
                </a:solidFill>
                <a:effectLst/>
              </a:rPr>
              <a:t>授業とプレゼンテーション、どちらも前に少数の人が立って話をするのですが、聞き手が聞きたいのか、発表者が聞いてほしいのかという大きな差があります。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4CB7BAC8-6364-4461-B409-05702E70A0AF}" type="slidenum">
              <a:rPr kumimoji="1" lang="ja-JP" altLang="en-US" smtClean="0"/>
              <a:t>9</a:t>
            </a:fld>
            <a:endParaRPr kumimoji="1" lang="ja-JP" altLang="en-US" dirty="0"/>
          </a:p>
        </p:txBody>
      </p:sp>
    </p:spTree>
    <p:extLst>
      <p:ext uri="{BB962C8B-B14F-4D97-AF65-F5344CB8AC3E}">
        <p14:creationId xmlns:p14="http://schemas.microsoft.com/office/powerpoint/2010/main" val="20775176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29F879D2-2491-432B-BD4B-A044B28D6E24}" type="datetime1">
              <a:rPr kumimoji="1" lang="ja-JP" altLang="en-US" smtClean="0"/>
              <a:t>2011/9/13</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lvl1pPr>
              <a:defRPr sz="2000"/>
            </a:lvl1pPr>
          </a:lstStyle>
          <a:p>
            <a:fld id="{749DC45D-918B-423E-B5AE-ED0B78335A00}" type="slidenum">
              <a:rPr lang="ja-JP" altLang="en-US" smtClean="0"/>
              <a:pPr/>
              <a:t>‹#›</a:t>
            </a:fld>
            <a:r>
              <a:rPr lang="en-US" altLang="ja-JP" dirty="0" smtClean="0"/>
              <a:t>/81</a:t>
            </a:r>
            <a:endParaRPr lang="ja-JP" altLang="en-US" dirty="0"/>
          </a:p>
        </p:txBody>
      </p:sp>
    </p:spTree>
    <p:extLst>
      <p:ext uri="{BB962C8B-B14F-4D97-AF65-F5344CB8AC3E}">
        <p14:creationId xmlns:p14="http://schemas.microsoft.com/office/powerpoint/2010/main" val="3162790224"/>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C3C03EC6-F07A-487C-B1EC-E3D40601AB9A}" type="datetime1">
              <a:rPr kumimoji="1" lang="ja-JP" altLang="en-US" smtClean="0"/>
              <a:t>2011/9/13</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749DC45D-918B-423E-B5AE-ED0B78335A00}" type="slidenum">
              <a:rPr kumimoji="1" lang="ja-JP" altLang="en-US" smtClean="0"/>
              <a:t>‹#›</a:t>
            </a:fld>
            <a:endParaRPr kumimoji="1" lang="ja-JP" altLang="en-US" dirty="0"/>
          </a:p>
        </p:txBody>
      </p:sp>
    </p:spTree>
    <p:extLst>
      <p:ext uri="{BB962C8B-B14F-4D97-AF65-F5344CB8AC3E}">
        <p14:creationId xmlns:p14="http://schemas.microsoft.com/office/powerpoint/2010/main" val="334115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036AFF21-A18B-4C0F-8404-598321C2E2DE}" type="datetime1">
              <a:rPr kumimoji="1" lang="ja-JP" altLang="en-US" smtClean="0"/>
              <a:t>2011/9/13</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749DC45D-918B-423E-B5AE-ED0B78335A00}" type="slidenum">
              <a:rPr kumimoji="1" lang="ja-JP" altLang="en-US" smtClean="0"/>
              <a:t>‹#›</a:t>
            </a:fld>
            <a:endParaRPr kumimoji="1" lang="ja-JP" altLang="en-US" dirty="0"/>
          </a:p>
        </p:txBody>
      </p:sp>
    </p:spTree>
    <p:extLst>
      <p:ext uri="{BB962C8B-B14F-4D97-AF65-F5344CB8AC3E}">
        <p14:creationId xmlns:p14="http://schemas.microsoft.com/office/powerpoint/2010/main" val="3044003698"/>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107504" y="188640"/>
            <a:ext cx="8579296" cy="792088"/>
          </a:xfrm>
        </p:spPr>
        <p:txBody>
          <a:bodyPr>
            <a:noAutofit/>
          </a:bodyPr>
          <a:lstStyle>
            <a:lvl1pPr algn="l">
              <a:defRPr sz="4800">
                <a:solidFill>
                  <a:schemeClr val="accent6"/>
                </a:solidFill>
              </a:defRPr>
            </a:lvl1pPr>
          </a:lstStyle>
          <a:p>
            <a:r>
              <a:rPr kumimoji="1" lang="ja-JP" altLang="en-US" dirty="0" smtClean="0"/>
              <a:t>マスター タイトルの書式設定</a:t>
            </a:r>
            <a:endParaRPr kumimoji="1" lang="ja-JP" altLang="en-US" dirty="0"/>
          </a:p>
        </p:txBody>
      </p:sp>
      <p:sp>
        <p:nvSpPr>
          <p:cNvPr id="3" name="コンテンツ プレースホルダー 2"/>
          <p:cNvSpPr>
            <a:spLocks noGrp="1"/>
          </p:cNvSpPr>
          <p:nvPr>
            <p:ph idx="1"/>
          </p:nvPr>
        </p:nvSpPr>
        <p:spPr/>
        <p:txBody>
          <a:bodyPr>
            <a:noAutofit/>
          </a:bodyPr>
          <a:lstStyle>
            <a:lvl1pPr>
              <a:defRPr sz="4400"/>
            </a:lvl1pPr>
            <a:lvl2pPr>
              <a:defRPr sz="3600"/>
            </a:lvl2pPr>
            <a:lvl3pPr>
              <a:defRPr sz="3200"/>
            </a:lvl3pPr>
            <a:lvl4pPr>
              <a:defRPr sz="2800"/>
            </a:lvl4pPr>
            <a:lvl5pPr>
              <a:defRPr sz="2400"/>
            </a:lvl5pPr>
          </a:lstStyle>
          <a:p>
            <a:pPr lvl="0"/>
            <a:r>
              <a:rPr kumimoji="1" lang="ja-JP" altLang="en-US" dirty="0" smtClean="0"/>
              <a:t>マスター テキストの書式設定</a:t>
            </a:r>
          </a:p>
          <a:p>
            <a:pPr lvl="1"/>
            <a:r>
              <a:rPr kumimoji="1" lang="ja-JP" altLang="en-US" dirty="0" smtClean="0"/>
              <a:t>第 </a:t>
            </a:r>
            <a:r>
              <a:rPr kumimoji="1" lang="en-US" altLang="ja-JP" dirty="0" smtClean="0"/>
              <a:t>2 </a:t>
            </a:r>
            <a:r>
              <a:rPr kumimoji="1" lang="ja-JP" altLang="en-US" dirty="0" smtClean="0"/>
              <a:t>レベル</a:t>
            </a:r>
          </a:p>
          <a:p>
            <a:pPr lvl="2"/>
            <a:r>
              <a:rPr kumimoji="1" lang="ja-JP" altLang="en-US" dirty="0" smtClean="0"/>
              <a:t>第 </a:t>
            </a:r>
            <a:r>
              <a:rPr kumimoji="1" lang="en-US" altLang="ja-JP" dirty="0" smtClean="0"/>
              <a:t>3 </a:t>
            </a:r>
            <a:r>
              <a:rPr kumimoji="1" lang="ja-JP" altLang="en-US" dirty="0" smtClean="0"/>
              <a:t>レベル</a:t>
            </a:r>
          </a:p>
          <a:p>
            <a:pPr lvl="3"/>
            <a:r>
              <a:rPr kumimoji="1" lang="ja-JP" altLang="en-US" dirty="0" smtClean="0"/>
              <a:t>第 </a:t>
            </a:r>
            <a:r>
              <a:rPr kumimoji="1" lang="en-US" altLang="ja-JP" dirty="0" smtClean="0"/>
              <a:t>4 </a:t>
            </a:r>
            <a:r>
              <a:rPr kumimoji="1" lang="ja-JP" altLang="en-US" dirty="0" smtClean="0"/>
              <a:t>レベル</a:t>
            </a:r>
          </a:p>
          <a:p>
            <a:pPr lvl="4"/>
            <a:r>
              <a:rPr kumimoji="1" lang="ja-JP" altLang="en-US" dirty="0" smtClean="0"/>
              <a:t>第 </a:t>
            </a:r>
            <a:r>
              <a:rPr kumimoji="1" lang="en-US" altLang="ja-JP" dirty="0" smtClean="0"/>
              <a:t>5 </a:t>
            </a:r>
            <a:r>
              <a:rPr kumimoji="1" lang="ja-JP" altLang="en-US" dirty="0" smtClean="0"/>
              <a:t>レベル</a:t>
            </a:r>
            <a:endParaRPr kumimoji="1" lang="ja-JP" altLang="en-US" dirty="0"/>
          </a:p>
        </p:txBody>
      </p:sp>
      <p:cxnSp>
        <p:nvCxnSpPr>
          <p:cNvPr id="8" name="直線コネクタ 7"/>
          <p:cNvCxnSpPr/>
          <p:nvPr userDrawn="1"/>
        </p:nvCxnSpPr>
        <p:spPr>
          <a:xfrm>
            <a:off x="107504" y="1052736"/>
            <a:ext cx="8928992" cy="0"/>
          </a:xfrm>
          <a:prstGeom prst="line">
            <a:avLst/>
          </a:prstGeom>
          <a:ln w="44450">
            <a:gradFill flip="none" rotWithShape="1">
              <a:gsLst>
                <a:gs pos="0">
                  <a:schemeClr val="accent6"/>
                </a:gs>
                <a:gs pos="72000">
                  <a:schemeClr val="accent6"/>
                </a:gs>
                <a:gs pos="100000">
                  <a:schemeClr val="bg2"/>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1" name="日付プレースホルダー 10"/>
          <p:cNvSpPr>
            <a:spLocks noGrp="1"/>
          </p:cNvSpPr>
          <p:nvPr>
            <p:ph type="dt" sz="half" idx="10"/>
          </p:nvPr>
        </p:nvSpPr>
        <p:spPr/>
        <p:txBody>
          <a:bodyPr/>
          <a:lstStyle/>
          <a:p>
            <a:fld id="{6615A722-3D29-4CEC-B56F-63EB10B61F42}" type="datetime1">
              <a:rPr kumimoji="1" lang="ja-JP" altLang="en-US" smtClean="0"/>
              <a:t>2011/9/13</a:t>
            </a:fld>
            <a:endParaRPr kumimoji="1" lang="ja-JP" altLang="en-US" dirty="0"/>
          </a:p>
        </p:txBody>
      </p:sp>
      <p:sp>
        <p:nvSpPr>
          <p:cNvPr id="12" name="フッター プレースホルダー 11"/>
          <p:cNvSpPr>
            <a:spLocks noGrp="1"/>
          </p:cNvSpPr>
          <p:nvPr>
            <p:ph type="ftr" sz="quarter" idx="11"/>
          </p:nvPr>
        </p:nvSpPr>
        <p:spPr/>
        <p:txBody>
          <a:bodyPr/>
          <a:lstStyle/>
          <a:p>
            <a:endParaRPr kumimoji="1" lang="ja-JP" altLang="en-US" dirty="0"/>
          </a:p>
        </p:txBody>
      </p:sp>
      <p:sp>
        <p:nvSpPr>
          <p:cNvPr id="13" name="スライド番号プレースホルダー 12"/>
          <p:cNvSpPr>
            <a:spLocks noGrp="1"/>
          </p:cNvSpPr>
          <p:nvPr>
            <p:ph type="sldNum" sz="quarter" idx="12"/>
          </p:nvPr>
        </p:nvSpPr>
        <p:spPr/>
        <p:txBody>
          <a:bodyPr/>
          <a:lstStyle>
            <a:lvl1pPr>
              <a:defRPr sz="2000">
                <a:latin typeface="+mn-lt"/>
              </a:defRPr>
            </a:lvl1pPr>
          </a:lstStyle>
          <a:p>
            <a:fld id="{749DC45D-918B-423E-B5AE-ED0B78335A00}" type="slidenum">
              <a:rPr lang="ja-JP" altLang="en-US" smtClean="0"/>
              <a:pPr/>
              <a:t>‹#›</a:t>
            </a:fld>
            <a:r>
              <a:rPr lang="en-US" altLang="ja-JP" dirty="0" smtClean="0"/>
              <a:t>/81</a:t>
            </a:r>
            <a:endParaRPr lang="ja-JP" altLang="en-US" dirty="0"/>
          </a:p>
        </p:txBody>
      </p:sp>
    </p:spTree>
    <p:extLst>
      <p:ext uri="{BB962C8B-B14F-4D97-AF65-F5344CB8AC3E}">
        <p14:creationId xmlns:p14="http://schemas.microsoft.com/office/powerpoint/2010/main" val="380929457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3863319E-BF0C-4E09-B9EE-88A2F0927F54}" type="datetime1">
              <a:rPr kumimoji="1" lang="ja-JP" altLang="en-US" smtClean="0"/>
              <a:t>2011/9/13</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749DC45D-918B-423E-B5AE-ED0B78335A00}" type="slidenum">
              <a:rPr kumimoji="1" lang="ja-JP" altLang="en-US" smtClean="0"/>
              <a:t>‹#›</a:t>
            </a:fld>
            <a:endParaRPr kumimoji="1" lang="ja-JP" altLang="en-US" dirty="0"/>
          </a:p>
        </p:txBody>
      </p:sp>
    </p:spTree>
    <p:extLst>
      <p:ext uri="{BB962C8B-B14F-4D97-AF65-F5344CB8AC3E}">
        <p14:creationId xmlns:p14="http://schemas.microsoft.com/office/powerpoint/2010/main" val="289458832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E6FADCEF-1BF1-4985-822E-32F88BE54AB5}" type="datetime1">
              <a:rPr kumimoji="1" lang="ja-JP" altLang="en-US" smtClean="0"/>
              <a:t>2011/9/13</a:t>
            </a:fld>
            <a:endParaRPr kumimoji="1" lang="ja-JP" altLang="en-US" dirty="0"/>
          </a:p>
        </p:txBody>
      </p:sp>
      <p:sp>
        <p:nvSpPr>
          <p:cNvPr id="6" name="フッター プレースホルダー 5"/>
          <p:cNvSpPr>
            <a:spLocks noGrp="1"/>
          </p:cNvSpPr>
          <p:nvPr>
            <p:ph type="ftr" sz="quarter" idx="11"/>
          </p:nvPr>
        </p:nvSpPr>
        <p:spPr/>
        <p:txBody>
          <a:bodyPr/>
          <a:lstStyle/>
          <a:p>
            <a:endParaRPr kumimoji="1" lang="ja-JP" altLang="en-US" dirty="0"/>
          </a:p>
        </p:txBody>
      </p:sp>
      <p:sp>
        <p:nvSpPr>
          <p:cNvPr id="7" name="スライド番号プレースホルダー 6"/>
          <p:cNvSpPr>
            <a:spLocks noGrp="1"/>
          </p:cNvSpPr>
          <p:nvPr>
            <p:ph type="sldNum" sz="quarter" idx="12"/>
          </p:nvPr>
        </p:nvSpPr>
        <p:spPr/>
        <p:txBody>
          <a:bodyPr/>
          <a:lstStyle/>
          <a:p>
            <a:fld id="{749DC45D-918B-423E-B5AE-ED0B78335A00}" type="slidenum">
              <a:rPr kumimoji="1" lang="ja-JP" altLang="en-US" smtClean="0"/>
              <a:t>‹#›</a:t>
            </a:fld>
            <a:endParaRPr kumimoji="1" lang="ja-JP" altLang="en-US" dirty="0"/>
          </a:p>
        </p:txBody>
      </p:sp>
    </p:spTree>
    <p:extLst>
      <p:ext uri="{BB962C8B-B14F-4D97-AF65-F5344CB8AC3E}">
        <p14:creationId xmlns:p14="http://schemas.microsoft.com/office/powerpoint/2010/main" val="3186861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C13C5892-CD2F-4E14-844E-5EB2619FA81F}" type="datetime1">
              <a:rPr kumimoji="1" lang="ja-JP" altLang="en-US" smtClean="0"/>
              <a:t>2011/9/13</a:t>
            </a:fld>
            <a:endParaRPr kumimoji="1" lang="ja-JP" altLang="en-US" dirty="0"/>
          </a:p>
        </p:txBody>
      </p:sp>
      <p:sp>
        <p:nvSpPr>
          <p:cNvPr id="8" name="フッター プレースホルダー 7"/>
          <p:cNvSpPr>
            <a:spLocks noGrp="1"/>
          </p:cNvSpPr>
          <p:nvPr>
            <p:ph type="ftr" sz="quarter" idx="11"/>
          </p:nvPr>
        </p:nvSpPr>
        <p:spPr/>
        <p:txBody>
          <a:bodyPr/>
          <a:lstStyle/>
          <a:p>
            <a:endParaRPr kumimoji="1" lang="ja-JP" altLang="en-US" dirty="0"/>
          </a:p>
        </p:txBody>
      </p:sp>
      <p:sp>
        <p:nvSpPr>
          <p:cNvPr id="9" name="スライド番号プレースホルダー 8"/>
          <p:cNvSpPr>
            <a:spLocks noGrp="1"/>
          </p:cNvSpPr>
          <p:nvPr>
            <p:ph type="sldNum" sz="quarter" idx="12"/>
          </p:nvPr>
        </p:nvSpPr>
        <p:spPr/>
        <p:txBody>
          <a:bodyPr/>
          <a:lstStyle/>
          <a:p>
            <a:fld id="{749DC45D-918B-423E-B5AE-ED0B78335A00}" type="slidenum">
              <a:rPr kumimoji="1" lang="ja-JP" altLang="en-US" smtClean="0"/>
              <a:t>‹#›</a:t>
            </a:fld>
            <a:endParaRPr kumimoji="1" lang="ja-JP" altLang="en-US" dirty="0"/>
          </a:p>
        </p:txBody>
      </p:sp>
    </p:spTree>
    <p:extLst>
      <p:ext uri="{BB962C8B-B14F-4D97-AF65-F5344CB8AC3E}">
        <p14:creationId xmlns:p14="http://schemas.microsoft.com/office/powerpoint/2010/main" val="42400054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43FB5FD0-2473-4FE6-8378-BFB361FF4408}" type="datetime1">
              <a:rPr kumimoji="1" lang="ja-JP" altLang="en-US" smtClean="0"/>
              <a:t>2011/9/13</a:t>
            </a:fld>
            <a:endParaRPr kumimoji="1" lang="ja-JP" altLang="en-US" dirty="0"/>
          </a:p>
        </p:txBody>
      </p:sp>
      <p:sp>
        <p:nvSpPr>
          <p:cNvPr id="4" name="フッター プレースホルダー 3"/>
          <p:cNvSpPr>
            <a:spLocks noGrp="1"/>
          </p:cNvSpPr>
          <p:nvPr>
            <p:ph type="ftr" sz="quarter" idx="11"/>
          </p:nvPr>
        </p:nvSpPr>
        <p:spPr/>
        <p:txBody>
          <a:bodyPr/>
          <a:lstStyle/>
          <a:p>
            <a:endParaRPr kumimoji="1" lang="ja-JP" altLang="en-US" dirty="0"/>
          </a:p>
        </p:txBody>
      </p:sp>
      <p:sp>
        <p:nvSpPr>
          <p:cNvPr id="5" name="スライド番号プレースホルダー 4"/>
          <p:cNvSpPr>
            <a:spLocks noGrp="1"/>
          </p:cNvSpPr>
          <p:nvPr>
            <p:ph type="sldNum" sz="quarter" idx="12"/>
          </p:nvPr>
        </p:nvSpPr>
        <p:spPr/>
        <p:txBody>
          <a:bodyPr/>
          <a:lstStyle/>
          <a:p>
            <a:fld id="{749DC45D-918B-423E-B5AE-ED0B78335A00}" type="slidenum">
              <a:rPr kumimoji="1" lang="ja-JP" altLang="en-US" smtClean="0"/>
              <a:t>‹#›</a:t>
            </a:fld>
            <a:endParaRPr kumimoji="1" lang="ja-JP" altLang="en-US" dirty="0"/>
          </a:p>
        </p:txBody>
      </p:sp>
    </p:spTree>
    <p:extLst>
      <p:ext uri="{BB962C8B-B14F-4D97-AF65-F5344CB8AC3E}">
        <p14:creationId xmlns:p14="http://schemas.microsoft.com/office/powerpoint/2010/main" val="24375536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EAD75744-8F5E-4E64-AE16-D2F5C1082731}" type="datetime1">
              <a:rPr kumimoji="1" lang="ja-JP" altLang="en-US" smtClean="0"/>
              <a:t>2011/9/13</a:t>
            </a:fld>
            <a:endParaRPr kumimoji="1" lang="ja-JP" altLang="en-US" dirty="0"/>
          </a:p>
        </p:txBody>
      </p:sp>
      <p:sp>
        <p:nvSpPr>
          <p:cNvPr id="3" name="フッター プレースホルダー 2"/>
          <p:cNvSpPr>
            <a:spLocks noGrp="1"/>
          </p:cNvSpPr>
          <p:nvPr>
            <p:ph type="ftr" sz="quarter" idx="11"/>
          </p:nvPr>
        </p:nvSpPr>
        <p:spPr/>
        <p:txBody>
          <a:bodyPr/>
          <a:lstStyle/>
          <a:p>
            <a:endParaRPr kumimoji="1" lang="ja-JP" altLang="en-US" dirty="0"/>
          </a:p>
        </p:txBody>
      </p:sp>
      <p:sp>
        <p:nvSpPr>
          <p:cNvPr id="4" name="スライド番号プレースホルダー 3"/>
          <p:cNvSpPr>
            <a:spLocks noGrp="1"/>
          </p:cNvSpPr>
          <p:nvPr>
            <p:ph type="sldNum" sz="quarter" idx="12"/>
          </p:nvPr>
        </p:nvSpPr>
        <p:spPr/>
        <p:txBody>
          <a:bodyPr/>
          <a:lstStyle/>
          <a:p>
            <a:fld id="{749DC45D-918B-423E-B5AE-ED0B78335A00}" type="slidenum">
              <a:rPr kumimoji="1" lang="ja-JP" altLang="en-US" smtClean="0"/>
              <a:t>‹#›</a:t>
            </a:fld>
            <a:endParaRPr kumimoji="1" lang="ja-JP" altLang="en-US" dirty="0"/>
          </a:p>
        </p:txBody>
      </p:sp>
    </p:spTree>
    <p:extLst>
      <p:ext uri="{BB962C8B-B14F-4D97-AF65-F5344CB8AC3E}">
        <p14:creationId xmlns:p14="http://schemas.microsoft.com/office/powerpoint/2010/main" val="17018303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E262BDF7-F015-4168-9C25-F2EBE5E0A08D}" type="datetime1">
              <a:rPr kumimoji="1" lang="ja-JP" altLang="en-US" smtClean="0"/>
              <a:t>2011/9/13</a:t>
            </a:fld>
            <a:endParaRPr kumimoji="1" lang="ja-JP" altLang="en-US" dirty="0"/>
          </a:p>
        </p:txBody>
      </p:sp>
      <p:sp>
        <p:nvSpPr>
          <p:cNvPr id="6" name="フッター プレースホルダー 5"/>
          <p:cNvSpPr>
            <a:spLocks noGrp="1"/>
          </p:cNvSpPr>
          <p:nvPr>
            <p:ph type="ftr" sz="quarter" idx="11"/>
          </p:nvPr>
        </p:nvSpPr>
        <p:spPr/>
        <p:txBody>
          <a:bodyPr/>
          <a:lstStyle/>
          <a:p>
            <a:endParaRPr kumimoji="1" lang="ja-JP" altLang="en-US" dirty="0"/>
          </a:p>
        </p:txBody>
      </p:sp>
      <p:sp>
        <p:nvSpPr>
          <p:cNvPr id="7" name="スライド番号プレースホルダー 6"/>
          <p:cNvSpPr>
            <a:spLocks noGrp="1"/>
          </p:cNvSpPr>
          <p:nvPr>
            <p:ph type="sldNum" sz="quarter" idx="12"/>
          </p:nvPr>
        </p:nvSpPr>
        <p:spPr/>
        <p:txBody>
          <a:bodyPr/>
          <a:lstStyle/>
          <a:p>
            <a:fld id="{749DC45D-918B-423E-B5AE-ED0B78335A00}" type="slidenum">
              <a:rPr kumimoji="1" lang="ja-JP" altLang="en-US" smtClean="0"/>
              <a:t>‹#›</a:t>
            </a:fld>
            <a:endParaRPr kumimoji="1" lang="ja-JP" altLang="en-US" dirty="0"/>
          </a:p>
        </p:txBody>
      </p:sp>
    </p:spTree>
    <p:extLst>
      <p:ext uri="{BB962C8B-B14F-4D97-AF65-F5344CB8AC3E}">
        <p14:creationId xmlns:p14="http://schemas.microsoft.com/office/powerpoint/2010/main" val="29831595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1" lang="ja-JP" altLang="en-US" dirty="0" smtClean="0"/>
              <a:t>アイコンをクリックして図を追加</a:t>
            </a:r>
            <a:endParaRPr kumimoji="1" lang="ja-JP" altLang="en-US" dirty="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01A3928F-D1C8-4B09-AF68-891DD6E5B564}" type="datetime1">
              <a:rPr kumimoji="1" lang="ja-JP" altLang="en-US" smtClean="0"/>
              <a:t>2011/9/13</a:t>
            </a:fld>
            <a:endParaRPr kumimoji="1" lang="ja-JP" altLang="en-US" dirty="0"/>
          </a:p>
        </p:txBody>
      </p:sp>
      <p:sp>
        <p:nvSpPr>
          <p:cNvPr id="6" name="フッター プレースホルダー 5"/>
          <p:cNvSpPr>
            <a:spLocks noGrp="1"/>
          </p:cNvSpPr>
          <p:nvPr>
            <p:ph type="ftr" sz="quarter" idx="11"/>
          </p:nvPr>
        </p:nvSpPr>
        <p:spPr/>
        <p:txBody>
          <a:bodyPr/>
          <a:lstStyle/>
          <a:p>
            <a:endParaRPr kumimoji="1" lang="ja-JP" altLang="en-US" dirty="0"/>
          </a:p>
        </p:txBody>
      </p:sp>
      <p:sp>
        <p:nvSpPr>
          <p:cNvPr id="7" name="スライド番号プレースホルダー 6"/>
          <p:cNvSpPr>
            <a:spLocks noGrp="1"/>
          </p:cNvSpPr>
          <p:nvPr>
            <p:ph type="sldNum" sz="quarter" idx="12"/>
          </p:nvPr>
        </p:nvSpPr>
        <p:spPr/>
        <p:txBody>
          <a:bodyPr/>
          <a:lstStyle/>
          <a:p>
            <a:fld id="{749DC45D-918B-423E-B5AE-ED0B78335A00}" type="slidenum">
              <a:rPr kumimoji="1" lang="ja-JP" altLang="en-US" smtClean="0"/>
              <a:t>‹#›</a:t>
            </a:fld>
            <a:endParaRPr kumimoji="1" lang="ja-JP" altLang="en-US" dirty="0"/>
          </a:p>
        </p:txBody>
      </p:sp>
    </p:spTree>
    <p:extLst>
      <p:ext uri="{BB962C8B-B14F-4D97-AF65-F5344CB8AC3E}">
        <p14:creationId xmlns:p14="http://schemas.microsoft.com/office/powerpoint/2010/main" val="18979920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2"/>
            </a:gs>
            <a:gs pos="80000">
              <a:schemeClr val="bg2"/>
            </a:gs>
            <a:gs pos="100000">
              <a:schemeClr val="bg2">
                <a:lumMod val="50000"/>
                <a:lumOff val="50000"/>
              </a:schemeClr>
            </a:gs>
          </a:gsLst>
          <a:lin ang="5400000" scaled="0"/>
          <a:tileRect/>
        </a:gradFill>
        <a:effectLst/>
      </p:bgPr>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667239-835E-4B6F-98A0-F07732F0F9CF}" type="datetime1">
              <a:rPr kumimoji="1" lang="ja-JP" altLang="en-US" smtClean="0"/>
              <a:t>2011/9/13</a:t>
            </a:fld>
            <a:endParaRPr kumimoji="1" lang="ja-JP" altLang="en-US" dirty="0"/>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dirty="0"/>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2000">
                <a:solidFill>
                  <a:schemeClr val="tx1">
                    <a:tint val="75000"/>
                  </a:schemeClr>
                </a:solidFill>
                <a:latin typeface="+mn-lt"/>
              </a:defRPr>
            </a:lvl1pPr>
          </a:lstStyle>
          <a:p>
            <a:fld id="{749DC45D-918B-423E-B5AE-ED0B78335A00}" type="slidenum">
              <a:rPr lang="ja-JP" altLang="en-US" smtClean="0"/>
              <a:pPr/>
              <a:t>‹#›</a:t>
            </a:fld>
            <a:r>
              <a:rPr lang="en-US" altLang="ja-JP" dirty="0" smtClean="0"/>
              <a:t>/81</a:t>
            </a:r>
            <a:endParaRPr lang="ja-JP" altLang="en-US" dirty="0"/>
          </a:p>
        </p:txBody>
      </p:sp>
    </p:spTree>
    <p:extLst>
      <p:ext uri="{BB962C8B-B14F-4D97-AF65-F5344CB8AC3E}">
        <p14:creationId xmlns:p14="http://schemas.microsoft.com/office/powerpoint/2010/main" val="3640921697"/>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hf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microsoft.com/office/2007/relationships/hdphoto" Target="../media/hdphoto6.wdp"/></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microsoft.com/office/2007/relationships/hdphoto" Target="../media/hdphoto7.wdp"/></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microsoft.com/office/2007/relationships/hdphoto" Target="../media/hdphoto8.wdp"/></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microsoft.com/office/2007/relationships/hdphoto" Target="../media/hdphoto9.wdp"/></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microsoft.com/office/2007/relationships/hdphoto" Target="../media/hdphoto10.wdp"/></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microsoft.com/office/2007/relationships/hdphoto" Target="../media/hdphoto11.wdp"/></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microsoft.com/office/2007/relationships/hdphoto" Target="../media/hdphoto11.wdp"/></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microsoft.com/office/2007/relationships/hdphoto" Target="../media/hdphoto2.wdp"/></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microsoft.com/office/2007/relationships/hdphoto" Target="../media/hdphoto11.wdp"/></Relationships>
</file>

<file path=ppt/slides/_rels/slide2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microsoft.com/office/2007/relationships/hdphoto" Target="../media/hdphoto11.wdp"/></Relationships>
</file>

<file path=ppt/slides/_rels/slide2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microsoft.com/office/2007/relationships/hdphoto" Target="../media/hdphoto11.wdp"/></Relationships>
</file>

<file path=ppt/slides/_rels/slide2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microsoft.com/office/2007/relationships/hdphoto" Target="../media/hdphoto11.wdp"/></Relationships>
</file>

<file path=ppt/slides/_rels/slide2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microsoft.com/office/2007/relationships/hdphoto" Target="../media/hdphoto11.wdp"/></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microsoft.com/office/2007/relationships/hdphoto" Target="../media/hdphoto3.wdp"/></Relationships>
</file>

<file path=ppt/slides/_rels/slide2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microsoft.com/office/2007/relationships/hdphoto" Target="../media/hdphoto3.wdp"/></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microsoft.com/office/2007/relationships/hdphoto" Target="../media/hdphoto3.wdp"/></Relationships>
</file>

<file path=ppt/slides/_rels/slide3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microsoft.com/office/2007/relationships/hdphoto" Target="../media/hdphoto13.wdp"/><Relationship Id="rId5" Type="http://schemas.openxmlformats.org/officeDocument/2006/relationships/image" Target="../media/image16.jpeg"/><Relationship Id="rId4" Type="http://schemas.microsoft.com/office/2007/relationships/hdphoto" Target="../media/hdphoto12.wdp"/></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microsoft.com/office/2007/relationships/hdphoto" Target="../media/hdphoto3.wdp"/></Relationships>
</file>

<file path=ppt/slides/_rels/slide3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07/relationships/hdphoto" Target="../media/hdphoto3.wdp"/></Relationships>
</file>

<file path=ppt/slides/_rels/slide4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chart" Target="../charts/chart5.xml"/></Relationships>
</file>

<file path=ppt/slides/_rels/slide41.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chart" Target="../charts/chart7.xml"/></Relationships>
</file>

<file path=ppt/slides/_rels/slide42.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chart" Target="../charts/chart13.xml"/><Relationship Id="rId5" Type="http://schemas.openxmlformats.org/officeDocument/2006/relationships/chart" Target="../charts/chart12.xml"/><Relationship Id="rId4" Type="http://schemas.openxmlformats.org/officeDocument/2006/relationships/chart" Target="../charts/chart11.xml"/></Relationships>
</file>

<file path=ppt/slides/_rels/slide48.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chart" Target="../charts/chart17.xml"/><Relationship Id="rId4" Type="http://schemas.openxmlformats.org/officeDocument/2006/relationships/chart" Target="../charts/chart16.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microsoft.com/office/2007/relationships/hdphoto" Target="../media/hdphoto3.wdp"/></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chart" Target="../charts/chart19.xml"/></Relationships>
</file>

<file path=ppt/slides/_rels/slide5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image" Target="../media/image22.jpg"/></Relationships>
</file>

<file path=ppt/slides/_rels/slide58.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chart" Target="../charts/chart21.xml"/></Relationships>
</file>

<file path=ppt/slides/_rels/slide5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microsoft.com/office/2007/relationships/hdphoto" Target="../media/hdphoto3.wdp"/></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microsoft.com/office/2007/relationships/hdphoto" Target="../media/hdphoto4.wdp"/></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microsoft.com/office/2007/relationships/hdphoto" Target="../media/hdphoto15.wdp"/><Relationship Id="rId5" Type="http://schemas.openxmlformats.org/officeDocument/2006/relationships/image" Target="../media/image26.png"/><Relationship Id="rId4" Type="http://schemas.microsoft.com/office/2007/relationships/hdphoto" Target="../media/hdphoto14.wdp"/></Relationships>
</file>

<file path=ppt/slides/_rels/slide6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microsoft.com/office/2007/relationships/hdphoto" Target="../media/hdphoto3.wdp"/></Relationships>
</file>

<file path=ppt/slides/_rels/slide6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microsoft.com/office/2007/relationships/hdphoto" Target="../media/hdphoto16.wdp"/></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microsoft.com/office/2007/relationships/hdphoto" Target="../media/hdphoto3.wdp"/></Relationships>
</file>

<file path=ppt/slides/_rels/slide7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7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microsoft.com/office/2007/relationships/hdphoto" Target="../media/hdphoto5.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タイトル 1"/>
          <p:cNvSpPr>
            <a:spLocks noGrp="1"/>
          </p:cNvSpPr>
          <p:nvPr>
            <p:ph type="ctrTitle"/>
          </p:nvPr>
        </p:nvSpPr>
        <p:spPr>
          <a:xfrm>
            <a:off x="2237818" y="1700808"/>
            <a:ext cx="6654662" cy="1470025"/>
          </a:xfrm>
          <a:solidFill>
            <a:schemeClr val="bg2">
              <a:alpha val="65000"/>
            </a:schemeClr>
          </a:solidFill>
        </p:spPr>
        <p:txBody>
          <a:bodyPr>
            <a:noAutofit/>
          </a:bodyPr>
          <a:lstStyle/>
          <a:p>
            <a:pPr algn="r"/>
            <a:r>
              <a:rPr kumimoji="1" lang="ja-JP" altLang="en-US" sz="4600" dirty="0" smtClean="0">
                <a:latin typeface="+mj-ea"/>
              </a:rPr>
              <a:t>研究発表の</a:t>
            </a:r>
            <a:r>
              <a:rPr kumimoji="1" lang="en-US" altLang="ja-JP" sz="4600" dirty="0" smtClean="0">
                <a:latin typeface="+mj-ea"/>
              </a:rPr>
              <a:t/>
            </a:r>
            <a:br>
              <a:rPr kumimoji="1" lang="en-US" altLang="ja-JP" sz="4600" dirty="0" smtClean="0">
                <a:latin typeface="+mj-ea"/>
              </a:rPr>
            </a:br>
            <a:r>
              <a:rPr kumimoji="1" lang="ja-JP" altLang="en-US" sz="4600" dirty="0" smtClean="0">
                <a:latin typeface="+mj-ea"/>
              </a:rPr>
              <a:t>プレゼンテーション技術</a:t>
            </a:r>
            <a:endParaRPr kumimoji="1" lang="ja-JP" altLang="en-US" sz="4600" dirty="0">
              <a:latin typeface="+mj-ea"/>
            </a:endParaRPr>
          </a:p>
        </p:txBody>
      </p:sp>
      <p:sp>
        <p:nvSpPr>
          <p:cNvPr id="3" name="サブタイトル 2"/>
          <p:cNvSpPr>
            <a:spLocks noGrp="1"/>
          </p:cNvSpPr>
          <p:nvPr>
            <p:ph type="subTitle" idx="1"/>
          </p:nvPr>
        </p:nvSpPr>
        <p:spPr>
          <a:xfrm>
            <a:off x="5878224" y="4293096"/>
            <a:ext cx="2982255" cy="1270992"/>
          </a:xfrm>
          <a:solidFill>
            <a:schemeClr val="bg2">
              <a:alpha val="65000"/>
            </a:schemeClr>
          </a:solidFill>
        </p:spPr>
        <p:txBody>
          <a:bodyPr>
            <a:noAutofit/>
          </a:bodyPr>
          <a:lstStyle/>
          <a:p>
            <a:r>
              <a:rPr kumimoji="1" lang="ja-JP" altLang="en-US" sz="3600" dirty="0" smtClean="0">
                <a:latin typeface="+mn-ea"/>
              </a:rPr>
              <a:t>長谷川 成明</a:t>
            </a:r>
            <a:endParaRPr kumimoji="1" lang="en-US" altLang="ja-JP" sz="3600" dirty="0" smtClean="0">
              <a:latin typeface="+mn-ea"/>
            </a:endParaRPr>
          </a:p>
          <a:p>
            <a:r>
              <a:rPr kumimoji="1" lang="en-US" altLang="ja-JP" dirty="0" smtClean="0">
                <a:latin typeface="+mn-ea"/>
              </a:rPr>
              <a:t>(</a:t>
            </a:r>
            <a:r>
              <a:rPr kumimoji="1" lang="ja-JP" altLang="en-US" dirty="0" smtClean="0">
                <a:latin typeface="+mn-ea"/>
              </a:rPr>
              <a:t>北大・低温研</a:t>
            </a:r>
            <a:r>
              <a:rPr kumimoji="1" lang="en-US" altLang="ja-JP" dirty="0" smtClean="0">
                <a:latin typeface="+mn-ea"/>
              </a:rPr>
              <a:t>)</a:t>
            </a:r>
            <a:endParaRPr kumimoji="1" lang="ja-JP" altLang="en-US" dirty="0">
              <a:latin typeface="+mn-ea"/>
            </a:endParaRPr>
          </a:p>
        </p:txBody>
      </p:sp>
      <p:sp>
        <p:nvSpPr>
          <p:cNvPr id="4" name="テキスト ボックス 3"/>
          <p:cNvSpPr txBox="1"/>
          <p:nvPr/>
        </p:nvSpPr>
        <p:spPr>
          <a:xfrm>
            <a:off x="4211960" y="221739"/>
            <a:ext cx="4680520" cy="830997"/>
          </a:xfrm>
          <a:prstGeom prst="rect">
            <a:avLst/>
          </a:prstGeom>
          <a:solidFill>
            <a:schemeClr val="bg2">
              <a:alpha val="65000"/>
            </a:schemeClr>
          </a:solidFill>
        </p:spPr>
        <p:txBody>
          <a:bodyPr wrap="square" rtlCol="0">
            <a:spAutoFit/>
          </a:bodyPr>
          <a:lstStyle/>
          <a:p>
            <a:pPr algn="r"/>
            <a:r>
              <a:rPr lang="ja-JP" altLang="en-US" sz="2400" dirty="0">
                <a:latin typeface="+mn-ea"/>
              </a:rPr>
              <a:t>第</a:t>
            </a:r>
            <a:r>
              <a:rPr lang="en-US" altLang="ja-JP" sz="2400" dirty="0">
                <a:latin typeface="+mn-ea"/>
              </a:rPr>
              <a:t>58</a:t>
            </a:r>
            <a:r>
              <a:rPr lang="ja-JP" altLang="en-US" sz="2400" dirty="0">
                <a:latin typeface="+mn-ea"/>
              </a:rPr>
              <a:t>回日本学生経済</a:t>
            </a:r>
            <a:r>
              <a:rPr lang="ja-JP" altLang="en-US" sz="2400" dirty="0" smtClean="0">
                <a:latin typeface="+mn-ea"/>
              </a:rPr>
              <a:t>ゼミナール</a:t>
            </a:r>
            <a:endParaRPr lang="en-US" altLang="ja-JP" sz="2400" dirty="0" smtClean="0">
              <a:latin typeface="+mn-ea"/>
            </a:endParaRPr>
          </a:p>
          <a:p>
            <a:pPr algn="r"/>
            <a:r>
              <a:rPr lang="ja-JP" altLang="en-US" sz="2400" dirty="0" smtClean="0">
                <a:latin typeface="+mn-ea"/>
              </a:rPr>
              <a:t>北海</a:t>
            </a:r>
            <a:r>
              <a:rPr lang="ja-JP" altLang="en-US" sz="2400" dirty="0">
                <a:latin typeface="+mn-ea"/>
              </a:rPr>
              <a:t>学園大学大会</a:t>
            </a:r>
            <a:endParaRPr kumimoji="1" lang="ja-JP" altLang="en-US" sz="2400" dirty="0">
              <a:latin typeface="+mn-ea"/>
            </a:endParaRPr>
          </a:p>
        </p:txBody>
      </p:sp>
    </p:spTree>
    <p:extLst>
      <p:ext uri="{BB962C8B-B14F-4D97-AF65-F5344CB8AC3E}">
        <p14:creationId xmlns:p14="http://schemas.microsoft.com/office/powerpoint/2010/main" val="99622135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タイトル 1"/>
          <p:cNvSpPr>
            <a:spLocks noGrp="1"/>
          </p:cNvSpPr>
          <p:nvPr>
            <p:ph type="title"/>
          </p:nvPr>
        </p:nvSpPr>
        <p:spPr>
          <a:xfrm>
            <a:off x="107504" y="188640"/>
            <a:ext cx="5184576" cy="792088"/>
          </a:xfrm>
          <a:solidFill>
            <a:schemeClr val="bg2">
              <a:alpha val="70000"/>
            </a:schemeClr>
          </a:solidFill>
        </p:spPr>
        <p:txBody>
          <a:bodyPr/>
          <a:lstStyle/>
          <a:p>
            <a:r>
              <a:rPr kumimoji="1" lang="ja-JP" altLang="en-US" dirty="0" smtClean="0"/>
              <a:t>お客様は神様です</a:t>
            </a:r>
            <a:endParaRPr kumimoji="1" lang="ja-JP" altLang="en-US" dirty="0"/>
          </a:p>
        </p:txBody>
      </p:sp>
      <p:sp>
        <p:nvSpPr>
          <p:cNvPr id="6" name="コンテンツ プレースホルダー 2"/>
          <p:cNvSpPr>
            <a:spLocks noGrp="1"/>
          </p:cNvSpPr>
          <p:nvPr>
            <p:ph idx="1"/>
          </p:nvPr>
        </p:nvSpPr>
        <p:spPr>
          <a:xfrm>
            <a:off x="4247456" y="1124744"/>
            <a:ext cx="4717032" cy="1512168"/>
          </a:xfrm>
          <a:solidFill>
            <a:schemeClr val="bg2">
              <a:alpha val="70000"/>
            </a:schemeClr>
          </a:solidFill>
          <a:effectLst>
            <a:softEdge rad="31750"/>
          </a:effectLst>
        </p:spPr>
        <p:txBody>
          <a:bodyPr>
            <a:noAutofit/>
          </a:bodyPr>
          <a:lstStyle/>
          <a:p>
            <a:pPr marL="0" indent="0">
              <a:spcBef>
                <a:spcPts val="0"/>
              </a:spcBef>
              <a:buNone/>
            </a:pPr>
            <a:r>
              <a:rPr lang="ja-JP" altLang="en-US" dirty="0"/>
              <a:t>若手芸人の気分で</a:t>
            </a:r>
            <a:endParaRPr lang="en-US" altLang="ja-JP" dirty="0"/>
          </a:p>
          <a:p>
            <a:pPr marL="0" indent="0">
              <a:spcBef>
                <a:spcPts val="0"/>
              </a:spcBef>
              <a:buNone/>
            </a:pPr>
            <a:r>
              <a:rPr lang="ja-JP" altLang="en-US" dirty="0"/>
              <a:t>聞き手本位に</a:t>
            </a:r>
          </a:p>
        </p:txBody>
      </p:sp>
      <p:sp>
        <p:nvSpPr>
          <p:cNvPr id="5" name="スライド番号プレースホルダー 4"/>
          <p:cNvSpPr>
            <a:spLocks noGrp="1"/>
          </p:cNvSpPr>
          <p:nvPr>
            <p:ph type="sldNum" sz="quarter" idx="12"/>
          </p:nvPr>
        </p:nvSpPr>
        <p:spPr/>
        <p:txBody>
          <a:bodyPr/>
          <a:lstStyle/>
          <a:p>
            <a:fld id="{749DC45D-918B-423E-B5AE-ED0B78335A00}" type="slidenum">
              <a:rPr lang="ja-JP" altLang="en-US" smtClean="0"/>
              <a:pPr/>
              <a:t>10</a:t>
            </a:fld>
            <a:r>
              <a:rPr lang="en-US" altLang="ja-JP" smtClean="0"/>
              <a:t>/81</a:t>
            </a:r>
            <a:endParaRPr lang="ja-JP" altLang="en-US" dirty="0"/>
          </a:p>
        </p:txBody>
      </p:sp>
    </p:spTree>
    <p:extLst>
      <p:ext uri="{BB962C8B-B14F-4D97-AF65-F5344CB8AC3E}">
        <p14:creationId xmlns:p14="http://schemas.microsoft.com/office/powerpoint/2010/main" val="112043117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7504" y="188640"/>
            <a:ext cx="8712968" cy="792088"/>
          </a:xfrm>
        </p:spPr>
        <p:txBody>
          <a:bodyPr/>
          <a:lstStyle/>
          <a:p>
            <a:r>
              <a:rPr kumimoji="1" lang="ja-JP" altLang="en-US" sz="3600" dirty="0" smtClean="0"/>
              <a:t>「プレゼンテーションとは」</a:t>
            </a:r>
            <a:r>
              <a:rPr kumimoji="1" lang="ja-JP" altLang="en-US" sz="4000" dirty="0" smtClean="0"/>
              <a:t>の小まとめ</a:t>
            </a:r>
            <a:endParaRPr kumimoji="1" lang="ja-JP" altLang="en-US" sz="4000" dirty="0"/>
          </a:p>
        </p:txBody>
      </p:sp>
      <p:sp>
        <p:nvSpPr>
          <p:cNvPr id="4" name="コンテンツ プレースホルダー 2"/>
          <p:cNvSpPr>
            <a:spLocks noGrp="1"/>
          </p:cNvSpPr>
          <p:nvPr>
            <p:ph idx="1"/>
          </p:nvPr>
        </p:nvSpPr>
        <p:spPr>
          <a:xfrm>
            <a:off x="539552" y="1268760"/>
            <a:ext cx="7344816" cy="3312368"/>
          </a:xfrm>
        </p:spPr>
        <p:txBody>
          <a:bodyPr>
            <a:noAutofit/>
          </a:bodyPr>
          <a:lstStyle/>
          <a:p>
            <a:pPr marL="285750" indent="-285750">
              <a:spcBef>
                <a:spcPts val="1200"/>
              </a:spcBef>
            </a:pPr>
            <a:r>
              <a:rPr lang="ja-JP" altLang="en-US" dirty="0"/>
              <a:t>人の話を聞くのは</a:t>
            </a:r>
            <a:r>
              <a:rPr lang="ja-JP" altLang="en-US" dirty="0" smtClean="0"/>
              <a:t>苦痛</a:t>
            </a:r>
            <a:endParaRPr lang="en-US" altLang="ja-JP" dirty="0"/>
          </a:p>
          <a:p>
            <a:pPr marL="285750" indent="-285750">
              <a:spcBef>
                <a:spcPts val="1200"/>
              </a:spcBef>
            </a:pPr>
            <a:r>
              <a:rPr lang="ja-JP" altLang="en-US" dirty="0" smtClean="0"/>
              <a:t>反応が分かりにくい</a:t>
            </a:r>
            <a:endParaRPr lang="en-US" altLang="ja-JP" dirty="0" smtClean="0"/>
          </a:p>
          <a:p>
            <a:pPr marL="285750" indent="-285750">
              <a:spcBef>
                <a:spcPts val="1200"/>
              </a:spcBef>
            </a:pPr>
            <a:r>
              <a:rPr lang="ja-JP" altLang="en-US" dirty="0" smtClean="0"/>
              <a:t>流した</a:t>
            </a:r>
            <a:r>
              <a:rPr lang="ja-JP" altLang="en-US" dirty="0"/>
              <a:t>汗は見えない</a:t>
            </a:r>
            <a:endParaRPr lang="en-US" altLang="ja-JP" dirty="0"/>
          </a:p>
          <a:p>
            <a:pPr marL="285750" indent="-285750">
              <a:spcBef>
                <a:spcPts val="1200"/>
              </a:spcBef>
            </a:pPr>
            <a:r>
              <a:rPr lang="ja-JP" altLang="en-US" dirty="0"/>
              <a:t>お客様は神様です</a:t>
            </a:r>
            <a:endParaRPr lang="en-US" altLang="ja-JP" dirty="0"/>
          </a:p>
        </p:txBody>
      </p:sp>
      <p:sp>
        <p:nvSpPr>
          <p:cNvPr id="5" name="スライド番号プレースホルダー 4"/>
          <p:cNvSpPr>
            <a:spLocks noGrp="1"/>
          </p:cNvSpPr>
          <p:nvPr>
            <p:ph type="sldNum" sz="quarter" idx="12"/>
          </p:nvPr>
        </p:nvSpPr>
        <p:spPr/>
        <p:txBody>
          <a:bodyPr/>
          <a:lstStyle/>
          <a:p>
            <a:fld id="{749DC45D-918B-423E-B5AE-ED0B78335A00}" type="slidenum">
              <a:rPr lang="ja-JP" altLang="en-US" smtClean="0"/>
              <a:pPr/>
              <a:t>11</a:t>
            </a:fld>
            <a:r>
              <a:rPr lang="en-US" altLang="ja-JP" smtClean="0"/>
              <a:t>/81</a:t>
            </a:r>
            <a:endParaRPr lang="ja-JP" altLang="en-US" dirty="0"/>
          </a:p>
        </p:txBody>
      </p:sp>
    </p:spTree>
    <p:extLst>
      <p:ext uri="{BB962C8B-B14F-4D97-AF65-F5344CB8AC3E}">
        <p14:creationId xmlns:p14="http://schemas.microsoft.com/office/powerpoint/2010/main" val="72846519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p:cNvPicPr>
            <a:picLocks noChangeAspect="1"/>
          </p:cNvPicPr>
          <p:nvPr/>
        </p:nvPicPr>
        <p:blipFill>
          <a:blip r:embed="rId3">
            <a:extLst>
              <a:ext uri="{BEBA8EAE-BF5A-486C-A8C5-ECC9F3942E4B}">
                <a14:imgProps xmlns:a14="http://schemas.microsoft.com/office/drawing/2010/main">
                  <a14:imgLayer r:embed="rId4">
                    <a14:imgEffect>
                      <a14:brightnessContrast bright="-10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タイトル 1"/>
          <p:cNvSpPr>
            <a:spLocks noGrp="1"/>
          </p:cNvSpPr>
          <p:nvPr>
            <p:ph type="title"/>
          </p:nvPr>
        </p:nvSpPr>
        <p:spPr/>
        <p:txBody>
          <a:bodyPr/>
          <a:lstStyle/>
          <a:p>
            <a:r>
              <a:rPr lang="ja-JP" altLang="en-US" dirty="0">
                <a:latin typeface="+mj-ea"/>
              </a:rPr>
              <a:t>メニュー</a:t>
            </a:r>
            <a:endParaRPr kumimoji="1" lang="ja-JP" altLang="en-US" dirty="0">
              <a:latin typeface="+mj-ea"/>
            </a:endParaRPr>
          </a:p>
        </p:txBody>
      </p:sp>
      <p:grpSp>
        <p:nvGrpSpPr>
          <p:cNvPr id="3" name="グループ化 2"/>
          <p:cNvGrpSpPr/>
          <p:nvPr/>
        </p:nvGrpSpPr>
        <p:grpSpPr>
          <a:xfrm>
            <a:off x="827584" y="1196752"/>
            <a:ext cx="8208912" cy="4166011"/>
            <a:chOff x="827584" y="1196752"/>
            <a:chExt cx="8208912" cy="4166011"/>
          </a:xfrm>
        </p:grpSpPr>
        <p:sp>
          <p:nvSpPr>
            <p:cNvPr id="11" name="テキスト ボックス 10"/>
            <p:cNvSpPr txBox="1"/>
            <p:nvPr/>
          </p:nvSpPr>
          <p:spPr>
            <a:xfrm>
              <a:off x="827584" y="1196752"/>
              <a:ext cx="8136904" cy="769441"/>
            </a:xfrm>
            <a:prstGeom prst="rect">
              <a:avLst/>
            </a:prstGeom>
            <a:noFill/>
          </p:spPr>
          <p:txBody>
            <a:bodyPr wrap="square" rtlCol="0">
              <a:spAutoFit/>
            </a:bodyPr>
            <a:lstStyle/>
            <a:p>
              <a:r>
                <a:rPr lang="en-US" altLang="ja-JP" sz="4400" dirty="0" smtClean="0">
                  <a:solidFill>
                    <a:schemeClr val="tx1">
                      <a:lumMod val="50000"/>
                    </a:schemeClr>
                  </a:solidFill>
                </a:rPr>
                <a:t>1. </a:t>
              </a:r>
              <a:r>
                <a:rPr lang="ja-JP" altLang="en-US" sz="4400" dirty="0" smtClean="0">
                  <a:solidFill>
                    <a:schemeClr val="tx1">
                      <a:lumMod val="50000"/>
                    </a:schemeClr>
                  </a:solidFill>
                </a:rPr>
                <a:t>プレゼンテーションとは</a:t>
              </a:r>
              <a:endParaRPr lang="en-US" altLang="ja-JP" sz="4400" dirty="0">
                <a:solidFill>
                  <a:schemeClr val="tx1">
                    <a:lumMod val="50000"/>
                  </a:schemeClr>
                </a:solidFill>
              </a:endParaRPr>
            </a:p>
          </p:txBody>
        </p:sp>
        <p:sp>
          <p:nvSpPr>
            <p:cNvPr id="12" name="テキスト ボックス 11"/>
            <p:cNvSpPr txBox="1"/>
            <p:nvPr/>
          </p:nvSpPr>
          <p:spPr>
            <a:xfrm>
              <a:off x="827584" y="2045894"/>
              <a:ext cx="7920880" cy="769441"/>
            </a:xfrm>
            <a:prstGeom prst="rect">
              <a:avLst/>
            </a:prstGeom>
            <a:noFill/>
          </p:spPr>
          <p:txBody>
            <a:bodyPr wrap="square" rtlCol="0">
              <a:spAutoFit/>
            </a:bodyPr>
            <a:lstStyle/>
            <a:p>
              <a:r>
                <a:rPr lang="en-US" altLang="ja-JP" sz="4400" dirty="0"/>
                <a:t>2. </a:t>
              </a:r>
              <a:r>
                <a:rPr lang="ja-JP" altLang="en-US" sz="4400" dirty="0" smtClean="0"/>
                <a:t>準備</a:t>
              </a:r>
              <a:endParaRPr lang="en-US" altLang="ja-JP" sz="4400" dirty="0"/>
            </a:p>
          </p:txBody>
        </p:sp>
        <p:sp>
          <p:nvSpPr>
            <p:cNvPr id="14" name="テキスト ボックス 13"/>
            <p:cNvSpPr txBox="1"/>
            <p:nvPr/>
          </p:nvSpPr>
          <p:spPr>
            <a:xfrm>
              <a:off x="827584" y="2895037"/>
              <a:ext cx="8208912" cy="769441"/>
            </a:xfrm>
            <a:prstGeom prst="rect">
              <a:avLst/>
            </a:prstGeom>
            <a:noFill/>
          </p:spPr>
          <p:txBody>
            <a:bodyPr wrap="square" rtlCol="0">
              <a:spAutoFit/>
            </a:bodyPr>
            <a:lstStyle/>
            <a:p>
              <a:r>
                <a:rPr lang="en-US" altLang="ja-JP" sz="4400" dirty="0">
                  <a:solidFill>
                    <a:schemeClr val="tx1">
                      <a:lumMod val="50000"/>
                    </a:schemeClr>
                  </a:solidFill>
                </a:rPr>
                <a:t>3. </a:t>
              </a:r>
              <a:r>
                <a:rPr lang="ja-JP" altLang="en-US" sz="4400" dirty="0" smtClean="0">
                  <a:solidFill>
                    <a:schemeClr val="tx1">
                      <a:lumMod val="50000"/>
                    </a:schemeClr>
                  </a:solidFill>
                </a:rPr>
                <a:t>画面構成の基本</a:t>
              </a:r>
              <a:endParaRPr lang="en-US" altLang="ja-JP" sz="4400" dirty="0">
                <a:solidFill>
                  <a:schemeClr val="tx1">
                    <a:lumMod val="50000"/>
                  </a:schemeClr>
                </a:solidFill>
              </a:endParaRPr>
            </a:p>
          </p:txBody>
        </p:sp>
        <p:sp>
          <p:nvSpPr>
            <p:cNvPr id="16" name="テキスト ボックス 15"/>
            <p:cNvSpPr txBox="1"/>
            <p:nvPr/>
          </p:nvSpPr>
          <p:spPr>
            <a:xfrm>
              <a:off x="827584" y="3744180"/>
              <a:ext cx="7632848" cy="769441"/>
            </a:xfrm>
            <a:prstGeom prst="rect">
              <a:avLst/>
            </a:prstGeom>
            <a:noFill/>
          </p:spPr>
          <p:txBody>
            <a:bodyPr wrap="square" rtlCol="0">
              <a:spAutoFit/>
            </a:bodyPr>
            <a:lstStyle/>
            <a:p>
              <a:r>
                <a:rPr lang="en-US" altLang="ja-JP" sz="4400" dirty="0">
                  <a:solidFill>
                    <a:schemeClr val="tx1">
                      <a:lumMod val="50000"/>
                    </a:schemeClr>
                  </a:solidFill>
                </a:rPr>
                <a:t>4. </a:t>
              </a:r>
              <a:r>
                <a:rPr lang="ja-JP" altLang="en-US" sz="4400" dirty="0" smtClean="0">
                  <a:solidFill>
                    <a:schemeClr val="tx1">
                      <a:lumMod val="50000"/>
                    </a:schemeClr>
                  </a:solidFill>
                </a:rPr>
                <a:t>発表本番</a:t>
              </a:r>
              <a:endParaRPr lang="ja-JP" altLang="en-US" sz="4400" dirty="0">
                <a:solidFill>
                  <a:schemeClr val="tx1">
                    <a:lumMod val="50000"/>
                  </a:schemeClr>
                </a:solidFill>
              </a:endParaRPr>
            </a:p>
          </p:txBody>
        </p:sp>
        <p:sp>
          <p:nvSpPr>
            <p:cNvPr id="8" name="テキスト ボックス 7"/>
            <p:cNvSpPr txBox="1"/>
            <p:nvPr/>
          </p:nvSpPr>
          <p:spPr>
            <a:xfrm>
              <a:off x="827584" y="4593322"/>
              <a:ext cx="7632848" cy="769441"/>
            </a:xfrm>
            <a:prstGeom prst="rect">
              <a:avLst/>
            </a:prstGeom>
            <a:noFill/>
          </p:spPr>
          <p:txBody>
            <a:bodyPr wrap="square" rtlCol="0">
              <a:spAutoFit/>
            </a:bodyPr>
            <a:lstStyle/>
            <a:p>
              <a:r>
                <a:rPr lang="en-US" altLang="ja-JP" sz="4400" dirty="0" smtClean="0">
                  <a:solidFill>
                    <a:schemeClr val="tx1">
                      <a:lumMod val="50000"/>
                    </a:schemeClr>
                  </a:solidFill>
                </a:rPr>
                <a:t>5. </a:t>
              </a:r>
              <a:r>
                <a:rPr lang="ja-JP" altLang="en-US" sz="4400" dirty="0" smtClean="0">
                  <a:solidFill>
                    <a:schemeClr val="tx1">
                      <a:lumMod val="50000"/>
                    </a:schemeClr>
                  </a:solidFill>
                </a:rPr>
                <a:t>まとめ</a:t>
              </a:r>
              <a:endParaRPr lang="ja-JP" altLang="en-US" sz="4400" dirty="0">
                <a:solidFill>
                  <a:schemeClr val="tx1">
                    <a:lumMod val="50000"/>
                  </a:schemeClr>
                </a:solidFill>
              </a:endParaRPr>
            </a:p>
          </p:txBody>
        </p:sp>
      </p:grpSp>
      <p:grpSp>
        <p:nvGrpSpPr>
          <p:cNvPr id="10" name="グループ化 9"/>
          <p:cNvGrpSpPr/>
          <p:nvPr/>
        </p:nvGrpSpPr>
        <p:grpSpPr>
          <a:xfrm>
            <a:off x="971225" y="5733256"/>
            <a:ext cx="7437524" cy="369332"/>
            <a:chOff x="971225" y="5908445"/>
            <a:chExt cx="7437524" cy="369332"/>
          </a:xfrm>
        </p:grpSpPr>
        <p:grpSp>
          <p:nvGrpSpPr>
            <p:cNvPr id="13" name="グループ化 12"/>
            <p:cNvGrpSpPr/>
            <p:nvPr/>
          </p:nvGrpSpPr>
          <p:grpSpPr>
            <a:xfrm>
              <a:off x="7472646" y="5912022"/>
              <a:ext cx="936103" cy="362178"/>
              <a:chOff x="971600" y="5805264"/>
              <a:chExt cx="936103" cy="504056"/>
            </a:xfrm>
            <a:solidFill>
              <a:schemeClr val="tx1">
                <a:lumMod val="75000"/>
              </a:schemeClr>
            </a:solidFill>
          </p:grpSpPr>
          <p:sp>
            <p:nvSpPr>
              <p:cNvPr id="33" name="正方形/長方形 32"/>
              <p:cNvSpPr/>
              <p:nvPr/>
            </p:nvSpPr>
            <p:spPr>
              <a:xfrm>
                <a:off x="971600" y="5805264"/>
                <a:ext cx="720080" cy="504056"/>
              </a:xfrm>
              <a:prstGeom prst="rect">
                <a:avLst/>
              </a:prstGeom>
              <a:grp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二等辺三角形 33"/>
              <p:cNvSpPr/>
              <p:nvPr/>
            </p:nvSpPr>
            <p:spPr>
              <a:xfrm rot="5400000">
                <a:off x="1548038" y="5949655"/>
                <a:ext cx="504056" cy="215274"/>
              </a:xfrm>
              <a:prstGeom prst="triangle">
                <a:avLst/>
              </a:prstGeom>
              <a:grp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5" name="グループ化 14"/>
            <p:cNvGrpSpPr/>
            <p:nvPr/>
          </p:nvGrpSpPr>
          <p:grpSpPr>
            <a:xfrm>
              <a:off x="6732240" y="5912022"/>
              <a:ext cx="936103" cy="362178"/>
              <a:chOff x="971600" y="5805264"/>
              <a:chExt cx="936103" cy="504056"/>
            </a:xfrm>
            <a:solidFill>
              <a:schemeClr val="tx1">
                <a:lumMod val="65000"/>
              </a:schemeClr>
            </a:solidFill>
          </p:grpSpPr>
          <p:sp>
            <p:nvSpPr>
              <p:cNvPr id="31" name="正方形/長方形 30"/>
              <p:cNvSpPr/>
              <p:nvPr/>
            </p:nvSpPr>
            <p:spPr>
              <a:xfrm>
                <a:off x="971600" y="5805264"/>
                <a:ext cx="720080" cy="504056"/>
              </a:xfrm>
              <a:prstGeom prst="rect">
                <a:avLst/>
              </a:prstGeom>
              <a:grpFill/>
              <a:ln>
                <a:solidFill>
                  <a:schemeClr val="tx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二等辺三角形 31"/>
              <p:cNvSpPr/>
              <p:nvPr/>
            </p:nvSpPr>
            <p:spPr>
              <a:xfrm rot="5400000">
                <a:off x="1548038" y="5949655"/>
                <a:ext cx="504056" cy="215274"/>
              </a:xfrm>
              <a:prstGeom prst="triangle">
                <a:avLst/>
              </a:prstGeom>
              <a:grpFill/>
              <a:ln>
                <a:solidFill>
                  <a:schemeClr val="tx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7" name="グループ化 16"/>
            <p:cNvGrpSpPr/>
            <p:nvPr/>
          </p:nvGrpSpPr>
          <p:grpSpPr>
            <a:xfrm>
              <a:off x="3131840" y="5912022"/>
              <a:ext cx="3816423" cy="362178"/>
              <a:chOff x="-1908720" y="5805264"/>
              <a:chExt cx="3816423" cy="504056"/>
            </a:xfrm>
            <a:solidFill>
              <a:schemeClr val="tx1">
                <a:lumMod val="50000"/>
              </a:schemeClr>
            </a:solidFill>
          </p:grpSpPr>
          <p:sp>
            <p:nvSpPr>
              <p:cNvPr id="29" name="正方形/長方形 28"/>
              <p:cNvSpPr/>
              <p:nvPr/>
            </p:nvSpPr>
            <p:spPr>
              <a:xfrm>
                <a:off x="-1908720" y="5805264"/>
                <a:ext cx="3600400" cy="504056"/>
              </a:xfrm>
              <a:prstGeom prst="rect">
                <a:avLst/>
              </a:prstGeom>
              <a:grp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二等辺三角形 29"/>
              <p:cNvSpPr/>
              <p:nvPr/>
            </p:nvSpPr>
            <p:spPr>
              <a:xfrm rot="5400000">
                <a:off x="1548038" y="5949655"/>
                <a:ext cx="504056" cy="215274"/>
              </a:xfrm>
              <a:prstGeom prst="triangle">
                <a:avLst/>
              </a:prstGeom>
              <a:grp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8" name="グループ化 17"/>
            <p:cNvGrpSpPr/>
            <p:nvPr/>
          </p:nvGrpSpPr>
          <p:grpSpPr>
            <a:xfrm>
              <a:off x="1692428" y="5912022"/>
              <a:ext cx="1655435" cy="362178"/>
              <a:chOff x="252268" y="5805264"/>
              <a:chExt cx="1655435" cy="504056"/>
            </a:xfrm>
            <a:solidFill>
              <a:schemeClr val="bg1">
                <a:lumMod val="65000"/>
                <a:lumOff val="35000"/>
              </a:schemeClr>
            </a:solidFill>
          </p:grpSpPr>
          <p:sp>
            <p:nvSpPr>
              <p:cNvPr id="27" name="正方形/長方形 26"/>
              <p:cNvSpPr/>
              <p:nvPr/>
            </p:nvSpPr>
            <p:spPr>
              <a:xfrm>
                <a:off x="252268" y="5805264"/>
                <a:ext cx="1439411" cy="504056"/>
              </a:xfrm>
              <a:prstGeom prst="rect">
                <a:avLst/>
              </a:prstGeom>
              <a:solidFill>
                <a:schemeClr val="bg2">
                  <a:lumMod val="40000"/>
                  <a:lumOff val="60000"/>
                </a:schemeClr>
              </a:solid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二等辺三角形 27"/>
              <p:cNvSpPr/>
              <p:nvPr/>
            </p:nvSpPr>
            <p:spPr>
              <a:xfrm rot="5400000">
                <a:off x="1548038" y="5949655"/>
                <a:ext cx="504056" cy="215274"/>
              </a:xfrm>
              <a:prstGeom prst="triangle">
                <a:avLst/>
              </a:prstGeom>
              <a:solidFill>
                <a:schemeClr val="bg2">
                  <a:lumMod val="40000"/>
                  <a:lumOff val="60000"/>
                </a:schemeClr>
              </a:solid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9" name="グループ化 18"/>
            <p:cNvGrpSpPr/>
            <p:nvPr/>
          </p:nvGrpSpPr>
          <p:grpSpPr>
            <a:xfrm>
              <a:off x="971225" y="5912022"/>
              <a:ext cx="935730" cy="362178"/>
              <a:chOff x="971973" y="5805264"/>
              <a:chExt cx="935730" cy="504056"/>
            </a:xfrm>
            <a:solidFill>
              <a:schemeClr val="bg1">
                <a:lumMod val="75000"/>
                <a:lumOff val="25000"/>
              </a:schemeClr>
            </a:solidFill>
          </p:grpSpPr>
          <p:sp>
            <p:nvSpPr>
              <p:cNvPr id="25" name="正方形/長方形 24"/>
              <p:cNvSpPr/>
              <p:nvPr/>
            </p:nvSpPr>
            <p:spPr>
              <a:xfrm>
                <a:off x="971973" y="5805264"/>
                <a:ext cx="719706" cy="504056"/>
              </a:xfrm>
              <a:prstGeom prst="rect">
                <a:avLst/>
              </a:prstGeom>
              <a:grpFill/>
              <a:ln>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二等辺三角形 25"/>
              <p:cNvSpPr/>
              <p:nvPr/>
            </p:nvSpPr>
            <p:spPr>
              <a:xfrm rot="5400000">
                <a:off x="1548038" y="5949655"/>
                <a:ext cx="504056" cy="215274"/>
              </a:xfrm>
              <a:prstGeom prst="triangle">
                <a:avLst/>
              </a:prstGeom>
              <a:grpFill/>
              <a:ln>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0" name="テキスト ボックス 19"/>
            <p:cNvSpPr txBox="1"/>
            <p:nvPr/>
          </p:nvSpPr>
          <p:spPr>
            <a:xfrm>
              <a:off x="1187624" y="5908445"/>
              <a:ext cx="360040" cy="369332"/>
            </a:xfrm>
            <a:prstGeom prst="rect">
              <a:avLst/>
            </a:prstGeom>
            <a:noFill/>
          </p:spPr>
          <p:txBody>
            <a:bodyPr wrap="square" rtlCol="0">
              <a:spAutoFit/>
            </a:bodyPr>
            <a:lstStyle/>
            <a:p>
              <a:pPr algn="ctr"/>
              <a:r>
                <a:rPr kumimoji="1" lang="en-US" altLang="ja-JP" dirty="0" smtClean="0"/>
                <a:t>1</a:t>
              </a:r>
              <a:endParaRPr kumimoji="1" lang="ja-JP" altLang="en-US" dirty="0"/>
            </a:p>
          </p:txBody>
        </p:sp>
        <p:sp>
          <p:nvSpPr>
            <p:cNvPr id="21" name="テキスト ボックス 20"/>
            <p:cNvSpPr txBox="1"/>
            <p:nvPr/>
          </p:nvSpPr>
          <p:spPr>
            <a:xfrm>
              <a:off x="2411760" y="5908445"/>
              <a:ext cx="288032" cy="369332"/>
            </a:xfrm>
            <a:prstGeom prst="rect">
              <a:avLst/>
            </a:prstGeom>
            <a:noFill/>
          </p:spPr>
          <p:txBody>
            <a:bodyPr wrap="square" rtlCol="0">
              <a:spAutoFit/>
            </a:bodyPr>
            <a:lstStyle/>
            <a:p>
              <a:pPr algn="ctr"/>
              <a:r>
                <a:rPr lang="en-US" altLang="ja-JP" dirty="0">
                  <a:solidFill>
                    <a:schemeClr val="bg1"/>
                  </a:solidFill>
                </a:rPr>
                <a:t>2</a:t>
              </a:r>
              <a:endParaRPr kumimoji="1" lang="ja-JP" altLang="en-US" dirty="0">
                <a:solidFill>
                  <a:schemeClr val="bg1"/>
                </a:solidFill>
              </a:endParaRPr>
            </a:p>
          </p:txBody>
        </p:sp>
        <p:sp>
          <p:nvSpPr>
            <p:cNvPr id="22" name="テキスト ボックス 21"/>
            <p:cNvSpPr txBox="1"/>
            <p:nvPr/>
          </p:nvSpPr>
          <p:spPr>
            <a:xfrm>
              <a:off x="4932040" y="5908445"/>
              <a:ext cx="360040" cy="369332"/>
            </a:xfrm>
            <a:prstGeom prst="rect">
              <a:avLst/>
            </a:prstGeom>
            <a:noFill/>
          </p:spPr>
          <p:txBody>
            <a:bodyPr wrap="square" rtlCol="0">
              <a:spAutoFit/>
            </a:bodyPr>
            <a:lstStyle/>
            <a:p>
              <a:pPr algn="ctr"/>
              <a:r>
                <a:rPr lang="en-US" altLang="ja-JP" dirty="0" smtClean="0"/>
                <a:t>3</a:t>
              </a:r>
              <a:endParaRPr kumimoji="1" lang="ja-JP" altLang="en-US" dirty="0"/>
            </a:p>
          </p:txBody>
        </p:sp>
        <p:sp>
          <p:nvSpPr>
            <p:cNvPr id="23" name="テキスト ボックス 22"/>
            <p:cNvSpPr txBox="1"/>
            <p:nvPr/>
          </p:nvSpPr>
          <p:spPr>
            <a:xfrm>
              <a:off x="7028984" y="5908445"/>
              <a:ext cx="351328" cy="369332"/>
            </a:xfrm>
            <a:prstGeom prst="rect">
              <a:avLst/>
            </a:prstGeom>
            <a:noFill/>
          </p:spPr>
          <p:txBody>
            <a:bodyPr wrap="square" rtlCol="0">
              <a:spAutoFit/>
            </a:bodyPr>
            <a:lstStyle/>
            <a:p>
              <a:pPr algn="ctr"/>
              <a:r>
                <a:rPr lang="en-US" altLang="ja-JP" dirty="0" smtClean="0"/>
                <a:t>4</a:t>
              </a:r>
              <a:endParaRPr kumimoji="1" lang="ja-JP" altLang="en-US" dirty="0"/>
            </a:p>
          </p:txBody>
        </p:sp>
        <p:sp>
          <p:nvSpPr>
            <p:cNvPr id="24" name="テキスト ボックス 23"/>
            <p:cNvSpPr txBox="1"/>
            <p:nvPr/>
          </p:nvSpPr>
          <p:spPr>
            <a:xfrm>
              <a:off x="7797431" y="5908445"/>
              <a:ext cx="302961" cy="369332"/>
            </a:xfrm>
            <a:prstGeom prst="rect">
              <a:avLst/>
            </a:prstGeom>
            <a:noFill/>
          </p:spPr>
          <p:txBody>
            <a:bodyPr wrap="square" rtlCol="0">
              <a:spAutoFit/>
            </a:bodyPr>
            <a:lstStyle/>
            <a:p>
              <a:pPr algn="ctr"/>
              <a:r>
                <a:rPr lang="en-US" altLang="ja-JP" dirty="0" smtClean="0"/>
                <a:t>5</a:t>
              </a:r>
              <a:endParaRPr kumimoji="1" lang="ja-JP" altLang="en-US" dirty="0"/>
            </a:p>
          </p:txBody>
        </p:sp>
      </p:grpSp>
      <p:sp>
        <p:nvSpPr>
          <p:cNvPr id="5" name="スライド番号プレースホルダー 4"/>
          <p:cNvSpPr>
            <a:spLocks noGrp="1"/>
          </p:cNvSpPr>
          <p:nvPr>
            <p:ph type="sldNum" sz="quarter" idx="12"/>
          </p:nvPr>
        </p:nvSpPr>
        <p:spPr/>
        <p:txBody>
          <a:bodyPr/>
          <a:lstStyle/>
          <a:p>
            <a:fld id="{749DC45D-918B-423E-B5AE-ED0B78335A00}" type="slidenum">
              <a:rPr lang="ja-JP" altLang="en-US" smtClean="0"/>
              <a:pPr/>
              <a:t>12</a:t>
            </a:fld>
            <a:r>
              <a:rPr lang="en-US" altLang="ja-JP" smtClean="0"/>
              <a:t>/81</a:t>
            </a:r>
            <a:endParaRPr lang="ja-JP" altLang="en-US" dirty="0"/>
          </a:p>
        </p:txBody>
      </p:sp>
    </p:spTree>
    <p:extLst>
      <p:ext uri="{BB962C8B-B14F-4D97-AF65-F5344CB8AC3E}">
        <p14:creationId xmlns:p14="http://schemas.microsoft.com/office/powerpoint/2010/main" val="75669365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タイトル 1"/>
          <p:cNvSpPr>
            <a:spLocks noGrp="1"/>
          </p:cNvSpPr>
          <p:nvPr>
            <p:ph type="title"/>
          </p:nvPr>
        </p:nvSpPr>
        <p:spPr>
          <a:xfrm>
            <a:off x="107504" y="188640"/>
            <a:ext cx="1440160" cy="792088"/>
          </a:xfrm>
          <a:solidFill>
            <a:schemeClr val="bg2">
              <a:alpha val="70000"/>
            </a:schemeClr>
          </a:solidFill>
        </p:spPr>
        <p:txBody>
          <a:bodyPr/>
          <a:lstStyle/>
          <a:p>
            <a:r>
              <a:rPr kumimoji="1" lang="ja-JP" altLang="en-US" dirty="0" smtClean="0"/>
              <a:t>準備</a:t>
            </a:r>
            <a:endParaRPr kumimoji="1" lang="ja-JP" altLang="en-US" dirty="0"/>
          </a:p>
        </p:txBody>
      </p:sp>
      <p:sp>
        <p:nvSpPr>
          <p:cNvPr id="5" name="コンテンツ プレースホルダー 2"/>
          <p:cNvSpPr>
            <a:spLocks noGrp="1"/>
          </p:cNvSpPr>
          <p:nvPr>
            <p:ph idx="1"/>
          </p:nvPr>
        </p:nvSpPr>
        <p:spPr>
          <a:xfrm>
            <a:off x="1763688" y="1484784"/>
            <a:ext cx="7056784" cy="1512168"/>
          </a:xfrm>
          <a:solidFill>
            <a:schemeClr val="bg2">
              <a:alpha val="70000"/>
            </a:schemeClr>
          </a:solidFill>
          <a:effectLst>
            <a:softEdge rad="31750"/>
          </a:effectLst>
        </p:spPr>
        <p:txBody>
          <a:bodyPr>
            <a:noAutofit/>
          </a:bodyPr>
          <a:lstStyle/>
          <a:p>
            <a:pPr marL="0" indent="0" algn="r">
              <a:spcBef>
                <a:spcPts val="0"/>
              </a:spcBef>
              <a:buNone/>
            </a:pPr>
            <a:r>
              <a:rPr lang="ja-JP" altLang="en-US" dirty="0"/>
              <a:t>いきなりパワーポイントを</a:t>
            </a:r>
            <a:endParaRPr lang="en-US" altLang="ja-JP" dirty="0"/>
          </a:p>
          <a:p>
            <a:pPr marL="0" indent="0" algn="r">
              <a:spcBef>
                <a:spcPts val="0"/>
              </a:spcBef>
              <a:buNone/>
            </a:pPr>
            <a:r>
              <a:rPr lang="ja-JP" altLang="en-US" dirty="0"/>
              <a:t>触らない！</a:t>
            </a:r>
          </a:p>
        </p:txBody>
      </p:sp>
      <p:sp>
        <p:nvSpPr>
          <p:cNvPr id="6" name="スライド番号プレースホルダー 5"/>
          <p:cNvSpPr>
            <a:spLocks noGrp="1"/>
          </p:cNvSpPr>
          <p:nvPr>
            <p:ph type="sldNum" sz="quarter" idx="12"/>
          </p:nvPr>
        </p:nvSpPr>
        <p:spPr/>
        <p:txBody>
          <a:bodyPr/>
          <a:lstStyle/>
          <a:p>
            <a:fld id="{749DC45D-918B-423E-B5AE-ED0B78335A00}" type="slidenum">
              <a:rPr lang="ja-JP" altLang="en-US" smtClean="0"/>
              <a:pPr/>
              <a:t>13</a:t>
            </a:fld>
            <a:r>
              <a:rPr lang="en-US" altLang="ja-JP" smtClean="0"/>
              <a:t>/81</a:t>
            </a:r>
            <a:endParaRPr lang="ja-JP" altLang="en-US" dirty="0"/>
          </a:p>
        </p:txBody>
      </p:sp>
    </p:spTree>
    <p:extLst>
      <p:ext uri="{BB962C8B-B14F-4D97-AF65-F5344CB8AC3E}">
        <p14:creationId xmlns:p14="http://schemas.microsoft.com/office/powerpoint/2010/main" val="54229584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ストーリーを固める</a:t>
            </a:r>
            <a:endParaRPr kumimoji="1" lang="ja-JP" altLang="en-US" dirty="0"/>
          </a:p>
        </p:txBody>
      </p:sp>
      <p:pic>
        <p:nvPicPr>
          <p:cNvPr id="3" name="図 2"/>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51519" y="1273946"/>
            <a:ext cx="4580987" cy="4243286"/>
          </a:xfrm>
          <a:prstGeom prst="rect">
            <a:avLst/>
          </a:prstGeom>
        </p:spPr>
      </p:pic>
      <p:sp>
        <p:nvSpPr>
          <p:cNvPr id="6" name="コンテンツ プレースホルダー 2"/>
          <p:cNvSpPr>
            <a:spLocks noGrp="1"/>
          </p:cNvSpPr>
          <p:nvPr>
            <p:ph idx="1"/>
          </p:nvPr>
        </p:nvSpPr>
        <p:spPr>
          <a:xfrm>
            <a:off x="5292080" y="1778002"/>
            <a:ext cx="3600400" cy="2083046"/>
          </a:xfrm>
        </p:spPr>
        <p:txBody>
          <a:bodyPr>
            <a:noAutofit/>
          </a:bodyPr>
          <a:lstStyle/>
          <a:p>
            <a:pPr marL="0" indent="0">
              <a:spcBef>
                <a:spcPts val="0"/>
              </a:spcBef>
              <a:buNone/>
            </a:pPr>
            <a:r>
              <a:rPr lang="ja-JP" altLang="en-US" dirty="0"/>
              <a:t>文章化して</a:t>
            </a:r>
            <a:endParaRPr lang="en-US" altLang="ja-JP" dirty="0"/>
          </a:p>
          <a:p>
            <a:pPr marL="0" indent="0">
              <a:spcBef>
                <a:spcPts val="0"/>
              </a:spcBef>
              <a:buNone/>
            </a:pPr>
            <a:r>
              <a:rPr lang="ja-JP" altLang="en-US" dirty="0"/>
              <a:t>ストーリーを</a:t>
            </a:r>
            <a:endParaRPr lang="en-US" altLang="ja-JP" dirty="0"/>
          </a:p>
          <a:p>
            <a:pPr marL="0" indent="0">
              <a:spcBef>
                <a:spcPts val="0"/>
              </a:spcBef>
              <a:buNone/>
            </a:pPr>
            <a:r>
              <a:rPr lang="ja-JP" altLang="en-US" dirty="0" smtClean="0"/>
              <a:t>整理</a:t>
            </a:r>
            <a:endParaRPr lang="ja-JP" altLang="en-US" dirty="0"/>
          </a:p>
        </p:txBody>
      </p:sp>
      <p:sp>
        <p:nvSpPr>
          <p:cNvPr id="5" name="スライド番号プレースホルダー 4"/>
          <p:cNvSpPr>
            <a:spLocks noGrp="1"/>
          </p:cNvSpPr>
          <p:nvPr>
            <p:ph type="sldNum" sz="quarter" idx="12"/>
          </p:nvPr>
        </p:nvSpPr>
        <p:spPr/>
        <p:txBody>
          <a:bodyPr/>
          <a:lstStyle/>
          <a:p>
            <a:fld id="{749DC45D-918B-423E-B5AE-ED0B78335A00}" type="slidenum">
              <a:rPr lang="ja-JP" altLang="en-US" smtClean="0"/>
              <a:pPr/>
              <a:t>14</a:t>
            </a:fld>
            <a:r>
              <a:rPr lang="en-US" altLang="ja-JP" smtClean="0"/>
              <a:t>/81</a:t>
            </a:r>
            <a:endParaRPr lang="ja-JP" altLang="en-US" dirty="0"/>
          </a:p>
        </p:txBody>
      </p:sp>
    </p:spTree>
    <p:extLst>
      <p:ext uri="{BB962C8B-B14F-4D97-AF65-F5344CB8AC3E}">
        <p14:creationId xmlns:p14="http://schemas.microsoft.com/office/powerpoint/2010/main" val="289213991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ストーリー作成</a:t>
            </a:r>
            <a:endParaRPr kumimoji="1" lang="ja-JP" altLang="en-US" dirty="0"/>
          </a:p>
        </p:txBody>
      </p:sp>
      <p:sp>
        <p:nvSpPr>
          <p:cNvPr id="3" name="テキスト ボックス 2"/>
          <p:cNvSpPr txBox="1"/>
          <p:nvPr/>
        </p:nvSpPr>
        <p:spPr>
          <a:xfrm>
            <a:off x="251520" y="1196752"/>
            <a:ext cx="8712968" cy="584775"/>
          </a:xfrm>
          <a:prstGeom prst="rect">
            <a:avLst/>
          </a:prstGeom>
          <a:noFill/>
        </p:spPr>
        <p:txBody>
          <a:bodyPr wrap="square" rtlCol="0">
            <a:spAutoFit/>
          </a:bodyPr>
          <a:lstStyle/>
          <a:p>
            <a:r>
              <a:rPr lang="ja-JP" altLang="en-US" sz="3200" dirty="0"/>
              <a:t>コンサドーレ</a:t>
            </a:r>
            <a:r>
              <a:rPr lang="ja-JP" altLang="en-US" sz="3200" dirty="0" smtClean="0"/>
              <a:t>札幌</a:t>
            </a:r>
            <a:r>
              <a:rPr lang="ja-JP" altLang="en-US" sz="3200" dirty="0"/>
              <a:t>：</a:t>
            </a:r>
            <a:r>
              <a:rPr lang="en-US" altLang="ja-JP" sz="3200" dirty="0" smtClean="0"/>
              <a:t>J2</a:t>
            </a:r>
            <a:r>
              <a:rPr lang="ja-JP" altLang="en-US" sz="3200" dirty="0" smtClean="0"/>
              <a:t>のプロサッカーチーム</a:t>
            </a:r>
            <a:endParaRPr kumimoji="1" lang="ja-JP" altLang="en-US" sz="3200" dirty="0"/>
          </a:p>
        </p:txBody>
      </p:sp>
      <p:sp>
        <p:nvSpPr>
          <p:cNvPr id="8" name="テキスト ボックス 7"/>
          <p:cNvSpPr txBox="1"/>
          <p:nvPr/>
        </p:nvSpPr>
        <p:spPr>
          <a:xfrm>
            <a:off x="2123728" y="1700808"/>
            <a:ext cx="2089033" cy="523220"/>
          </a:xfrm>
          <a:prstGeom prst="rect">
            <a:avLst/>
          </a:prstGeom>
          <a:noFill/>
        </p:spPr>
        <p:txBody>
          <a:bodyPr wrap="none" rtlCol="0">
            <a:spAutoFit/>
          </a:bodyPr>
          <a:lstStyle/>
          <a:p>
            <a:r>
              <a:rPr lang="en-US" altLang="ja-JP" sz="2800" dirty="0" smtClean="0"/>
              <a:t>1996</a:t>
            </a:r>
            <a:r>
              <a:rPr lang="ja-JP" altLang="en-US" sz="2800" dirty="0" smtClean="0"/>
              <a:t>年設立</a:t>
            </a:r>
            <a:endParaRPr kumimoji="1" lang="ja-JP" altLang="en-US" sz="2800" dirty="0"/>
          </a:p>
        </p:txBody>
      </p:sp>
      <p:sp>
        <p:nvSpPr>
          <p:cNvPr id="4" name="テキスト ボックス 3"/>
          <p:cNvSpPr txBox="1"/>
          <p:nvPr/>
        </p:nvSpPr>
        <p:spPr>
          <a:xfrm>
            <a:off x="2123728" y="2185700"/>
            <a:ext cx="3416320" cy="523220"/>
          </a:xfrm>
          <a:prstGeom prst="rect">
            <a:avLst/>
          </a:prstGeom>
          <a:noFill/>
        </p:spPr>
        <p:txBody>
          <a:bodyPr wrap="none" rtlCol="0">
            <a:spAutoFit/>
          </a:bodyPr>
          <a:lstStyle/>
          <a:p>
            <a:r>
              <a:rPr kumimoji="1" lang="ja-JP" altLang="en-US" sz="2800" dirty="0" smtClean="0"/>
              <a:t>大型スポンサーなし</a:t>
            </a:r>
            <a:endParaRPr kumimoji="1" lang="ja-JP" altLang="en-US" sz="2800" dirty="0"/>
          </a:p>
        </p:txBody>
      </p:sp>
      <p:sp>
        <p:nvSpPr>
          <p:cNvPr id="5" name="テキスト ボックス 4"/>
          <p:cNvSpPr txBox="1"/>
          <p:nvPr/>
        </p:nvSpPr>
        <p:spPr>
          <a:xfrm>
            <a:off x="251520" y="2780928"/>
            <a:ext cx="7992888" cy="584775"/>
          </a:xfrm>
          <a:prstGeom prst="rect">
            <a:avLst/>
          </a:prstGeom>
          <a:noFill/>
        </p:spPr>
        <p:txBody>
          <a:bodyPr wrap="square" rtlCol="0">
            <a:spAutoFit/>
          </a:bodyPr>
          <a:lstStyle/>
          <a:p>
            <a:r>
              <a:rPr lang="ja-JP" altLang="en-US" sz="3200" dirty="0"/>
              <a:t>地方</a:t>
            </a:r>
            <a:r>
              <a:rPr lang="ja-JP" altLang="en-US" sz="3200" dirty="0" smtClean="0"/>
              <a:t>の小</a:t>
            </a:r>
            <a:r>
              <a:rPr kumimoji="1" lang="ja-JP" altLang="en-US" sz="3200" dirty="0" smtClean="0"/>
              <a:t>チームゆえの特色</a:t>
            </a:r>
            <a:endParaRPr kumimoji="1" lang="ja-JP" altLang="en-US" sz="3200" dirty="0"/>
          </a:p>
        </p:txBody>
      </p:sp>
      <p:sp>
        <p:nvSpPr>
          <p:cNvPr id="6" name="テキスト ボックス 5"/>
          <p:cNvSpPr txBox="1"/>
          <p:nvPr/>
        </p:nvSpPr>
        <p:spPr>
          <a:xfrm>
            <a:off x="251520" y="4509120"/>
            <a:ext cx="7992888" cy="584775"/>
          </a:xfrm>
          <a:prstGeom prst="rect">
            <a:avLst/>
          </a:prstGeom>
          <a:noFill/>
        </p:spPr>
        <p:txBody>
          <a:bodyPr wrap="square" rtlCol="0">
            <a:spAutoFit/>
          </a:bodyPr>
          <a:lstStyle/>
          <a:p>
            <a:r>
              <a:rPr kumimoji="1" lang="en-US" altLang="ja-JP" sz="3200" dirty="0" smtClean="0"/>
              <a:t>J1</a:t>
            </a:r>
            <a:r>
              <a:rPr kumimoji="1" lang="ja-JP" altLang="en-US" sz="3200" dirty="0" smtClean="0"/>
              <a:t>昇格の期待</a:t>
            </a:r>
            <a:endParaRPr kumimoji="1" lang="ja-JP" altLang="en-US" sz="3200" dirty="0"/>
          </a:p>
        </p:txBody>
      </p:sp>
      <p:sp>
        <p:nvSpPr>
          <p:cNvPr id="7" name="テキスト ボックス 6"/>
          <p:cNvSpPr txBox="1"/>
          <p:nvPr/>
        </p:nvSpPr>
        <p:spPr>
          <a:xfrm>
            <a:off x="2123728" y="5085184"/>
            <a:ext cx="1620957" cy="523220"/>
          </a:xfrm>
          <a:prstGeom prst="rect">
            <a:avLst/>
          </a:prstGeom>
          <a:noFill/>
        </p:spPr>
        <p:txBody>
          <a:bodyPr wrap="none" rtlCol="0">
            <a:spAutoFit/>
          </a:bodyPr>
          <a:lstStyle/>
          <a:p>
            <a:r>
              <a:rPr kumimoji="1" lang="ja-JP" altLang="en-US" sz="2800" dirty="0" smtClean="0"/>
              <a:t>現在５位</a:t>
            </a:r>
            <a:endParaRPr kumimoji="1" lang="ja-JP" altLang="en-US" sz="2800" dirty="0"/>
          </a:p>
        </p:txBody>
      </p:sp>
      <p:sp>
        <p:nvSpPr>
          <p:cNvPr id="9" name="テキスト ボックス 8"/>
          <p:cNvSpPr txBox="1"/>
          <p:nvPr/>
        </p:nvSpPr>
        <p:spPr>
          <a:xfrm>
            <a:off x="2123728" y="3337828"/>
            <a:ext cx="2698175" cy="523220"/>
          </a:xfrm>
          <a:prstGeom prst="rect">
            <a:avLst/>
          </a:prstGeom>
          <a:noFill/>
        </p:spPr>
        <p:txBody>
          <a:bodyPr wrap="none" rtlCol="0">
            <a:spAutoFit/>
          </a:bodyPr>
          <a:lstStyle/>
          <a:p>
            <a:r>
              <a:rPr kumimoji="1" lang="ja-JP" altLang="en-US" sz="2800" dirty="0" smtClean="0"/>
              <a:t>選手育成・発掘</a:t>
            </a:r>
            <a:endParaRPr kumimoji="1" lang="ja-JP" altLang="en-US" sz="2800" dirty="0"/>
          </a:p>
        </p:txBody>
      </p:sp>
      <p:sp>
        <p:nvSpPr>
          <p:cNvPr id="10" name="テキスト ボックス 9"/>
          <p:cNvSpPr txBox="1"/>
          <p:nvPr/>
        </p:nvSpPr>
        <p:spPr>
          <a:xfrm>
            <a:off x="3472815" y="3808204"/>
            <a:ext cx="4123521" cy="369332"/>
          </a:xfrm>
          <a:prstGeom prst="rect">
            <a:avLst/>
          </a:prstGeom>
          <a:noFill/>
        </p:spPr>
        <p:txBody>
          <a:bodyPr wrap="square" rtlCol="0">
            <a:spAutoFit/>
          </a:bodyPr>
          <a:lstStyle/>
          <a:p>
            <a:r>
              <a:rPr kumimoji="1" lang="ja-JP" altLang="en-US" dirty="0" smtClean="0"/>
              <a:t>ユースチームの環境整備</a:t>
            </a:r>
            <a:endParaRPr kumimoji="1" lang="ja-JP" altLang="en-US" dirty="0"/>
          </a:p>
        </p:txBody>
      </p:sp>
      <p:sp>
        <p:nvSpPr>
          <p:cNvPr id="11" name="テキスト ボックス 10"/>
          <p:cNvSpPr txBox="1"/>
          <p:nvPr/>
        </p:nvSpPr>
        <p:spPr>
          <a:xfrm>
            <a:off x="3472815" y="4177536"/>
            <a:ext cx="3312368" cy="369332"/>
          </a:xfrm>
          <a:prstGeom prst="rect">
            <a:avLst/>
          </a:prstGeom>
          <a:noFill/>
        </p:spPr>
        <p:txBody>
          <a:bodyPr wrap="square" rtlCol="0">
            <a:spAutoFit/>
          </a:bodyPr>
          <a:lstStyle/>
          <a:p>
            <a:r>
              <a:rPr lang="ja-JP" altLang="en-US" dirty="0" smtClean="0"/>
              <a:t>無名の</a:t>
            </a:r>
            <a:r>
              <a:rPr kumimoji="1" lang="ja-JP" altLang="en-US" dirty="0" smtClean="0"/>
              <a:t>外国籍選手を発掘</a:t>
            </a:r>
            <a:endParaRPr kumimoji="1" lang="ja-JP" altLang="en-US" dirty="0"/>
          </a:p>
        </p:txBody>
      </p:sp>
      <p:sp>
        <p:nvSpPr>
          <p:cNvPr id="12" name="テキスト ボックス 11"/>
          <p:cNvSpPr txBox="1"/>
          <p:nvPr/>
        </p:nvSpPr>
        <p:spPr>
          <a:xfrm>
            <a:off x="236712" y="1870085"/>
            <a:ext cx="2376264" cy="707886"/>
          </a:xfrm>
          <a:prstGeom prst="rect">
            <a:avLst/>
          </a:prstGeom>
          <a:noFill/>
        </p:spPr>
        <p:txBody>
          <a:bodyPr wrap="square" rtlCol="0">
            <a:spAutoFit/>
          </a:bodyPr>
          <a:lstStyle/>
          <a:p>
            <a:r>
              <a:rPr kumimoji="1" lang="ja-JP" altLang="en-US" sz="4000" dirty="0" smtClean="0">
                <a:solidFill>
                  <a:schemeClr val="accent4">
                    <a:lumMod val="60000"/>
                    <a:lumOff val="40000"/>
                  </a:schemeClr>
                </a:solidFill>
              </a:rPr>
              <a:t>大項目</a:t>
            </a:r>
            <a:endParaRPr kumimoji="1" lang="ja-JP" altLang="en-US" sz="4000" dirty="0">
              <a:solidFill>
                <a:schemeClr val="accent4">
                  <a:lumMod val="60000"/>
                  <a:lumOff val="40000"/>
                </a:schemeClr>
              </a:solidFill>
            </a:endParaRPr>
          </a:p>
        </p:txBody>
      </p:sp>
      <p:cxnSp>
        <p:nvCxnSpPr>
          <p:cNvPr id="14" name="直線コネクタ 13"/>
          <p:cNvCxnSpPr/>
          <p:nvPr/>
        </p:nvCxnSpPr>
        <p:spPr>
          <a:xfrm>
            <a:off x="251520" y="1196752"/>
            <a:ext cx="0" cy="4411652"/>
          </a:xfrm>
          <a:prstGeom prst="line">
            <a:avLst/>
          </a:prstGeom>
          <a:ln w="381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6" name="テキスト ボックス 15"/>
          <p:cNvSpPr txBox="1"/>
          <p:nvPr/>
        </p:nvSpPr>
        <p:spPr>
          <a:xfrm>
            <a:off x="395536" y="3655148"/>
            <a:ext cx="2376264" cy="707886"/>
          </a:xfrm>
          <a:prstGeom prst="rect">
            <a:avLst/>
          </a:prstGeom>
          <a:noFill/>
        </p:spPr>
        <p:txBody>
          <a:bodyPr wrap="square" rtlCol="0">
            <a:spAutoFit/>
          </a:bodyPr>
          <a:lstStyle/>
          <a:p>
            <a:r>
              <a:rPr lang="ja-JP" altLang="en-US" sz="4000" dirty="0">
                <a:solidFill>
                  <a:schemeClr val="accent4">
                    <a:lumMod val="60000"/>
                    <a:lumOff val="40000"/>
                  </a:schemeClr>
                </a:solidFill>
              </a:rPr>
              <a:t>中</a:t>
            </a:r>
            <a:r>
              <a:rPr kumimoji="1" lang="ja-JP" altLang="en-US" sz="4000" dirty="0" smtClean="0">
                <a:solidFill>
                  <a:schemeClr val="accent4">
                    <a:lumMod val="60000"/>
                    <a:lumOff val="40000"/>
                  </a:schemeClr>
                </a:solidFill>
              </a:rPr>
              <a:t>項目</a:t>
            </a:r>
            <a:endParaRPr kumimoji="1" lang="ja-JP" altLang="en-US" sz="4000" dirty="0">
              <a:solidFill>
                <a:schemeClr val="accent4">
                  <a:lumMod val="60000"/>
                  <a:lumOff val="40000"/>
                </a:schemeClr>
              </a:solidFill>
            </a:endParaRPr>
          </a:p>
        </p:txBody>
      </p:sp>
      <p:cxnSp>
        <p:nvCxnSpPr>
          <p:cNvPr id="17" name="直線コネクタ 16"/>
          <p:cNvCxnSpPr/>
          <p:nvPr/>
        </p:nvCxnSpPr>
        <p:spPr>
          <a:xfrm>
            <a:off x="2123728" y="1655222"/>
            <a:ext cx="0" cy="3953182"/>
          </a:xfrm>
          <a:prstGeom prst="line">
            <a:avLst/>
          </a:prstGeom>
          <a:ln w="381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8" name="テキスト ボックス 17"/>
          <p:cNvSpPr txBox="1"/>
          <p:nvPr/>
        </p:nvSpPr>
        <p:spPr>
          <a:xfrm>
            <a:off x="1763688" y="3807548"/>
            <a:ext cx="2376264" cy="707886"/>
          </a:xfrm>
          <a:prstGeom prst="rect">
            <a:avLst/>
          </a:prstGeom>
          <a:noFill/>
        </p:spPr>
        <p:txBody>
          <a:bodyPr wrap="square" rtlCol="0">
            <a:spAutoFit/>
          </a:bodyPr>
          <a:lstStyle/>
          <a:p>
            <a:r>
              <a:rPr lang="ja-JP" altLang="en-US" sz="4000" dirty="0" smtClean="0">
                <a:solidFill>
                  <a:schemeClr val="accent4">
                    <a:lumMod val="60000"/>
                    <a:lumOff val="40000"/>
                  </a:schemeClr>
                </a:solidFill>
              </a:rPr>
              <a:t>小</a:t>
            </a:r>
            <a:r>
              <a:rPr kumimoji="1" lang="ja-JP" altLang="en-US" sz="4000" dirty="0" smtClean="0">
                <a:solidFill>
                  <a:schemeClr val="accent4">
                    <a:lumMod val="60000"/>
                    <a:lumOff val="40000"/>
                  </a:schemeClr>
                </a:solidFill>
              </a:rPr>
              <a:t>項目</a:t>
            </a:r>
            <a:endParaRPr kumimoji="1" lang="ja-JP" altLang="en-US" sz="4000" dirty="0">
              <a:solidFill>
                <a:schemeClr val="accent4">
                  <a:lumMod val="60000"/>
                  <a:lumOff val="40000"/>
                </a:schemeClr>
              </a:solidFill>
            </a:endParaRPr>
          </a:p>
        </p:txBody>
      </p:sp>
      <p:cxnSp>
        <p:nvCxnSpPr>
          <p:cNvPr id="19" name="直線コネクタ 18"/>
          <p:cNvCxnSpPr/>
          <p:nvPr/>
        </p:nvCxnSpPr>
        <p:spPr>
          <a:xfrm>
            <a:off x="3491880" y="3808204"/>
            <a:ext cx="0" cy="1800200"/>
          </a:xfrm>
          <a:prstGeom prst="line">
            <a:avLst/>
          </a:prstGeom>
          <a:ln w="381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4" name="テキスト ボックス 23"/>
          <p:cNvSpPr txBox="1"/>
          <p:nvPr/>
        </p:nvSpPr>
        <p:spPr>
          <a:xfrm>
            <a:off x="186944" y="3789040"/>
            <a:ext cx="8748972" cy="1569660"/>
          </a:xfrm>
          <a:prstGeom prst="rect">
            <a:avLst/>
          </a:prstGeom>
          <a:noFill/>
        </p:spPr>
        <p:txBody>
          <a:bodyPr wrap="square" rtlCol="0">
            <a:spAutoFit/>
          </a:bodyPr>
          <a:lstStyle/>
          <a:p>
            <a:r>
              <a:rPr kumimoji="1" lang="ja-JP" altLang="en-US" sz="3200" dirty="0" smtClean="0">
                <a:solidFill>
                  <a:schemeClr val="accent4">
                    <a:lumMod val="60000"/>
                    <a:lumOff val="40000"/>
                  </a:schemeClr>
                </a:solidFill>
              </a:rPr>
              <a:t>コンサドーレ札幌は</a:t>
            </a:r>
            <a:r>
              <a:rPr kumimoji="1" lang="en-US" altLang="ja-JP" sz="3200" dirty="0" smtClean="0">
                <a:solidFill>
                  <a:schemeClr val="accent4">
                    <a:lumMod val="60000"/>
                    <a:lumOff val="40000"/>
                  </a:schemeClr>
                </a:solidFill>
              </a:rPr>
              <a:t>J2</a:t>
            </a:r>
            <a:r>
              <a:rPr kumimoji="1" lang="ja-JP" altLang="en-US" sz="3200" dirty="0" smtClean="0">
                <a:solidFill>
                  <a:schemeClr val="accent4">
                    <a:lumMod val="60000"/>
                    <a:lumOff val="40000"/>
                  </a:schemeClr>
                </a:solidFill>
              </a:rPr>
              <a:t>のサッカーチームだが</a:t>
            </a:r>
            <a:endParaRPr kumimoji="1" lang="en-US" altLang="ja-JP" sz="3200" dirty="0" smtClean="0">
              <a:solidFill>
                <a:schemeClr val="accent4">
                  <a:lumMod val="60000"/>
                  <a:lumOff val="40000"/>
                </a:schemeClr>
              </a:solidFill>
            </a:endParaRPr>
          </a:p>
          <a:p>
            <a:r>
              <a:rPr kumimoji="1" lang="ja-JP" altLang="en-US" sz="3200" dirty="0" smtClean="0">
                <a:solidFill>
                  <a:schemeClr val="accent4">
                    <a:lumMod val="60000"/>
                    <a:lumOff val="40000"/>
                  </a:schemeClr>
                </a:solidFill>
              </a:rPr>
              <a:t>地方の小チームゆえに様々な特色を生かし</a:t>
            </a:r>
            <a:r>
              <a:rPr lang="ja-JP" altLang="en-US" sz="3200" dirty="0">
                <a:solidFill>
                  <a:schemeClr val="accent4">
                    <a:lumMod val="60000"/>
                    <a:lumOff val="40000"/>
                  </a:schemeClr>
                </a:solidFill>
              </a:rPr>
              <a:t>た</a:t>
            </a:r>
            <a:endParaRPr kumimoji="1" lang="en-US" altLang="ja-JP" sz="3200" dirty="0" smtClean="0">
              <a:solidFill>
                <a:schemeClr val="accent4">
                  <a:lumMod val="60000"/>
                  <a:lumOff val="40000"/>
                </a:schemeClr>
              </a:solidFill>
            </a:endParaRPr>
          </a:p>
          <a:p>
            <a:r>
              <a:rPr lang="ja-JP" altLang="en-US" sz="3200" dirty="0">
                <a:solidFill>
                  <a:schemeClr val="accent4">
                    <a:lumMod val="60000"/>
                    <a:lumOff val="40000"/>
                  </a:schemeClr>
                </a:solidFill>
              </a:rPr>
              <a:t>チーム作りを</a:t>
            </a:r>
            <a:r>
              <a:rPr lang="ja-JP" altLang="en-US" sz="3200" dirty="0" smtClean="0">
                <a:solidFill>
                  <a:schemeClr val="accent4">
                    <a:lumMod val="60000"/>
                    <a:lumOff val="40000"/>
                  </a:schemeClr>
                </a:solidFill>
              </a:rPr>
              <a:t>していて、</a:t>
            </a:r>
            <a:r>
              <a:rPr lang="en-US" altLang="ja-JP" sz="3200" dirty="0" smtClean="0">
                <a:solidFill>
                  <a:schemeClr val="accent4">
                    <a:lumMod val="60000"/>
                    <a:lumOff val="40000"/>
                  </a:schemeClr>
                </a:solidFill>
              </a:rPr>
              <a:t>J1</a:t>
            </a:r>
            <a:r>
              <a:rPr lang="ja-JP" altLang="en-US" sz="3200" dirty="0" smtClean="0">
                <a:solidFill>
                  <a:schemeClr val="accent4">
                    <a:lumMod val="60000"/>
                    <a:lumOff val="40000"/>
                  </a:schemeClr>
                </a:solidFill>
              </a:rPr>
              <a:t>昇格が期待できる</a:t>
            </a:r>
            <a:endParaRPr kumimoji="1" lang="ja-JP" altLang="en-US" sz="3200" dirty="0">
              <a:solidFill>
                <a:schemeClr val="accent4">
                  <a:lumMod val="60000"/>
                  <a:lumOff val="40000"/>
                </a:schemeClr>
              </a:solidFill>
            </a:endParaRPr>
          </a:p>
        </p:txBody>
      </p:sp>
      <p:sp>
        <p:nvSpPr>
          <p:cNvPr id="25" name="下矢印 24"/>
          <p:cNvSpPr/>
          <p:nvPr/>
        </p:nvSpPr>
        <p:spPr>
          <a:xfrm>
            <a:off x="1115616" y="3284984"/>
            <a:ext cx="792088" cy="292387"/>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スライド番号プレースホルダー 14"/>
          <p:cNvSpPr>
            <a:spLocks noGrp="1"/>
          </p:cNvSpPr>
          <p:nvPr>
            <p:ph type="sldNum" sz="quarter" idx="12"/>
          </p:nvPr>
        </p:nvSpPr>
        <p:spPr/>
        <p:txBody>
          <a:bodyPr/>
          <a:lstStyle/>
          <a:p>
            <a:fld id="{749DC45D-918B-423E-B5AE-ED0B78335A00}" type="slidenum">
              <a:rPr lang="ja-JP" altLang="en-US" smtClean="0"/>
              <a:pPr/>
              <a:t>15</a:t>
            </a:fld>
            <a:r>
              <a:rPr lang="en-US" altLang="ja-JP" smtClean="0"/>
              <a:t>/81</a:t>
            </a:r>
            <a:endParaRPr lang="ja-JP" altLang="en-US" dirty="0"/>
          </a:p>
        </p:txBody>
      </p:sp>
    </p:spTree>
    <p:extLst>
      <p:ext uri="{BB962C8B-B14F-4D97-AF65-F5344CB8AC3E}">
        <p14:creationId xmlns:p14="http://schemas.microsoft.com/office/powerpoint/2010/main" val="430873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12"/>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14"/>
                                        </p:tgtEl>
                                        <p:attrNameLst>
                                          <p:attrName>style.visibility</p:attrName>
                                        </p:attrNameLst>
                                      </p:cBhvr>
                                      <p:to>
                                        <p:strVal val="hidden"/>
                                      </p:to>
                                    </p:set>
                                  </p:childTnLst>
                                </p:cTn>
                              </p:par>
                              <p:par>
                                <p:cTn id="17" presetID="10"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par>
                                <p:cTn id="20" presetID="10"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16"/>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17"/>
                                        </p:tgtEl>
                                        <p:attrNameLst>
                                          <p:attrName>style.visibility</p:attrName>
                                        </p:attrNameLst>
                                      </p:cBhvr>
                                      <p:to>
                                        <p:strVal val="hidden"/>
                                      </p:to>
                                    </p:set>
                                  </p:childTnLst>
                                </p:cTn>
                              </p:par>
                              <p:par>
                                <p:cTn id="29" presetID="10"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par>
                                <p:cTn id="32" presetID="10" presetClass="entr" presetSubtype="0" fill="hold"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18"/>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19"/>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22" presetClass="exit" presetSubtype="4" fill="hold" grpId="0" nodeType="clickEffect">
                                  <p:stCondLst>
                                    <p:cond delay="0"/>
                                  </p:stCondLst>
                                  <p:childTnLst>
                                    <p:animEffect transition="out" filter="wipe(down)">
                                      <p:cBhvr>
                                        <p:cTn id="44" dur="1000"/>
                                        <p:tgtEl>
                                          <p:spTgt spid="8"/>
                                        </p:tgtEl>
                                      </p:cBhvr>
                                    </p:animEffect>
                                    <p:set>
                                      <p:cBhvr>
                                        <p:cTn id="45" dur="1" fill="hold">
                                          <p:stCondLst>
                                            <p:cond delay="999"/>
                                          </p:stCondLst>
                                        </p:cTn>
                                        <p:tgtEl>
                                          <p:spTgt spid="8"/>
                                        </p:tgtEl>
                                        <p:attrNameLst>
                                          <p:attrName>style.visibility</p:attrName>
                                        </p:attrNameLst>
                                      </p:cBhvr>
                                      <p:to>
                                        <p:strVal val="hidden"/>
                                      </p:to>
                                    </p:set>
                                  </p:childTnLst>
                                </p:cTn>
                              </p:par>
                            </p:childTnLst>
                          </p:cTn>
                        </p:par>
                        <p:par>
                          <p:cTn id="46" fill="hold">
                            <p:stCondLst>
                              <p:cond delay="1000"/>
                            </p:stCondLst>
                            <p:childTnLst>
                              <p:par>
                                <p:cTn id="47" presetID="64" presetClass="path" presetSubtype="0" accel="50000" decel="50000" fill="hold" grpId="0" nodeType="afterEffect">
                                  <p:stCondLst>
                                    <p:cond delay="0"/>
                                  </p:stCondLst>
                                  <p:childTnLst>
                                    <p:animMotion origin="layout" path="M 2.77778E-6 -2.96296E-6 L 2.77778E-6 -0.07731 " pathEditMode="relative" rAng="0" ptsTypes="AA">
                                      <p:cBhvr>
                                        <p:cTn id="48" dur="1250" fill="hold"/>
                                        <p:tgtEl>
                                          <p:spTgt spid="4"/>
                                        </p:tgtEl>
                                        <p:attrNameLst>
                                          <p:attrName>ppt_x</p:attrName>
                                          <p:attrName>ppt_y</p:attrName>
                                        </p:attrNameLst>
                                      </p:cBhvr>
                                      <p:rCtr x="0" y="-3866"/>
                                    </p:animMotion>
                                  </p:childTnLst>
                                </p:cTn>
                              </p:par>
                              <p:par>
                                <p:cTn id="49" presetID="64" presetClass="path" presetSubtype="0" accel="50000" decel="50000" fill="hold" grpId="0" nodeType="withEffect">
                                  <p:stCondLst>
                                    <p:cond delay="0"/>
                                  </p:stCondLst>
                                  <p:childTnLst>
                                    <p:animMotion origin="layout" path="M 2.77778E-6 -2.96296E-6 L 2.77778E-6 -0.07731 " pathEditMode="relative" rAng="0" ptsTypes="AA">
                                      <p:cBhvr>
                                        <p:cTn id="50" dur="1250" fill="hold"/>
                                        <p:tgtEl>
                                          <p:spTgt spid="5"/>
                                        </p:tgtEl>
                                        <p:attrNameLst>
                                          <p:attrName>ppt_x</p:attrName>
                                          <p:attrName>ppt_y</p:attrName>
                                        </p:attrNameLst>
                                      </p:cBhvr>
                                      <p:rCtr x="0" y="-3866"/>
                                    </p:animMotion>
                                  </p:childTnLst>
                                </p:cTn>
                              </p:par>
                              <p:par>
                                <p:cTn id="51" presetID="64" presetClass="path" presetSubtype="0" accel="50000" decel="50000" fill="hold" grpId="0" nodeType="withEffect">
                                  <p:stCondLst>
                                    <p:cond delay="0"/>
                                  </p:stCondLst>
                                  <p:childTnLst>
                                    <p:animMotion origin="layout" path="M 2.77778E-6 -2.96296E-6 L 2.77778E-6 -0.07731 " pathEditMode="relative" rAng="0" ptsTypes="AA">
                                      <p:cBhvr>
                                        <p:cTn id="52" dur="1250" fill="hold"/>
                                        <p:tgtEl>
                                          <p:spTgt spid="9"/>
                                        </p:tgtEl>
                                        <p:attrNameLst>
                                          <p:attrName>ppt_x</p:attrName>
                                          <p:attrName>ppt_y</p:attrName>
                                        </p:attrNameLst>
                                      </p:cBhvr>
                                      <p:rCtr x="0" y="-3866"/>
                                    </p:animMotion>
                                  </p:childTnLst>
                                </p:cTn>
                              </p:par>
                              <p:par>
                                <p:cTn id="53" presetID="64" presetClass="path" presetSubtype="0" accel="50000" decel="50000" fill="hold" grpId="0" nodeType="withEffect">
                                  <p:stCondLst>
                                    <p:cond delay="0"/>
                                  </p:stCondLst>
                                  <p:childTnLst>
                                    <p:animMotion origin="layout" path="M 2.77778E-6 -2.96296E-6 L 2.77778E-6 -0.07731 " pathEditMode="relative" rAng="0" ptsTypes="AA">
                                      <p:cBhvr>
                                        <p:cTn id="54" dur="1250" fill="hold"/>
                                        <p:tgtEl>
                                          <p:spTgt spid="10"/>
                                        </p:tgtEl>
                                        <p:attrNameLst>
                                          <p:attrName>ppt_x</p:attrName>
                                          <p:attrName>ppt_y</p:attrName>
                                        </p:attrNameLst>
                                      </p:cBhvr>
                                      <p:rCtr x="0" y="-3866"/>
                                    </p:animMotion>
                                  </p:childTnLst>
                                </p:cTn>
                              </p:par>
                              <p:par>
                                <p:cTn id="55" presetID="64" presetClass="path" presetSubtype="0" accel="50000" decel="50000" fill="hold" grpId="0" nodeType="withEffect">
                                  <p:stCondLst>
                                    <p:cond delay="0"/>
                                  </p:stCondLst>
                                  <p:childTnLst>
                                    <p:animMotion origin="layout" path="M 2.77778E-6 -2.96296E-6 L 2.77778E-6 -0.07731 " pathEditMode="relative" rAng="0" ptsTypes="AA">
                                      <p:cBhvr>
                                        <p:cTn id="56" dur="1250" fill="hold"/>
                                        <p:tgtEl>
                                          <p:spTgt spid="11"/>
                                        </p:tgtEl>
                                        <p:attrNameLst>
                                          <p:attrName>ppt_x</p:attrName>
                                          <p:attrName>ppt_y</p:attrName>
                                        </p:attrNameLst>
                                      </p:cBhvr>
                                      <p:rCtr x="0" y="-3866"/>
                                    </p:animMotion>
                                  </p:childTnLst>
                                </p:cTn>
                              </p:par>
                              <p:par>
                                <p:cTn id="57" presetID="64" presetClass="path" presetSubtype="0" accel="50000" decel="50000" fill="hold" grpId="0" nodeType="withEffect">
                                  <p:stCondLst>
                                    <p:cond delay="0"/>
                                  </p:stCondLst>
                                  <p:childTnLst>
                                    <p:animMotion origin="layout" path="M 2.77778E-6 -2.96296E-6 L 2.77778E-6 -0.07731 " pathEditMode="relative" rAng="0" ptsTypes="AA">
                                      <p:cBhvr>
                                        <p:cTn id="58" dur="1250" fill="hold"/>
                                        <p:tgtEl>
                                          <p:spTgt spid="6"/>
                                        </p:tgtEl>
                                        <p:attrNameLst>
                                          <p:attrName>ppt_x</p:attrName>
                                          <p:attrName>ppt_y</p:attrName>
                                        </p:attrNameLst>
                                      </p:cBhvr>
                                      <p:rCtr x="0" y="-3866"/>
                                    </p:animMotion>
                                  </p:childTnLst>
                                </p:cTn>
                              </p:par>
                              <p:par>
                                <p:cTn id="59" presetID="64" presetClass="path" presetSubtype="0" accel="50000" decel="50000" fill="hold" grpId="0" nodeType="withEffect">
                                  <p:stCondLst>
                                    <p:cond delay="0"/>
                                  </p:stCondLst>
                                  <p:childTnLst>
                                    <p:animMotion origin="layout" path="M 2.77778E-6 -2.96296E-6 L 2.77778E-6 -0.07731 " pathEditMode="relative" rAng="0" ptsTypes="AA">
                                      <p:cBhvr>
                                        <p:cTn id="60" dur="1250" fill="hold"/>
                                        <p:tgtEl>
                                          <p:spTgt spid="7"/>
                                        </p:tgtEl>
                                        <p:attrNameLst>
                                          <p:attrName>ppt_x</p:attrName>
                                          <p:attrName>ppt_y</p:attrName>
                                        </p:attrNameLst>
                                      </p:cBhvr>
                                      <p:rCtr x="0" y="-3866"/>
                                    </p:animMotion>
                                  </p:childTnLst>
                                </p:cTn>
                              </p:par>
                            </p:childTnLst>
                          </p:cTn>
                        </p:par>
                      </p:childTnLst>
                    </p:cTn>
                  </p:par>
                  <p:par>
                    <p:cTn id="61" fill="hold">
                      <p:stCondLst>
                        <p:cond delay="indefinite"/>
                      </p:stCondLst>
                      <p:childTnLst>
                        <p:par>
                          <p:cTn id="62" fill="hold">
                            <p:stCondLst>
                              <p:cond delay="0"/>
                            </p:stCondLst>
                            <p:childTnLst>
                              <p:par>
                                <p:cTn id="63" presetID="10" presetClass="exit" presetSubtype="0" fill="hold" grpId="1" nodeType="clickEffect">
                                  <p:stCondLst>
                                    <p:cond delay="0"/>
                                  </p:stCondLst>
                                  <p:childTnLst>
                                    <p:animEffect transition="out" filter="fade">
                                      <p:cBhvr>
                                        <p:cTn id="64" dur="1000"/>
                                        <p:tgtEl>
                                          <p:spTgt spid="4"/>
                                        </p:tgtEl>
                                      </p:cBhvr>
                                    </p:animEffect>
                                    <p:set>
                                      <p:cBhvr>
                                        <p:cTn id="65" dur="1" fill="hold">
                                          <p:stCondLst>
                                            <p:cond delay="999"/>
                                          </p:stCondLst>
                                        </p:cTn>
                                        <p:tgtEl>
                                          <p:spTgt spid="4"/>
                                        </p:tgtEl>
                                        <p:attrNameLst>
                                          <p:attrName>style.visibility</p:attrName>
                                        </p:attrNameLst>
                                      </p:cBhvr>
                                      <p:to>
                                        <p:strVal val="hidden"/>
                                      </p:to>
                                    </p:set>
                                  </p:childTnLst>
                                </p:cTn>
                              </p:par>
                              <p:par>
                                <p:cTn id="66" presetID="10" presetClass="exit" presetSubtype="0" fill="hold" grpId="1" nodeType="withEffect">
                                  <p:stCondLst>
                                    <p:cond delay="0"/>
                                  </p:stCondLst>
                                  <p:childTnLst>
                                    <p:animEffect transition="out" filter="fade">
                                      <p:cBhvr>
                                        <p:cTn id="67" dur="1000"/>
                                        <p:tgtEl>
                                          <p:spTgt spid="9"/>
                                        </p:tgtEl>
                                      </p:cBhvr>
                                    </p:animEffect>
                                    <p:set>
                                      <p:cBhvr>
                                        <p:cTn id="68" dur="1" fill="hold">
                                          <p:stCondLst>
                                            <p:cond delay="999"/>
                                          </p:stCondLst>
                                        </p:cTn>
                                        <p:tgtEl>
                                          <p:spTgt spid="9"/>
                                        </p:tgtEl>
                                        <p:attrNameLst>
                                          <p:attrName>style.visibility</p:attrName>
                                        </p:attrNameLst>
                                      </p:cBhvr>
                                      <p:to>
                                        <p:strVal val="hidden"/>
                                      </p:to>
                                    </p:set>
                                  </p:childTnLst>
                                </p:cTn>
                              </p:par>
                              <p:par>
                                <p:cTn id="69" presetID="10" presetClass="exit" presetSubtype="0" fill="hold" grpId="1" nodeType="withEffect">
                                  <p:stCondLst>
                                    <p:cond delay="0"/>
                                  </p:stCondLst>
                                  <p:childTnLst>
                                    <p:animEffect transition="out" filter="fade">
                                      <p:cBhvr>
                                        <p:cTn id="70" dur="1000"/>
                                        <p:tgtEl>
                                          <p:spTgt spid="10"/>
                                        </p:tgtEl>
                                      </p:cBhvr>
                                    </p:animEffect>
                                    <p:set>
                                      <p:cBhvr>
                                        <p:cTn id="71" dur="1" fill="hold">
                                          <p:stCondLst>
                                            <p:cond delay="999"/>
                                          </p:stCondLst>
                                        </p:cTn>
                                        <p:tgtEl>
                                          <p:spTgt spid="10"/>
                                        </p:tgtEl>
                                        <p:attrNameLst>
                                          <p:attrName>style.visibility</p:attrName>
                                        </p:attrNameLst>
                                      </p:cBhvr>
                                      <p:to>
                                        <p:strVal val="hidden"/>
                                      </p:to>
                                    </p:set>
                                  </p:childTnLst>
                                </p:cTn>
                              </p:par>
                              <p:par>
                                <p:cTn id="72" presetID="10" presetClass="exit" presetSubtype="0" fill="hold" grpId="1" nodeType="withEffect">
                                  <p:stCondLst>
                                    <p:cond delay="0"/>
                                  </p:stCondLst>
                                  <p:childTnLst>
                                    <p:animEffect transition="out" filter="fade">
                                      <p:cBhvr>
                                        <p:cTn id="73" dur="1000"/>
                                        <p:tgtEl>
                                          <p:spTgt spid="11"/>
                                        </p:tgtEl>
                                      </p:cBhvr>
                                    </p:animEffect>
                                    <p:set>
                                      <p:cBhvr>
                                        <p:cTn id="74" dur="1" fill="hold">
                                          <p:stCondLst>
                                            <p:cond delay="999"/>
                                          </p:stCondLst>
                                        </p:cTn>
                                        <p:tgtEl>
                                          <p:spTgt spid="11"/>
                                        </p:tgtEl>
                                        <p:attrNameLst>
                                          <p:attrName>style.visibility</p:attrName>
                                        </p:attrNameLst>
                                      </p:cBhvr>
                                      <p:to>
                                        <p:strVal val="hidden"/>
                                      </p:to>
                                    </p:set>
                                  </p:childTnLst>
                                </p:cTn>
                              </p:par>
                              <p:par>
                                <p:cTn id="75" presetID="10" presetClass="exit" presetSubtype="0" fill="hold" grpId="1" nodeType="withEffect">
                                  <p:stCondLst>
                                    <p:cond delay="0"/>
                                  </p:stCondLst>
                                  <p:childTnLst>
                                    <p:animEffect transition="out" filter="fade">
                                      <p:cBhvr>
                                        <p:cTn id="76" dur="1000"/>
                                        <p:tgtEl>
                                          <p:spTgt spid="7"/>
                                        </p:tgtEl>
                                      </p:cBhvr>
                                    </p:animEffect>
                                    <p:set>
                                      <p:cBhvr>
                                        <p:cTn id="77" dur="1" fill="hold">
                                          <p:stCondLst>
                                            <p:cond delay="999"/>
                                          </p:stCondLst>
                                        </p:cTn>
                                        <p:tgtEl>
                                          <p:spTgt spid="7"/>
                                        </p:tgtEl>
                                        <p:attrNameLst>
                                          <p:attrName>style.visibility</p:attrName>
                                        </p:attrNameLst>
                                      </p:cBhvr>
                                      <p:to>
                                        <p:strVal val="hidden"/>
                                      </p:to>
                                    </p:set>
                                  </p:childTnLst>
                                </p:cTn>
                              </p:par>
                            </p:childTnLst>
                          </p:cTn>
                        </p:par>
                        <p:par>
                          <p:cTn id="78" fill="hold">
                            <p:stCondLst>
                              <p:cond delay="1000"/>
                            </p:stCondLst>
                            <p:childTnLst>
                              <p:par>
                                <p:cTn id="79" presetID="42" presetClass="path" presetSubtype="0" accel="50000" decel="50000" fill="hold" grpId="1" nodeType="afterEffect">
                                  <p:stCondLst>
                                    <p:cond delay="0"/>
                                  </p:stCondLst>
                                  <p:childTnLst>
                                    <p:animMotion origin="layout" path="M 2.77778E-7 -0.07732 L 2.77778E-7 -0.13704 " pathEditMode="relative" rAng="0" ptsTypes="AA">
                                      <p:cBhvr>
                                        <p:cTn id="80" dur="1250" fill="hold"/>
                                        <p:tgtEl>
                                          <p:spTgt spid="5"/>
                                        </p:tgtEl>
                                        <p:attrNameLst>
                                          <p:attrName>ppt_x</p:attrName>
                                          <p:attrName>ppt_y</p:attrName>
                                        </p:attrNameLst>
                                      </p:cBhvr>
                                      <p:rCtr x="0" y="-2986"/>
                                    </p:animMotion>
                                  </p:childTnLst>
                                </p:cTn>
                              </p:par>
                              <p:par>
                                <p:cTn id="81" presetID="42" presetClass="path" presetSubtype="0" accel="50000" decel="50000" fill="hold" grpId="1" nodeType="withEffect">
                                  <p:stCondLst>
                                    <p:cond delay="0"/>
                                  </p:stCondLst>
                                  <p:childTnLst>
                                    <p:animMotion origin="layout" path="M 2.77778E-7 -0.07731 L 0.00347 -0.29444 " pathEditMode="relative" rAng="0" ptsTypes="AA">
                                      <p:cBhvr>
                                        <p:cTn id="82" dur="1250" fill="hold"/>
                                        <p:tgtEl>
                                          <p:spTgt spid="6"/>
                                        </p:tgtEl>
                                        <p:attrNameLst>
                                          <p:attrName>ppt_x</p:attrName>
                                          <p:attrName>ppt_y</p:attrName>
                                        </p:attrNameLst>
                                      </p:cBhvr>
                                      <p:rCtr x="174" y="-10856"/>
                                    </p:animMotion>
                                  </p:childTnLst>
                                </p:cTn>
                              </p:par>
                            </p:childTnLst>
                          </p:cTn>
                        </p:par>
                        <p:par>
                          <p:cTn id="83" fill="hold">
                            <p:stCondLst>
                              <p:cond delay="2250"/>
                            </p:stCondLst>
                            <p:childTnLst>
                              <p:par>
                                <p:cTn id="84" presetID="10" presetClass="entr" presetSubtype="0" fill="hold" grpId="0" nodeType="afterEffect">
                                  <p:stCondLst>
                                    <p:cond delay="0"/>
                                  </p:stCondLst>
                                  <p:childTnLst>
                                    <p:set>
                                      <p:cBhvr>
                                        <p:cTn id="85" dur="1" fill="hold">
                                          <p:stCondLst>
                                            <p:cond delay="0"/>
                                          </p:stCondLst>
                                        </p:cTn>
                                        <p:tgtEl>
                                          <p:spTgt spid="24"/>
                                        </p:tgtEl>
                                        <p:attrNameLst>
                                          <p:attrName>style.visibility</p:attrName>
                                        </p:attrNameLst>
                                      </p:cBhvr>
                                      <p:to>
                                        <p:strVal val="visible"/>
                                      </p:to>
                                    </p:set>
                                    <p:animEffect transition="in" filter="fade">
                                      <p:cBhvr>
                                        <p:cTn id="86" dur="500"/>
                                        <p:tgtEl>
                                          <p:spTgt spid="24"/>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25"/>
                                        </p:tgtEl>
                                        <p:attrNameLst>
                                          <p:attrName>style.visibility</p:attrName>
                                        </p:attrNameLst>
                                      </p:cBhvr>
                                      <p:to>
                                        <p:strVal val="visible"/>
                                      </p:to>
                                    </p:set>
                                    <p:animEffect transition="in" filter="fade">
                                      <p:cBhvr>
                                        <p:cTn id="8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 grpId="0"/>
      <p:bldP spid="4" grpId="1"/>
      <p:bldP spid="5" grpId="0"/>
      <p:bldP spid="5" grpId="1"/>
      <p:bldP spid="6" grpId="0"/>
      <p:bldP spid="6" grpId="1"/>
      <p:bldP spid="7" grpId="0"/>
      <p:bldP spid="7" grpId="1"/>
      <p:bldP spid="9" grpId="0"/>
      <p:bldP spid="9" grpId="1"/>
      <p:bldP spid="10" grpId="0"/>
      <p:bldP spid="10" grpId="1"/>
      <p:bldP spid="11" grpId="0"/>
      <p:bldP spid="11" grpId="1"/>
      <p:bldP spid="12" grpId="0"/>
      <p:bldP spid="12" grpId="1"/>
      <p:bldP spid="16" grpId="0"/>
      <p:bldP spid="16" grpId="1"/>
      <p:bldP spid="18" grpId="0"/>
      <p:bldP spid="18" grpId="1"/>
      <p:bldP spid="24" grpId="0"/>
      <p:bldP spid="2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割り付け</a:t>
            </a:r>
            <a:endParaRPr kumimoji="1" lang="ja-JP" altLang="en-US" dirty="0"/>
          </a:p>
        </p:txBody>
      </p:sp>
      <p:pic>
        <p:nvPicPr>
          <p:cNvPr id="4" name="図 3"/>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51521" y="1268760"/>
            <a:ext cx="4105868" cy="4320480"/>
          </a:xfrm>
          <a:prstGeom prst="rect">
            <a:avLst/>
          </a:prstGeom>
        </p:spPr>
      </p:pic>
      <p:sp>
        <p:nvSpPr>
          <p:cNvPr id="5" name="コンテンツ プレースホルダー 2"/>
          <p:cNvSpPr>
            <a:spLocks noGrp="1"/>
          </p:cNvSpPr>
          <p:nvPr>
            <p:ph idx="1"/>
          </p:nvPr>
        </p:nvSpPr>
        <p:spPr>
          <a:xfrm>
            <a:off x="4928523" y="4005064"/>
            <a:ext cx="4104964" cy="1512168"/>
          </a:xfrm>
        </p:spPr>
        <p:txBody>
          <a:bodyPr>
            <a:noAutofit/>
          </a:bodyPr>
          <a:lstStyle/>
          <a:p>
            <a:pPr marL="0" indent="0">
              <a:spcBef>
                <a:spcPts val="0"/>
              </a:spcBef>
              <a:buNone/>
            </a:pPr>
            <a:r>
              <a:rPr lang="ja-JP" altLang="en-US" dirty="0" smtClean="0"/>
              <a:t>ボリューム</a:t>
            </a:r>
            <a:r>
              <a:rPr lang="ja-JP" altLang="en-US" dirty="0"/>
              <a:t>を</a:t>
            </a:r>
            <a:endParaRPr lang="en-US" altLang="ja-JP" dirty="0"/>
          </a:p>
          <a:p>
            <a:pPr marL="0" indent="0">
              <a:spcBef>
                <a:spcPts val="0"/>
              </a:spcBef>
              <a:buNone/>
            </a:pPr>
            <a:r>
              <a:rPr lang="ja-JP" altLang="en-US" dirty="0" smtClean="0"/>
              <a:t>よく考える</a:t>
            </a:r>
            <a:endParaRPr lang="ja-JP" altLang="en-US" dirty="0"/>
          </a:p>
        </p:txBody>
      </p:sp>
      <p:sp>
        <p:nvSpPr>
          <p:cNvPr id="6" name="コンテンツ プレースホルダー 2"/>
          <p:cNvSpPr txBox="1">
            <a:spLocks/>
          </p:cNvSpPr>
          <p:nvPr/>
        </p:nvSpPr>
        <p:spPr>
          <a:xfrm>
            <a:off x="4931532" y="1265279"/>
            <a:ext cx="4104964" cy="241725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kumimoji="1" sz="4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36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spcBef>
                <a:spcPts val="0"/>
              </a:spcBef>
              <a:buFont typeface="Arial" pitchFamily="34" charset="0"/>
              <a:buNone/>
            </a:pPr>
            <a:r>
              <a:rPr lang="ja-JP" altLang="en-US" dirty="0"/>
              <a:t>ストーリー</a:t>
            </a:r>
            <a:r>
              <a:rPr lang="ja-JP" altLang="en-US" dirty="0" smtClean="0"/>
              <a:t>を</a:t>
            </a:r>
            <a:endParaRPr lang="en-US" altLang="ja-JP" dirty="0" smtClean="0"/>
          </a:p>
          <a:p>
            <a:pPr marL="0" indent="0">
              <a:spcBef>
                <a:spcPts val="0"/>
              </a:spcBef>
              <a:buFont typeface="Arial" pitchFamily="34" charset="0"/>
              <a:buNone/>
            </a:pPr>
            <a:r>
              <a:rPr lang="ja-JP" altLang="en-US" dirty="0"/>
              <a:t>スライドに</a:t>
            </a:r>
            <a:endParaRPr lang="en-US" altLang="ja-JP" dirty="0" smtClean="0"/>
          </a:p>
          <a:p>
            <a:pPr marL="0" indent="0">
              <a:spcBef>
                <a:spcPts val="0"/>
              </a:spcBef>
              <a:buFont typeface="Arial" pitchFamily="34" charset="0"/>
              <a:buNone/>
            </a:pPr>
            <a:r>
              <a:rPr lang="ja-JP" altLang="en-US" dirty="0" smtClean="0"/>
              <a:t>展開してゆく</a:t>
            </a:r>
            <a:endParaRPr lang="ja-JP" altLang="en-US" dirty="0"/>
          </a:p>
        </p:txBody>
      </p:sp>
      <p:sp>
        <p:nvSpPr>
          <p:cNvPr id="7" name="スライド番号プレースホルダー 6"/>
          <p:cNvSpPr>
            <a:spLocks noGrp="1"/>
          </p:cNvSpPr>
          <p:nvPr>
            <p:ph type="sldNum" sz="quarter" idx="12"/>
          </p:nvPr>
        </p:nvSpPr>
        <p:spPr/>
        <p:txBody>
          <a:bodyPr/>
          <a:lstStyle/>
          <a:p>
            <a:fld id="{749DC45D-918B-423E-B5AE-ED0B78335A00}" type="slidenum">
              <a:rPr lang="ja-JP" altLang="en-US" smtClean="0"/>
              <a:pPr/>
              <a:t>16</a:t>
            </a:fld>
            <a:r>
              <a:rPr lang="en-US" altLang="ja-JP" smtClean="0"/>
              <a:t>/81</a:t>
            </a:r>
            <a:endParaRPr lang="ja-JP" altLang="en-US" dirty="0"/>
          </a:p>
        </p:txBody>
      </p:sp>
    </p:spTree>
    <p:extLst>
      <p:ext uri="{BB962C8B-B14F-4D97-AF65-F5344CB8AC3E}">
        <p14:creationId xmlns:p14="http://schemas.microsoft.com/office/powerpoint/2010/main" val="325404233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タイトル 1"/>
          <p:cNvSpPr>
            <a:spLocks noGrp="1"/>
          </p:cNvSpPr>
          <p:nvPr>
            <p:ph type="title"/>
          </p:nvPr>
        </p:nvSpPr>
        <p:spPr>
          <a:xfrm>
            <a:off x="107504" y="188640"/>
            <a:ext cx="3960440" cy="792088"/>
          </a:xfrm>
          <a:solidFill>
            <a:schemeClr val="bg2">
              <a:alpha val="70000"/>
            </a:schemeClr>
          </a:solidFill>
          <a:ln>
            <a:solidFill>
              <a:schemeClr val="bg2"/>
            </a:solidFill>
          </a:ln>
          <a:effectLst>
            <a:softEdge rad="31750"/>
          </a:effectLst>
        </p:spPr>
        <p:txBody>
          <a:bodyPr/>
          <a:lstStyle/>
          <a:p>
            <a:r>
              <a:rPr kumimoji="1" lang="ja-JP" altLang="en-US" dirty="0" smtClean="0"/>
              <a:t>聞き手は誰か</a:t>
            </a:r>
            <a:endParaRPr kumimoji="1" lang="ja-JP" altLang="en-US" dirty="0"/>
          </a:p>
        </p:txBody>
      </p:sp>
      <p:sp>
        <p:nvSpPr>
          <p:cNvPr id="5" name="コンテンツ プレースホルダー 2"/>
          <p:cNvSpPr>
            <a:spLocks noGrp="1"/>
          </p:cNvSpPr>
          <p:nvPr>
            <p:ph idx="1"/>
          </p:nvPr>
        </p:nvSpPr>
        <p:spPr>
          <a:xfrm>
            <a:off x="251520" y="1347158"/>
            <a:ext cx="7704856" cy="1505778"/>
          </a:xfrm>
          <a:solidFill>
            <a:schemeClr val="bg2">
              <a:alpha val="70000"/>
            </a:schemeClr>
          </a:solidFill>
          <a:ln>
            <a:solidFill>
              <a:schemeClr val="bg2"/>
            </a:solidFill>
          </a:ln>
          <a:effectLst>
            <a:softEdge rad="31750"/>
          </a:effectLst>
        </p:spPr>
        <p:txBody>
          <a:bodyPr>
            <a:noAutofit/>
          </a:bodyPr>
          <a:lstStyle/>
          <a:p>
            <a:pPr marL="0" indent="0">
              <a:spcBef>
                <a:spcPts val="0"/>
              </a:spcBef>
              <a:buNone/>
            </a:pPr>
            <a:r>
              <a:rPr lang="ja-JP" altLang="en-US" dirty="0"/>
              <a:t>聞き手によって</a:t>
            </a:r>
            <a:endParaRPr lang="en-US" altLang="ja-JP" dirty="0"/>
          </a:p>
          <a:p>
            <a:pPr marL="0" indent="0">
              <a:spcBef>
                <a:spcPts val="0"/>
              </a:spcBef>
              <a:buNone/>
            </a:pPr>
            <a:r>
              <a:rPr lang="ja-JP" altLang="en-US" dirty="0"/>
              <a:t>どこまで説明が必要か変わる</a:t>
            </a:r>
          </a:p>
        </p:txBody>
      </p:sp>
      <p:sp>
        <p:nvSpPr>
          <p:cNvPr id="4" name="テキスト ボックス 3"/>
          <p:cNvSpPr txBox="1"/>
          <p:nvPr/>
        </p:nvSpPr>
        <p:spPr>
          <a:xfrm>
            <a:off x="1547664" y="3638634"/>
            <a:ext cx="6120680" cy="1446550"/>
          </a:xfrm>
          <a:prstGeom prst="rect">
            <a:avLst/>
          </a:prstGeom>
          <a:solidFill>
            <a:schemeClr val="bg2">
              <a:alpha val="70000"/>
            </a:schemeClr>
          </a:solidFill>
          <a:effectLst>
            <a:softEdge rad="31750"/>
          </a:effectLst>
        </p:spPr>
        <p:txBody>
          <a:bodyPr wrap="square" rtlCol="0">
            <a:spAutoFit/>
          </a:bodyPr>
          <a:lstStyle/>
          <a:p>
            <a:r>
              <a:rPr kumimoji="1" lang="ja-JP" altLang="en-US" sz="4400" dirty="0" smtClean="0">
                <a:solidFill>
                  <a:schemeClr val="accent5">
                    <a:lumMod val="60000"/>
                    <a:lumOff val="40000"/>
                  </a:schemeClr>
                </a:solidFill>
              </a:rPr>
              <a:t>前提となる知識の有無</a:t>
            </a:r>
            <a:endParaRPr kumimoji="1" lang="en-US" altLang="ja-JP" sz="4400" dirty="0" smtClean="0">
              <a:solidFill>
                <a:schemeClr val="accent5">
                  <a:lumMod val="60000"/>
                  <a:lumOff val="40000"/>
                </a:schemeClr>
              </a:solidFill>
            </a:endParaRPr>
          </a:p>
          <a:p>
            <a:r>
              <a:rPr lang="ja-JP" altLang="en-US" sz="4400" dirty="0" smtClean="0">
                <a:solidFill>
                  <a:schemeClr val="accent5">
                    <a:lumMod val="60000"/>
                    <a:lumOff val="40000"/>
                  </a:schemeClr>
                </a:solidFill>
              </a:rPr>
              <a:t>用語・略語は通じるか</a:t>
            </a:r>
            <a:endParaRPr kumimoji="1" lang="ja-JP" altLang="en-US" sz="4400" dirty="0">
              <a:solidFill>
                <a:schemeClr val="accent5">
                  <a:lumMod val="60000"/>
                  <a:lumOff val="40000"/>
                </a:schemeClr>
              </a:solidFill>
            </a:endParaRPr>
          </a:p>
        </p:txBody>
      </p:sp>
      <p:sp>
        <p:nvSpPr>
          <p:cNvPr id="7" name="スライド番号プレースホルダー 6"/>
          <p:cNvSpPr>
            <a:spLocks noGrp="1"/>
          </p:cNvSpPr>
          <p:nvPr>
            <p:ph type="sldNum" sz="quarter" idx="12"/>
          </p:nvPr>
        </p:nvSpPr>
        <p:spPr/>
        <p:txBody>
          <a:bodyPr/>
          <a:lstStyle/>
          <a:p>
            <a:fld id="{749DC45D-918B-423E-B5AE-ED0B78335A00}" type="slidenum">
              <a:rPr lang="ja-JP" altLang="en-US" smtClean="0"/>
              <a:pPr/>
              <a:t>17</a:t>
            </a:fld>
            <a:r>
              <a:rPr lang="en-US" altLang="ja-JP" smtClean="0"/>
              <a:t>/81</a:t>
            </a:r>
            <a:endParaRPr lang="ja-JP" altLang="en-US" dirty="0"/>
          </a:p>
        </p:txBody>
      </p:sp>
    </p:spTree>
    <p:extLst>
      <p:ext uri="{BB962C8B-B14F-4D97-AF65-F5344CB8AC3E}">
        <p14:creationId xmlns:p14="http://schemas.microsoft.com/office/powerpoint/2010/main" val="391647038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図 17"/>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タイトル 1"/>
          <p:cNvSpPr>
            <a:spLocks noGrp="1"/>
          </p:cNvSpPr>
          <p:nvPr>
            <p:ph type="title"/>
          </p:nvPr>
        </p:nvSpPr>
        <p:spPr/>
        <p:txBody>
          <a:bodyPr/>
          <a:lstStyle/>
          <a:p>
            <a:r>
              <a:rPr kumimoji="1" lang="ja-JP" altLang="en-US" dirty="0" smtClean="0"/>
              <a:t>一般的な発表の流れ</a:t>
            </a:r>
            <a:endParaRPr kumimoji="1" lang="ja-JP" altLang="en-US" dirty="0"/>
          </a:p>
        </p:txBody>
      </p:sp>
      <p:sp>
        <p:nvSpPr>
          <p:cNvPr id="4" name="テキスト ボックス 3"/>
          <p:cNvSpPr txBox="1"/>
          <p:nvPr/>
        </p:nvSpPr>
        <p:spPr>
          <a:xfrm>
            <a:off x="431540" y="1268760"/>
            <a:ext cx="1368152" cy="769441"/>
          </a:xfrm>
          <a:prstGeom prst="rect">
            <a:avLst/>
          </a:prstGeom>
          <a:noFill/>
        </p:spPr>
        <p:txBody>
          <a:bodyPr wrap="square" rtlCol="0">
            <a:spAutoFit/>
          </a:bodyPr>
          <a:lstStyle/>
          <a:p>
            <a:pPr algn="ctr"/>
            <a:r>
              <a:rPr kumimoji="1" lang="ja-JP" altLang="en-US" sz="4400" dirty="0" smtClean="0"/>
              <a:t>導入</a:t>
            </a:r>
            <a:endParaRPr kumimoji="1" lang="ja-JP" altLang="en-US" sz="4400" dirty="0"/>
          </a:p>
        </p:txBody>
      </p:sp>
      <p:sp>
        <p:nvSpPr>
          <p:cNvPr id="5" name="テキスト ボックス 4"/>
          <p:cNvSpPr txBox="1"/>
          <p:nvPr/>
        </p:nvSpPr>
        <p:spPr>
          <a:xfrm>
            <a:off x="2411760" y="1268760"/>
            <a:ext cx="1368152" cy="769441"/>
          </a:xfrm>
          <a:prstGeom prst="rect">
            <a:avLst/>
          </a:prstGeom>
          <a:noFill/>
        </p:spPr>
        <p:txBody>
          <a:bodyPr wrap="square" rtlCol="0">
            <a:spAutoFit/>
          </a:bodyPr>
          <a:lstStyle/>
          <a:p>
            <a:pPr algn="ctr"/>
            <a:r>
              <a:rPr kumimoji="1" lang="ja-JP" altLang="en-US" sz="4400" dirty="0" smtClean="0"/>
              <a:t>目的</a:t>
            </a:r>
            <a:endParaRPr kumimoji="1" lang="ja-JP" altLang="en-US" sz="4400" dirty="0"/>
          </a:p>
        </p:txBody>
      </p:sp>
      <p:sp>
        <p:nvSpPr>
          <p:cNvPr id="6" name="テキスト ボックス 5"/>
          <p:cNvSpPr txBox="1"/>
          <p:nvPr/>
        </p:nvSpPr>
        <p:spPr>
          <a:xfrm>
            <a:off x="4391980" y="1268760"/>
            <a:ext cx="3276364" cy="769441"/>
          </a:xfrm>
          <a:prstGeom prst="rect">
            <a:avLst/>
          </a:prstGeom>
          <a:noFill/>
        </p:spPr>
        <p:txBody>
          <a:bodyPr wrap="square" rtlCol="0">
            <a:spAutoFit/>
          </a:bodyPr>
          <a:lstStyle/>
          <a:p>
            <a:pPr algn="ctr"/>
            <a:r>
              <a:rPr kumimoji="1" lang="ja-JP" altLang="en-US" sz="4400" dirty="0" smtClean="0"/>
              <a:t>対象・方法</a:t>
            </a:r>
            <a:endParaRPr kumimoji="1" lang="ja-JP" altLang="en-US" sz="4400" dirty="0"/>
          </a:p>
        </p:txBody>
      </p:sp>
      <p:sp>
        <p:nvSpPr>
          <p:cNvPr id="7" name="テキスト ボックス 6"/>
          <p:cNvSpPr txBox="1"/>
          <p:nvPr/>
        </p:nvSpPr>
        <p:spPr>
          <a:xfrm>
            <a:off x="3173844" y="2875583"/>
            <a:ext cx="3384377" cy="769441"/>
          </a:xfrm>
          <a:prstGeom prst="rect">
            <a:avLst/>
          </a:prstGeom>
          <a:noFill/>
        </p:spPr>
        <p:txBody>
          <a:bodyPr wrap="square" rtlCol="0">
            <a:spAutoFit/>
          </a:bodyPr>
          <a:lstStyle/>
          <a:p>
            <a:pPr algn="ctr"/>
            <a:r>
              <a:rPr kumimoji="1" lang="ja-JP" altLang="en-US" sz="4400" dirty="0" smtClean="0"/>
              <a:t>結果・考察</a:t>
            </a:r>
            <a:endParaRPr kumimoji="1" lang="ja-JP" altLang="en-US" sz="4400" dirty="0"/>
          </a:p>
        </p:txBody>
      </p:sp>
      <p:sp>
        <p:nvSpPr>
          <p:cNvPr id="8" name="テキスト ボックス 7"/>
          <p:cNvSpPr txBox="1"/>
          <p:nvPr/>
        </p:nvSpPr>
        <p:spPr>
          <a:xfrm>
            <a:off x="6948264" y="2875583"/>
            <a:ext cx="1944216" cy="769441"/>
          </a:xfrm>
          <a:prstGeom prst="rect">
            <a:avLst/>
          </a:prstGeom>
          <a:noFill/>
        </p:spPr>
        <p:txBody>
          <a:bodyPr wrap="square" rtlCol="0">
            <a:spAutoFit/>
          </a:bodyPr>
          <a:lstStyle/>
          <a:p>
            <a:pPr algn="ctr"/>
            <a:r>
              <a:rPr kumimoji="1" lang="ja-JP" altLang="en-US" sz="4400" dirty="0" smtClean="0"/>
              <a:t>まとめ</a:t>
            </a:r>
            <a:endParaRPr kumimoji="1" lang="ja-JP" altLang="en-US" sz="4400" dirty="0"/>
          </a:p>
        </p:txBody>
      </p:sp>
      <p:cxnSp>
        <p:nvCxnSpPr>
          <p:cNvPr id="10" name="直線矢印コネクタ 9"/>
          <p:cNvCxnSpPr/>
          <p:nvPr/>
        </p:nvCxnSpPr>
        <p:spPr>
          <a:xfrm>
            <a:off x="1952709" y="1653480"/>
            <a:ext cx="306034"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直線矢印コネクタ 10"/>
          <p:cNvCxnSpPr/>
          <p:nvPr/>
        </p:nvCxnSpPr>
        <p:spPr>
          <a:xfrm>
            <a:off x="3932929" y="1653480"/>
            <a:ext cx="306034"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直線矢印コネクタ 11"/>
          <p:cNvCxnSpPr/>
          <p:nvPr/>
        </p:nvCxnSpPr>
        <p:spPr>
          <a:xfrm>
            <a:off x="2825806" y="3260303"/>
            <a:ext cx="306034"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直線矢印コネクタ 12"/>
          <p:cNvCxnSpPr/>
          <p:nvPr/>
        </p:nvCxnSpPr>
        <p:spPr>
          <a:xfrm>
            <a:off x="6600225" y="3260303"/>
            <a:ext cx="306034"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 name="テキスト ボックス 2"/>
          <p:cNvSpPr txBox="1"/>
          <p:nvPr/>
        </p:nvSpPr>
        <p:spPr>
          <a:xfrm>
            <a:off x="222001" y="4725144"/>
            <a:ext cx="8136904" cy="769441"/>
          </a:xfrm>
          <a:prstGeom prst="rect">
            <a:avLst/>
          </a:prstGeom>
          <a:noFill/>
        </p:spPr>
        <p:txBody>
          <a:bodyPr wrap="square" rtlCol="0">
            <a:spAutoFit/>
          </a:bodyPr>
          <a:lstStyle/>
          <a:p>
            <a:r>
              <a:rPr lang="en-US" altLang="ja-JP" sz="4400" dirty="0" smtClean="0"/>
              <a:t>15</a:t>
            </a:r>
            <a:r>
              <a:rPr lang="ja-JP" altLang="en-US" sz="4400" dirty="0" smtClean="0"/>
              <a:t>分の発表：</a:t>
            </a:r>
            <a:r>
              <a:rPr lang="en-US" altLang="ja-JP" sz="4400" dirty="0" smtClean="0"/>
              <a:t>13</a:t>
            </a:r>
            <a:r>
              <a:rPr lang="ja-JP" altLang="en-US" sz="4400" dirty="0" smtClean="0"/>
              <a:t>～</a:t>
            </a:r>
            <a:r>
              <a:rPr lang="en-US" altLang="ja-JP" sz="4400" dirty="0" smtClean="0"/>
              <a:t>18</a:t>
            </a:r>
            <a:r>
              <a:rPr lang="ja-JP" altLang="en-US" sz="4400" dirty="0" smtClean="0"/>
              <a:t>ページ</a:t>
            </a:r>
            <a:endParaRPr kumimoji="1" lang="ja-JP" altLang="en-US" sz="4400" dirty="0"/>
          </a:p>
        </p:txBody>
      </p:sp>
      <p:sp>
        <p:nvSpPr>
          <p:cNvPr id="9" name="テキスト ボックス 8"/>
          <p:cNvSpPr txBox="1"/>
          <p:nvPr/>
        </p:nvSpPr>
        <p:spPr>
          <a:xfrm>
            <a:off x="2186735" y="1916832"/>
            <a:ext cx="1989221" cy="523220"/>
          </a:xfrm>
          <a:prstGeom prst="rect">
            <a:avLst/>
          </a:prstGeom>
          <a:noFill/>
        </p:spPr>
        <p:txBody>
          <a:bodyPr wrap="square" rtlCol="0">
            <a:spAutoFit/>
          </a:bodyPr>
          <a:lstStyle/>
          <a:p>
            <a:pPr algn="ctr"/>
            <a:r>
              <a:rPr kumimoji="1" lang="en-US" altLang="ja-JP" sz="2800" dirty="0" smtClean="0">
                <a:solidFill>
                  <a:schemeClr val="accent4">
                    <a:lumMod val="60000"/>
                    <a:lumOff val="40000"/>
                  </a:schemeClr>
                </a:solidFill>
              </a:rPr>
              <a:t>1</a:t>
            </a:r>
            <a:r>
              <a:rPr kumimoji="1" lang="ja-JP" altLang="en-US" sz="2400" dirty="0" smtClean="0">
                <a:solidFill>
                  <a:schemeClr val="accent4">
                    <a:lumMod val="60000"/>
                    <a:lumOff val="40000"/>
                  </a:schemeClr>
                </a:solidFill>
              </a:rPr>
              <a:t>ページ</a:t>
            </a:r>
            <a:endParaRPr kumimoji="1" lang="ja-JP" altLang="en-US" sz="2400" dirty="0">
              <a:solidFill>
                <a:schemeClr val="accent4">
                  <a:lumMod val="60000"/>
                  <a:lumOff val="40000"/>
                </a:schemeClr>
              </a:solidFill>
            </a:endParaRPr>
          </a:p>
        </p:txBody>
      </p:sp>
      <p:sp>
        <p:nvSpPr>
          <p:cNvPr id="14" name="テキスト ボックス 13"/>
          <p:cNvSpPr txBox="1"/>
          <p:nvPr/>
        </p:nvSpPr>
        <p:spPr>
          <a:xfrm>
            <a:off x="5035551" y="1916832"/>
            <a:ext cx="1989221" cy="523220"/>
          </a:xfrm>
          <a:prstGeom prst="rect">
            <a:avLst/>
          </a:prstGeom>
          <a:noFill/>
        </p:spPr>
        <p:txBody>
          <a:bodyPr wrap="square" rtlCol="0">
            <a:spAutoFit/>
          </a:bodyPr>
          <a:lstStyle/>
          <a:p>
            <a:pPr algn="ctr"/>
            <a:r>
              <a:rPr kumimoji="1" lang="en-US" altLang="ja-JP" sz="2800" dirty="0" smtClean="0">
                <a:solidFill>
                  <a:schemeClr val="accent4">
                    <a:lumMod val="60000"/>
                    <a:lumOff val="40000"/>
                  </a:schemeClr>
                </a:solidFill>
              </a:rPr>
              <a:t>2</a:t>
            </a:r>
            <a:r>
              <a:rPr kumimoji="1" lang="ja-JP" altLang="en-US" sz="2800" dirty="0" smtClean="0">
                <a:solidFill>
                  <a:schemeClr val="accent4">
                    <a:lumMod val="60000"/>
                    <a:lumOff val="40000"/>
                  </a:schemeClr>
                </a:solidFill>
              </a:rPr>
              <a:t>～</a:t>
            </a:r>
            <a:r>
              <a:rPr lang="en-US" altLang="ja-JP" sz="2800" dirty="0">
                <a:solidFill>
                  <a:schemeClr val="accent4">
                    <a:lumMod val="60000"/>
                    <a:lumOff val="40000"/>
                  </a:schemeClr>
                </a:solidFill>
              </a:rPr>
              <a:t>3</a:t>
            </a:r>
            <a:r>
              <a:rPr kumimoji="1" lang="ja-JP" altLang="en-US" sz="2400" dirty="0" smtClean="0">
                <a:solidFill>
                  <a:schemeClr val="accent4">
                    <a:lumMod val="60000"/>
                    <a:lumOff val="40000"/>
                  </a:schemeClr>
                </a:solidFill>
              </a:rPr>
              <a:t>ページ</a:t>
            </a:r>
            <a:endParaRPr kumimoji="1" lang="ja-JP" altLang="en-US" sz="2400" dirty="0">
              <a:solidFill>
                <a:schemeClr val="accent4">
                  <a:lumMod val="60000"/>
                  <a:lumOff val="40000"/>
                </a:schemeClr>
              </a:solidFill>
            </a:endParaRPr>
          </a:p>
        </p:txBody>
      </p:sp>
      <p:sp>
        <p:nvSpPr>
          <p:cNvPr id="15" name="テキスト ボックス 14"/>
          <p:cNvSpPr txBox="1"/>
          <p:nvPr/>
        </p:nvSpPr>
        <p:spPr>
          <a:xfrm>
            <a:off x="6945716" y="3573016"/>
            <a:ext cx="1989221" cy="523220"/>
          </a:xfrm>
          <a:prstGeom prst="rect">
            <a:avLst/>
          </a:prstGeom>
          <a:noFill/>
        </p:spPr>
        <p:txBody>
          <a:bodyPr wrap="square" rtlCol="0">
            <a:spAutoFit/>
          </a:bodyPr>
          <a:lstStyle/>
          <a:p>
            <a:pPr algn="ctr"/>
            <a:r>
              <a:rPr kumimoji="1" lang="en-US" altLang="ja-JP" sz="2800" dirty="0" smtClean="0">
                <a:solidFill>
                  <a:schemeClr val="accent4">
                    <a:lumMod val="60000"/>
                    <a:lumOff val="40000"/>
                  </a:schemeClr>
                </a:solidFill>
              </a:rPr>
              <a:t>1</a:t>
            </a:r>
            <a:r>
              <a:rPr kumimoji="1" lang="ja-JP" altLang="en-US" sz="2800" dirty="0" smtClean="0">
                <a:solidFill>
                  <a:schemeClr val="accent4">
                    <a:lumMod val="60000"/>
                    <a:lumOff val="40000"/>
                  </a:schemeClr>
                </a:solidFill>
              </a:rPr>
              <a:t>～</a:t>
            </a:r>
            <a:r>
              <a:rPr kumimoji="1" lang="en-US" altLang="ja-JP" sz="2800" dirty="0" smtClean="0">
                <a:solidFill>
                  <a:schemeClr val="accent4">
                    <a:lumMod val="60000"/>
                    <a:lumOff val="40000"/>
                  </a:schemeClr>
                </a:solidFill>
              </a:rPr>
              <a:t>2</a:t>
            </a:r>
            <a:r>
              <a:rPr kumimoji="1" lang="ja-JP" altLang="en-US" sz="2400" dirty="0" smtClean="0">
                <a:solidFill>
                  <a:schemeClr val="accent4">
                    <a:lumMod val="60000"/>
                    <a:lumOff val="40000"/>
                  </a:schemeClr>
                </a:solidFill>
              </a:rPr>
              <a:t>ページ</a:t>
            </a:r>
            <a:endParaRPr kumimoji="1" lang="ja-JP" altLang="en-US" sz="2400" dirty="0">
              <a:solidFill>
                <a:schemeClr val="accent4">
                  <a:lumMod val="60000"/>
                  <a:lumOff val="40000"/>
                </a:schemeClr>
              </a:solidFill>
            </a:endParaRPr>
          </a:p>
        </p:txBody>
      </p:sp>
      <p:sp>
        <p:nvSpPr>
          <p:cNvPr id="16" name="テキスト ボックス 15"/>
          <p:cNvSpPr txBox="1"/>
          <p:nvPr/>
        </p:nvSpPr>
        <p:spPr>
          <a:xfrm>
            <a:off x="3871421" y="3573016"/>
            <a:ext cx="1989221" cy="523220"/>
          </a:xfrm>
          <a:prstGeom prst="rect">
            <a:avLst/>
          </a:prstGeom>
          <a:noFill/>
        </p:spPr>
        <p:txBody>
          <a:bodyPr wrap="square" rtlCol="0">
            <a:spAutoFit/>
          </a:bodyPr>
          <a:lstStyle/>
          <a:p>
            <a:pPr algn="ctr"/>
            <a:r>
              <a:rPr kumimoji="1" lang="en-US" altLang="ja-JP" sz="2800" dirty="0" smtClean="0">
                <a:solidFill>
                  <a:schemeClr val="accent4">
                    <a:lumMod val="60000"/>
                    <a:lumOff val="40000"/>
                  </a:schemeClr>
                </a:solidFill>
              </a:rPr>
              <a:t>5</a:t>
            </a:r>
            <a:r>
              <a:rPr kumimoji="1" lang="ja-JP" altLang="en-US" sz="2800" dirty="0" smtClean="0">
                <a:solidFill>
                  <a:schemeClr val="accent4">
                    <a:lumMod val="60000"/>
                    <a:lumOff val="40000"/>
                  </a:schemeClr>
                </a:solidFill>
              </a:rPr>
              <a:t>～</a:t>
            </a:r>
            <a:r>
              <a:rPr kumimoji="1" lang="en-US" altLang="ja-JP" sz="2800" dirty="0" smtClean="0">
                <a:solidFill>
                  <a:schemeClr val="accent4">
                    <a:lumMod val="60000"/>
                    <a:lumOff val="40000"/>
                  </a:schemeClr>
                </a:solidFill>
              </a:rPr>
              <a:t>7</a:t>
            </a:r>
            <a:r>
              <a:rPr kumimoji="1" lang="ja-JP" altLang="en-US" sz="2400" dirty="0" smtClean="0">
                <a:solidFill>
                  <a:schemeClr val="accent4">
                    <a:lumMod val="60000"/>
                    <a:lumOff val="40000"/>
                  </a:schemeClr>
                </a:solidFill>
              </a:rPr>
              <a:t>ページ</a:t>
            </a:r>
            <a:endParaRPr kumimoji="1" lang="ja-JP" altLang="en-US" sz="2400" dirty="0">
              <a:solidFill>
                <a:schemeClr val="accent4">
                  <a:lumMod val="60000"/>
                  <a:lumOff val="40000"/>
                </a:schemeClr>
              </a:solidFill>
            </a:endParaRPr>
          </a:p>
        </p:txBody>
      </p:sp>
      <p:sp>
        <p:nvSpPr>
          <p:cNvPr id="17" name="テキスト ボックス 16"/>
          <p:cNvSpPr txBox="1"/>
          <p:nvPr/>
        </p:nvSpPr>
        <p:spPr>
          <a:xfrm>
            <a:off x="107504" y="1916832"/>
            <a:ext cx="1989221" cy="523220"/>
          </a:xfrm>
          <a:prstGeom prst="rect">
            <a:avLst/>
          </a:prstGeom>
          <a:noFill/>
        </p:spPr>
        <p:txBody>
          <a:bodyPr wrap="square" rtlCol="0">
            <a:spAutoFit/>
          </a:bodyPr>
          <a:lstStyle/>
          <a:p>
            <a:pPr algn="ctr"/>
            <a:r>
              <a:rPr kumimoji="1" lang="en-US" altLang="ja-JP" sz="2800" dirty="0" smtClean="0">
                <a:solidFill>
                  <a:schemeClr val="accent4">
                    <a:lumMod val="60000"/>
                    <a:lumOff val="40000"/>
                  </a:schemeClr>
                </a:solidFill>
              </a:rPr>
              <a:t>5</a:t>
            </a:r>
            <a:r>
              <a:rPr kumimoji="1" lang="ja-JP" altLang="en-US" sz="2800" dirty="0" smtClean="0">
                <a:solidFill>
                  <a:schemeClr val="accent4">
                    <a:lumMod val="60000"/>
                    <a:lumOff val="40000"/>
                  </a:schemeClr>
                </a:solidFill>
              </a:rPr>
              <a:t>～</a:t>
            </a:r>
            <a:r>
              <a:rPr kumimoji="1" lang="en-US" altLang="ja-JP" sz="2800" dirty="0" smtClean="0">
                <a:solidFill>
                  <a:schemeClr val="accent4">
                    <a:lumMod val="60000"/>
                    <a:lumOff val="40000"/>
                  </a:schemeClr>
                </a:solidFill>
              </a:rPr>
              <a:t>6</a:t>
            </a:r>
            <a:r>
              <a:rPr kumimoji="1" lang="ja-JP" altLang="en-US" sz="2400" dirty="0" smtClean="0">
                <a:solidFill>
                  <a:schemeClr val="accent4">
                    <a:lumMod val="60000"/>
                    <a:lumOff val="40000"/>
                  </a:schemeClr>
                </a:solidFill>
              </a:rPr>
              <a:t>ページ</a:t>
            </a:r>
            <a:endParaRPr kumimoji="1" lang="ja-JP" altLang="en-US" sz="2400" dirty="0">
              <a:solidFill>
                <a:schemeClr val="accent4">
                  <a:lumMod val="60000"/>
                  <a:lumOff val="40000"/>
                </a:schemeClr>
              </a:solidFill>
            </a:endParaRPr>
          </a:p>
        </p:txBody>
      </p:sp>
      <p:sp>
        <p:nvSpPr>
          <p:cNvPr id="20" name="スライド番号プレースホルダー 19"/>
          <p:cNvSpPr>
            <a:spLocks noGrp="1"/>
          </p:cNvSpPr>
          <p:nvPr>
            <p:ph type="sldNum" sz="quarter" idx="12"/>
          </p:nvPr>
        </p:nvSpPr>
        <p:spPr/>
        <p:txBody>
          <a:bodyPr/>
          <a:lstStyle/>
          <a:p>
            <a:fld id="{749DC45D-918B-423E-B5AE-ED0B78335A00}" type="slidenum">
              <a:rPr lang="ja-JP" altLang="en-US" smtClean="0"/>
              <a:pPr/>
              <a:t>18</a:t>
            </a:fld>
            <a:r>
              <a:rPr lang="en-US" altLang="ja-JP" smtClean="0"/>
              <a:t>/81</a:t>
            </a:r>
            <a:endParaRPr lang="ja-JP" altLang="en-US" dirty="0"/>
          </a:p>
        </p:txBody>
      </p:sp>
    </p:spTree>
    <p:extLst>
      <p:ext uri="{BB962C8B-B14F-4D97-AF65-F5344CB8AC3E}">
        <p14:creationId xmlns:p14="http://schemas.microsoft.com/office/powerpoint/2010/main" val="1256649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4" grpId="0"/>
      <p:bldP spid="15" grpId="0"/>
      <p:bldP spid="16" grpId="0"/>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図 19"/>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タイトル 1"/>
          <p:cNvSpPr>
            <a:spLocks noGrp="1"/>
          </p:cNvSpPr>
          <p:nvPr>
            <p:ph type="title"/>
          </p:nvPr>
        </p:nvSpPr>
        <p:spPr/>
        <p:txBody>
          <a:bodyPr/>
          <a:lstStyle/>
          <a:p>
            <a:r>
              <a:rPr kumimoji="1" lang="ja-JP" altLang="en-US" dirty="0" smtClean="0"/>
              <a:t>導入のパート</a:t>
            </a:r>
            <a:endParaRPr kumimoji="1" lang="ja-JP" altLang="en-US" dirty="0"/>
          </a:p>
        </p:txBody>
      </p:sp>
      <p:sp>
        <p:nvSpPr>
          <p:cNvPr id="5" name="テキスト ボックス 4"/>
          <p:cNvSpPr txBox="1"/>
          <p:nvPr/>
        </p:nvSpPr>
        <p:spPr>
          <a:xfrm>
            <a:off x="971600" y="3235623"/>
            <a:ext cx="7200800" cy="769441"/>
          </a:xfrm>
          <a:prstGeom prst="rect">
            <a:avLst/>
          </a:prstGeom>
          <a:noFill/>
        </p:spPr>
        <p:txBody>
          <a:bodyPr wrap="square" rtlCol="0">
            <a:spAutoFit/>
          </a:bodyPr>
          <a:lstStyle/>
          <a:p>
            <a:pPr algn="ctr"/>
            <a:r>
              <a:rPr kumimoji="1" lang="ja-JP" altLang="en-US" sz="4400" dirty="0" smtClean="0">
                <a:solidFill>
                  <a:schemeClr val="accent4">
                    <a:lumMod val="60000"/>
                    <a:lumOff val="40000"/>
                  </a:schemeClr>
                </a:solidFill>
              </a:rPr>
              <a:t>導入が発表の成否を分ける</a:t>
            </a:r>
            <a:endParaRPr kumimoji="1" lang="ja-JP" altLang="en-US" sz="4400" dirty="0">
              <a:solidFill>
                <a:schemeClr val="accent4">
                  <a:lumMod val="60000"/>
                  <a:lumOff val="40000"/>
                </a:schemeClr>
              </a:solidFill>
            </a:endParaRPr>
          </a:p>
        </p:txBody>
      </p:sp>
      <p:grpSp>
        <p:nvGrpSpPr>
          <p:cNvPr id="18" name="グループ化 17"/>
          <p:cNvGrpSpPr/>
          <p:nvPr/>
        </p:nvGrpSpPr>
        <p:grpSpPr>
          <a:xfrm>
            <a:off x="89756" y="5138028"/>
            <a:ext cx="8964488" cy="523220"/>
            <a:chOff x="89756" y="5039919"/>
            <a:chExt cx="8964488" cy="523220"/>
          </a:xfrm>
        </p:grpSpPr>
        <p:sp>
          <p:nvSpPr>
            <p:cNvPr id="8" name="テキスト ボックス 7"/>
            <p:cNvSpPr txBox="1"/>
            <p:nvPr/>
          </p:nvSpPr>
          <p:spPr>
            <a:xfrm>
              <a:off x="89756" y="5039919"/>
              <a:ext cx="1044116" cy="523220"/>
            </a:xfrm>
            <a:prstGeom prst="rect">
              <a:avLst/>
            </a:prstGeom>
            <a:noFill/>
          </p:spPr>
          <p:txBody>
            <a:bodyPr wrap="square" rtlCol="0">
              <a:spAutoFit/>
            </a:bodyPr>
            <a:lstStyle/>
            <a:p>
              <a:pPr algn="ctr"/>
              <a:r>
                <a:rPr kumimoji="1" lang="ja-JP" altLang="en-US" sz="2800" dirty="0" smtClean="0"/>
                <a:t>導入</a:t>
              </a:r>
              <a:endParaRPr kumimoji="1" lang="ja-JP" altLang="en-US" sz="2800" dirty="0"/>
            </a:p>
          </p:txBody>
        </p:sp>
        <p:sp>
          <p:nvSpPr>
            <p:cNvPr id="9" name="テキスト ボックス 8"/>
            <p:cNvSpPr txBox="1"/>
            <p:nvPr/>
          </p:nvSpPr>
          <p:spPr>
            <a:xfrm>
              <a:off x="1526444" y="5039919"/>
              <a:ext cx="1008112" cy="523220"/>
            </a:xfrm>
            <a:prstGeom prst="rect">
              <a:avLst/>
            </a:prstGeom>
            <a:noFill/>
            <a:ln>
              <a:noFill/>
            </a:ln>
          </p:spPr>
          <p:txBody>
            <a:bodyPr wrap="square" rtlCol="0">
              <a:spAutoFit/>
            </a:bodyPr>
            <a:lstStyle/>
            <a:p>
              <a:pPr algn="ctr"/>
              <a:r>
                <a:rPr kumimoji="1" lang="ja-JP" altLang="en-US" sz="2800" dirty="0" smtClean="0">
                  <a:solidFill>
                    <a:schemeClr val="tx1">
                      <a:lumMod val="65000"/>
                    </a:schemeClr>
                  </a:solidFill>
                </a:rPr>
                <a:t>目的</a:t>
              </a:r>
              <a:endParaRPr kumimoji="1" lang="ja-JP" altLang="en-US" sz="2800" dirty="0">
                <a:solidFill>
                  <a:schemeClr val="tx1">
                    <a:lumMod val="65000"/>
                  </a:schemeClr>
                </a:solidFill>
              </a:endParaRPr>
            </a:p>
          </p:txBody>
        </p:sp>
        <p:sp>
          <p:nvSpPr>
            <p:cNvPr id="10" name="テキスト ボックス 9"/>
            <p:cNvSpPr txBox="1"/>
            <p:nvPr/>
          </p:nvSpPr>
          <p:spPr>
            <a:xfrm>
              <a:off x="2927128" y="5039919"/>
              <a:ext cx="2001223" cy="523220"/>
            </a:xfrm>
            <a:prstGeom prst="rect">
              <a:avLst/>
            </a:prstGeom>
            <a:noFill/>
            <a:ln>
              <a:noFill/>
            </a:ln>
          </p:spPr>
          <p:txBody>
            <a:bodyPr wrap="square" rtlCol="0">
              <a:spAutoFit/>
            </a:bodyPr>
            <a:lstStyle/>
            <a:p>
              <a:pPr algn="ctr"/>
              <a:r>
                <a:rPr kumimoji="1" lang="ja-JP" altLang="en-US" sz="2800" dirty="0" smtClean="0">
                  <a:solidFill>
                    <a:schemeClr val="tx1">
                      <a:lumMod val="65000"/>
                    </a:schemeClr>
                  </a:solidFill>
                </a:rPr>
                <a:t>対象・方法</a:t>
              </a:r>
              <a:endParaRPr kumimoji="1" lang="ja-JP" altLang="en-US" sz="2800" dirty="0">
                <a:solidFill>
                  <a:schemeClr val="tx1">
                    <a:lumMod val="65000"/>
                  </a:schemeClr>
                </a:solidFill>
              </a:endParaRPr>
            </a:p>
          </p:txBody>
        </p:sp>
        <p:sp>
          <p:nvSpPr>
            <p:cNvPr id="11" name="テキスト ボックス 10"/>
            <p:cNvSpPr txBox="1"/>
            <p:nvPr/>
          </p:nvSpPr>
          <p:spPr>
            <a:xfrm>
              <a:off x="5320923" y="5039919"/>
              <a:ext cx="2026855" cy="523220"/>
            </a:xfrm>
            <a:prstGeom prst="rect">
              <a:avLst/>
            </a:prstGeom>
            <a:noFill/>
            <a:ln>
              <a:noFill/>
            </a:ln>
          </p:spPr>
          <p:txBody>
            <a:bodyPr wrap="square" rtlCol="0">
              <a:spAutoFit/>
            </a:bodyPr>
            <a:lstStyle/>
            <a:p>
              <a:pPr algn="ctr"/>
              <a:r>
                <a:rPr kumimoji="1" lang="ja-JP" altLang="en-US" sz="2800" dirty="0" smtClean="0">
                  <a:solidFill>
                    <a:schemeClr val="tx1">
                      <a:lumMod val="65000"/>
                    </a:schemeClr>
                  </a:solidFill>
                </a:rPr>
                <a:t>結果・考察</a:t>
              </a:r>
              <a:endParaRPr kumimoji="1" lang="ja-JP" altLang="en-US" sz="2800" dirty="0">
                <a:solidFill>
                  <a:schemeClr val="tx1">
                    <a:lumMod val="65000"/>
                  </a:schemeClr>
                </a:solidFill>
              </a:endParaRPr>
            </a:p>
          </p:txBody>
        </p:sp>
        <p:sp>
          <p:nvSpPr>
            <p:cNvPr id="12" name="テキスト ボックス 11"/>
            <p:cNvSpPr txBox="1"/>
            <p:nvPr/>
          </p:nvSpPr>
          <p:spPr>
            <a:xfrm>
              <a:off x="7740352" y="5039919"/>
              <a:ext cx="1313892" cy="523220"/>
            </a:xfrm>
            <a:prstGeom prst="rect">
              <a:avLst/>
            </a:prstGeom>
            <a:noFill/>
            <a:ln>
              <a:noFill/>
            </a:ln>
          </p:spPr>
          <p:txBody>
            <a:bodyPr wrap="square" rtlCol="0">
              <a:spAutoFit/>
            </a:bodyPr>
            <a:lstStyle/>
            <a:p>
              <a:pPr algn="ctr"/>
              <a:r>
                <a:rPr kumimoji="1" lang="ja-JP" altLang="en-US" sz="2800" dirty="0" smtClean="0">
                  <a:solidFill>
                    <a:schemeClr val="tx1">
                      <a:lumMod val="65000"/>
                    </a:schemeClr>
                  </a:solidFill>
                </a:rPr>
                <a:t>まとめ</a:t>
              </a:r>
              <a:endParaRPr kumimoji="1" lang="ja-JP" altLang="en-US" sz="2800" dirty="0">
                <a:solidFill>
                  <a:schemeClr val="tx1">
                    <a:lumMod val="65000"/>
                  </a:schemeClr>
                </a:solidFill>
              </a:endParaRPr>
            </a:p>
          </p:txBody>
        </p:sp>
        <p:cxnSp>
          <p:nvCxnSpPr>
            <p:cNvPr id="13" name="直線矢印コネクタ 12"/>
            <p:cNvCxnSpPr/>
            <p:nvPr/>
          </p:nvCxnSpPr>
          <p:spPr>
            <a:xfrm>
              <a:off x="1177141" y="5301529"/>
              <a:ext cx="306034" cy="0"/>
            </a:xfrm>
            <a:prstGeom prst="straightConnector1">
              <a:avLst/>
            </a:prstGeom>
            <a:ln w="38100">
              <a:solidFill>
                <a:schemeClr val="tx1">
                  <a:lumMod val="6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4" name="直線矢印コネクタ 13"/>
            <p:cNvCxnSpPr/>
            <p:nvPr/>
          </p:nvCxnSpPr>
          <p:spPr>
            <a:xfrm>
              <a:off x="2577825" y="5301529"/>
              <a:ext cx="306034" cy="0"/>
            </a:xfrm>
            <a:prstGeom prst="straightConnector1">
              <a:avLst/>
            </a:prstGeom>
            <a:ln w="38100">
              <a:solidFill>
                <a:schemeClr val="tx1">
                  <a:lumMod val="6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5" name="直線矢印コネクタ 14"/>
            <p:cNvCxnSpPr/>
            <p:nvPr/>
          </p:nvCxnSpPr>
          <p:spPr>
            <a:xfrm>
              <a:off x="4971620" y="5301529"/>
              <a:ext cx="306034" cy="0"/>
            </a:xfrm>
            <a:prstGeom prst="straightConnector1">
              <a:avLst/>
            </a:prstGeom>
            <a:ln w="38100">
              <a:solidFill>
                <a:schemeClr val="tx1">
                  <a:lumMod val="6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6" name="直線矢印コネクタ 15"/>
            <p:cNvCxnSpPr/>
            <p:nvPr/>
          </p:nvCxnSpPr>
          <p:spPr>
            <a:xfrm>
              <a:off x="7391047" y="5301529"/>
              <a:ext cx="306034" cy="0"/>
            </a:xfrm>
            <a:prstGeom prst="straightConnector1">
              <a:avLst/>
            </a:prstGeom>
            <a:ln w="38100">
              <a:solidFill>
                <a:schemeClr val="tx1">
                  <a:lumMod val="65000"/>
                </a:schemeClr>
              </a:solidFill>
              <a:tailEnd type="arrow"/>
            </a:ln>
          </p:spPr>
          <p:style>
            <a:lnRef idx="1">
              <a:schemeClr val="accent1"/>
            </a:lnRef>
            <a:fillRef idx="0">
              <a:schemeClr val="accent1"/>
            </a:fillRef>
            <a:effectRef idx="0">
              <a:schemeClr val="accent1"/>
            </a:effectRef>
            <a:fontRef idx="minor">
              <a:schemeClr val="tx1"/>
            </a:fontRef>
          </p:style>
        </p:cxnSp>
      </p:grpSp>
      <p:sp>
        <p:nvSpPr>
          <p:cNvPr id="17" name="コンテンツ プレースホルダー 2"/>
          <p:cNvSpPr>
            <a:spLocks noGrp="1"/>
          </p:cNvSpPr>
          <p:nvPr>
            <p:ph idx="1"/>
          </p:nvPr>
        </p:nvSpPr>
        <p:spPr>
          <a:xfrm>
            <a:off x="251520" y="1268761"/>
            <a:ext cx="4104964" cy="1512168"/>
          </a:xfrm>
        </p:spPr>
        <p:txBody>
          <a:bodyPr>
            <a:noAutofit/>
          </a:bodyPr>
          <a:lstStyle/>
          <a:p>
            <a:pPr marL="0" indent="0">
              <a:spcBef>
                <a:spcPts val="0"/>
              </a:spcBef>
              <a:buNone/>
            </a:pPr>
            <a:r>
              <a:rPr lang="ja-JP" altLang="en-US" dirty="0"/>
              <a:t>研究の背景や</a:t>
            </a:r>
          </a:p>
          <a:p>
            <a:pPr marL="0" indent="0">
              <a:spcBef>
                <a:spcPts val="0"/>
              </a:spcBef>
              <a:buNone/>
            </a:pPr>
            <a:r>
              <a:rPr lang="ja-JP" altLang="en-US" dirty="0"/>
              <a:t>特色点を明確に</a:t>
            </a:r>
          </a:p>
        </p:txBody>
      </p:sp>
      <p:sp>
        <p:nvSpPr>
          <p:cNvPr id="19" name="テキスト ボックス 18"/>
          <p:cNvSpPr txBox="1"/>
          <p:nvPr/>
        </p:nvSpPr>
        <p:spPr>
          <a:xfrm>
            <a:off x="3875107" y="476672"/>
            <a:ext cx="2891632" cy="523220"/>
          </a:xfrm>
          <a:prstGeom prst="rect">
            <a:avLst/>
          </a:prstGeom>
          <a:noFill/>
        </p:spPr>
        <p:txBody>
          <a:bodyPr wrap="square" rtlCol="0">
            <a:spAutoFit/>
          </a:bodyPr>
          <a:lstStyle/>
          <a:p>
            <a:r>
              <a:rPr kumimoji="1" lang="en-US" altLang="ja-JP" sz="2800" dirty="0" smtClean="0">
                <a:solidFill>
                  <a:schemeClr val="accent6"/>
                </a:solidFill>
              </a:rPr>
              <a:t>(5</a:t>
            </a:r>
            <a:r>
              <a:rPr kumimoji="1" lang="ja-JP" altLang="en-US" sz="2800" dirty="0" smtClean="0">
                <a:solidFill>
                  <a:schemeClr val="accent6"/>
                </a:solidFill>
              </a:rPr>
              <a:t>～</a:t>
            </a:r>
            <a:r>
              <a:rPr kumimoji="1" lang="en-US" altLang="ja-JP" sz="2800" dirty="0" smtClean="0">
                <a:solidFill>
                  <a:schemeClr val="accent6"/>
                </a:solidFill>
              </a:rPr>
              <a:t>6</a:t>
            </a:r>
            <a:r>
              <a:rPr kumimoji="1" lang="ja-JP" altLang="en-US" sz="2400" dirty="0" smtClean="0">
                <a:solidFill>
                  <a:schemeClr val="accent6"/>
                </a:solidFill>
              </a:rPr>
              <a:t>ページ</a:t>
            </a:r>
            <a:r>
              <a:rPr kumimoji="1" lang="en-US" altLang="ja-JP" sz="2400" dirty="0" smtClean="0">
                <a:solidFill>
                  <a:schemeClr val="accent6"/>
                </a:solidFill>
              </a:rPr>
              <a:t>)</a:t>
            </a:r>
            <a:endParaRPr kumimoji="1" lang="ja-JP" altLang="en-US" sz="2400" dirty="0">
              <a:solidFill>
                <a:schemeClr val="accent6"/>
              </a:solidFill>
            </a:endParaRPr>
          </a:p>
        </p:txBody>
      </p:sp>
      <p:sp>
        <p:nvSpPr>
          <p:cNvPr id="4" name="スライド番号プレースホルダー 3"/>
          <p:cNvSpPr>
            <a:spLocks noGrp="1"/>
          </p:cNvSpPr>
          <p:nvPr>
            <p:ph type="sldNum" sz="quarter" idx="12"/>
          </p:nvPr>
        </p:nvSpPr>
        <p:spPr/>
        <p:txBody>
          <a:bodyPr/>
          <a:lstStyle/>
          <a:p>
            <a:fld id="{749DC45D-918B-423E-B5AE-ED0B78335A00}" type="slidenum">
              <a:rPr lang="ja-JP" altLang="en-US" smtClean="0"/>
              <a:pPr/>
              <a:t>19</a:t>
            </a:fld>
            <a:r>
              <a:rPr lang="en-US" altLang="ja-JP" smtClean="0"/>
              <a:t>/81</a:t>
            </a:r>
            <a:endParaRPr lang="ja-JP" altLang="en-US" dirty="0"/>
          </a:p>
        </p:txBody>
      </p:sp>
    </p:spTree>
    <p:extLst>
      <p:ext uri="{BB962C8B-B14F-4D97-AF65-F5344CB8AC3E}">
        <p14:creationId xmlns:p14="http://schemas.microsoft.com/office/powerpoint/2010/main" val="33017986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タイトル 1"/>
          <p:cNvSpPr>
            <a:spLocks noGrp="1"/>
          </p:cNvSpPr>
          <p:nvPr>
            <p:ph type="title"/>
          </p:nvPr>
        </p:nvSpPr>
        <p:spPr>
          <a:xfrm>
            <a:off x="107504" y="188640"/>
            <a:ext cx="4680520" cy="792088"/>
          </a:xfrm>
          <a:solidFill>
            <a:schemeClr val="bg2">
              <a:alpha val="70000"/>
            </a:schemeClr>
          </a:solidFill>
        </p:spPr>
        <p:txBody>
          <a:bodyPr/>
          <a:lstStyle/>
          <a:p>
            <a:r>
              <a:rPr lang="ja-JP" altLang="en-US" dirty="0"/>
              <a:t>この</a:t>
            </a:r>
            <a:r>
              <a:rPr lang="ja-JP" altLang="en-US" dirty="0">
                <a:latin typeface="+mj-ea"/>
              </a:rPr>
              <a:t>発表</a:t>
            </a:r>
            <a:r>
              <a:rPr lang="ja-JP" altLang="en-US" dirty="0"/>
              <a:t>の目的</a:t>
            </a:r>
            <a:endParaRPr kumimoji="1" lang="ja-JP" altLang="en-US" dirty="0"/>
          </a:p>
        </p:txBody>
      </p:sp>
      <p:sp>
        <p:nvSpPr>
          <p:cNvPr id="3" name="コンテンツ プレースホルダー 2"/>
          <p:cNvSpPr>
            <a:spLocks noGrp="1"/>
          </p:cNvSpPr>
          <p:nvPr>
            <p:ph idx="1"/>
          </p:nvPr>
        </p:nvSpPr>
        <p:spPr>
          <a:xfrm>
            <a:off x="251520" y="1268760"/>
            <a:ext cx="5328592" cy="2160240"/>
          </a:xfrm>
          <a:solidFill>
            <a:schemeClr val="bg2">
              <a:alpha val="70000"/>
            </a:schemeClr>
          </a:solidFill>
          <a:effectLst>
            <a:softEdge rad="31750"/>
          </a:effectLst>
        </p:spPr>
        <p:txBody>
          <a:bodyPr>
            <a:noAutofit/>
          </a:bodyPr>
          <a:lstStyle/>
          <a:p>
            <a:pPr marL="0" indent="0">
              <a:lnSpc>
                <a:spcPct val="110000"/>
              </a:lnSpc>
              <a:spcBef>
                <a:spcPts val="0"/>
              </a:spcBef>
              <a:buNone/>
            </a:pPr>
            <a:r>
              <a:rPr lang="ja-JP" altLang="en-US" dirty="0"/>
              <a:t>学会や</a:t>
            </a:r>
            <a:r>
              <a:rPr lang="ja-JP" altLang="en-US" dirty="0" smtClean="0"/>
              <a:t>セミナーでの</a:t>
            </a:r>
            <a:endParaRPr lang="en-US" altLang="ja-JP" dirty="0"/>
          </a:p>
          <a:p>
            <a:pPr marL="0" indent="0">
              <a:spcBef>
                <a:spcPts val="0"/>
              </a:spcBef>
              <a:buNone/>
            </a:pPr>
            <a:r>
              <a:rPr lang="ja-JP" altLang="en-US" dirty="0"/>
              <a:t>研究発表</a:t>
            </a:r>
            <a:r>
              <a:rPr lang="ja-JP" altLang="en-US" dirty="0" smtClean="0"/>
              <a:t>の</a:t>
            </a:r>
            <a:endParaRPr lang="en-US" altLang="ja-JP" dirty="0" smtClean="0"/>
          </a:p>
          <a:p>
            <a:pPr marL="0" indent="0">
              <a:spcBef>
                <a:spcPts val="0"/>
              </a:spcBef>
              <a:buNone/>
            </a:pPr>
            <a:r>
              <a:rPr lang="ja-JP" altLang="en-US" dirty="0" smtClean="0"/>
              <a:t>技術</a:t>
            </a:r>
            <a:r>
              <a:rPr lang="ja-JP" altLang="en-US" dirty="0"/>
              <a:t>を</a:t>
            </a:r>
            <a:r>
              <a:rPr lang="ja-JP" altLang="en-US" dirty="0" smtClean="0"/>
              <a:t>解説</a:t>
            </a:r>
            <a:endParaRPr kumimoji="1" lang="ja-JP" altLang="en-US" dirty="0"/>
          </a:p>
        </p:txBody>
      </p:sp>
      <p:sp>
        <p:nvSpPr>
          <p:cNvPr id="5" name="スライド番号プレースホルダー 4"/>
          <p:cNvSpPr>
            <a:spLocks noGrp="1"/>
          </p:cNvSpPr>
          <p:nvPr>
            <p:ph type="sldNum" sz="quarter" idx="12"/>
          </p:nvPr>
        </p:nvSpPr>
        <p:spPr/>
        <p:txBody>
          <a:bodyPr/>
          <a:lstStyle/>
          <a:p>
            <a:fld id="{749DC45D-918B-423E-B5AE-ED0B78335A00}" type="slidenum">
              <a:rPr lang="ja-JP" altLang="en-US" smtClean="0"/>
              <a:pPr/>
              <a:t>2</a:t>
            </a:fld>
            <a:r>
              <a:rPr lang="en-US" altLang="ja-JP" smtClean="0"/>
              <a:t>/81</a:t>
            </a:r>
            <a:endParaRPr lang="ja-JP" altLang="en-US" dirty="0"/>
          </a:p>
        </p:txBody>
      </p:sp>
    </p:spTree>
    <p:extLst>
      <p:ext uri="{BB962C8B-B14F-4D97-AF65-F5344CB8AC3E}">
        <p14:creationId xmlns:p14="http://schemas.microsoft.com/office/powerpoint/2010/main" val="17613693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タイトル 1"/>
          <p:cNvSpPr>
            <a:spLocks noGrp="1"/>
          </p:cNvSpPr>
          <p:nvPr>
            <p:ph type="title"/>
          </p:nvPr>
        </p:nvSpPr>
        <p:spPr/>
        <p:txBody>
          <a:bodyPr/>
          <a:lstStyle/>
          <a:p>
            <a:r>
              <a:rPr kumimoji="1" lang="ja-JP" altLang="en-US" dirty="0" smtClean="0"/>
              <a:t>導入に必要なポイント</a:t>
            </a:r>
            <a:endParaRPr kumimoji="1" lang="ja-JP" altLang="en-US" dirty="0"/>
          </a:p>
        </p:txBody>
      </p:sp>
      <p:sp>
        <p:nvSpPr>
          <p:cNvPr id="7" name="テキスト ボックス 6"/>
          <p:cNvSpPr txBox="1"/>
          <p:nvPr/>
        </p:nvSpPr>
        <p:spPr>
          <a:xfrm>
            <a:off x="2308878" y="5127575"/>
            <a:ext cx="6727618" cy="461665"/>
          </a:xfrm>
          <a:prstGeom prst="rect">
            <a:avLst/>
          </a:prstGeom>
          <a:noFill/>
        </p:spPr>
        <p:txBody>
          <a:bodyPr wrap="square" rtlCol="0">
            <a:spAutoFit/>
          </a:bodyPr>
          <a:lstStyle/>
          <a:p>
            <a:r>
              <a:rPr kumimoji="1" lang="ja-JP" altLang="en-US" sz="2400" dirty="0" smtClean="0"/>
              <a:t>「これから学会発表する若者のために」 </a:t>
            </a:r>
            <a:r>
              <a:rPr kumimoji="1" lang="en-US" altLang="ja-JP" sz="2400" dirty="0" smtClean="0"/>
              <a:t>P. 25</a:t>
            </a:r>
            <a:r>
              <a:rPr kumimoji="1" lang="ja-JP" altLang="en-US" sz="2400" dirty="0" smtClean="0"/>
              <a:t>～</a:t>
            </a:r>
            <a:endParaRPr kumimoji="1" lang="ja-JP" altLang="en-US" sz="2400" dirty="0"/>
          </a:p>
        </p:txBody>
      </p:sp>
      <p:sp>
        <p:nvSpPr>
          <p:cNvPr id="5" name="コンテンツ プレースホルダー 2"/>
          <p:cNvSpPr>
            <a:spLocks noGrp="1"/>
          </p:cNvSpPr>
          <p:nvPr>
            <p:ph idx="1"/>
          </p:nvPr>
        </p:nvSpPr>
        <p:spPr>
          <a:xfrm>
            <a:off x="251520" y="1268759"/>
            <a:ext cx="8785484" cy="3858815"/>
          </a:xfrm>
        </p:spPr>
        <p:txBody>
          <a:bodyPr>
            <a:noAutofit/>
          </a:bodyPr>
          <a:lstStyle/>
          <a:p>
            <a:pPr marL="571500" indent="-571500">
              <a:spcBef>
                <a:spcPts val="1200"/>
              </a:spcBef>
            </a:pPr>
            <a:r>
              <a:rPr lang="ja-JP" altLang="en-US" sz="4000" dirty="0"/>
              <a:t>何を前にして：</a:t>
            </a:r>
            <a:endParaRPr lang="en-US" altLang="ja-JP" sz="4000" dirty="0"/>
          </a:p>
          <a:p>
            <a:pPr marL="571500" indent="-571500">
              <a:spcBef>
                <a:spcPts val="1200"/>
              </a:spcBef>
            </a:pPr>
            <a:r>
              <a:rPr lang="ja-JP" altLang="en-US" sz="4000" dirty="0"/>
              <a:t>どういう問題に取り組むか：</a:t>
            </a:r>
            <a:endParaRPr lang="en-US" altLang="ja-JP" sz="4000" dirty="0"/>
          </a:p>
          <a:p>
            <a:pPr marL="571500" indent="-571500">
              <a:spcBef>
                <a:spcPts val="1200"/>
              </a:spcBef>
            </a:pPr>
            <a:r>
              <a:rPr lang="ja-JP" altLang="en-US" sz="4000" dirty="0"/>
              <a:t>どうして取り組むのか：</a:t>
            </a:r>
            <a:endParaRPr lang="en-US" altLang="ja-JP" sz="4000" dirty="0"/>
          </a:p>
          <a:p>
            <a:pPr marL="571500" indent="-571500">
              <a:spcBef>
                <a:spcPts val="1200"/>
              </a:spcBef>
            </a:pPr>
            <a:r>
              <a:rPr lang="ja-JP" altLang="en-US" sz="4000" dirty="0"/>
              <a:t>どういう着眼で：</a:t>
            </a:r>
            <a:endParaRPr lang="en-US" altLang="ja-JP" sz="4000" dirty="0"/>
          </a:p>
          <a:p>
            <a:pPr marL="571500" indent="-571500">
              <a:spcBef>
                <a:spcPts val="1200"/>
              </a:spcBef>
            </a:pPr>
            <a:r>
              <a:rPr lang="ja-JP" altLang="en-US" sz="4000" dirty="0"/>
              <a:t>何をやるのか：</a:t>
            </a:r>
          </a:p>
        </p:txBody>
      </p:sp>
      <p:sp>
        <p:nvSpPr>
          <p:cNvPr id="3" name="テキスト ボックス 2"/>
          <p:cNvSpPr txBox="1"/>
          <p:nvPr/>
        </p:nvSpPr>
        <p:spPr>
          <a:xfrm>
            <a:off x="4355976" y="1387045"/>
            <a:ext cx="4464496" cy="523220"/>
          </a:xfrm>
          <a:prstGeom prst="rect">
            <a:avLst/>
          </a:prstGeom>
          <a:noFill/>
        </p:spPr>
        <p:txBody>
          <a:bodyPr wrap="square" rtlCol="0">
            <a:spAutoFit/>
          </a:bodyPr>
          <a:lstStyle/>
          <a:p>
            <a:r>
              <a:rPr kumimoji="1" lang="ja-JP" altLang="en-US" sz="2800" dirty="0" smtClean="0">
                <a:solidFill>
                  <a:schemeClr val="bg2">
                    <a:lumMod val="40000"/>
                    <a:lumOff val="60000"/>
                  </a:schemeClr>
                </a:solidFill>
              </a:rPr>
              <a:t>○○動物園の</a:t>
            </a:r>
            <a:r>
              <a:rPr lang="ja-JP" altLang="en-US" sz="2800" dirty="0" smtClean="0">
                <a:solidFill>
                  <a:schemeClr val="bg2">
                    <a:lumMod val="40000"/>
                    <a:lumOff val="60000"/>
                  </a:schemeClr>
                </a:solidFill>
              </a:rPr>
              <a:t>来場者数減少</a:t>
            </a:r>
            <a:endParaRPr kumimoji="1" lang="ja-JP" altLang="en-US" sz="2800" dirty="0">
              <a:solidFill>
                <a:schemeClr val="bg2">
                  <a:lumMod val="40000"/>
                  <a:lumOff val="60000"/>
                </a:schemeClr>
              </a:solidFill>
            </a:endParaRPr>
          </a:p>
        </p:txBody>
      </p:sp>
      <p:sp>
        <p:nvSpPr>
          <p:cNvPr id="8" name="テキスト ボックス 7"/>
          <p:cNvSpPr txBox="1"/>
          <p:nvPr/>
        </p:nvSpPr>
        <p:spPr>
          <a:xfrm>
            <a:off x="7403877" y="1970837"/>
            <a:ext cx="1656184" cy="954107"/>
          </a:xfrm>
          <a:prstGeom prst="rect">
            <a:avLst/>
          </a:prstGeom>
          <a:noFill/>
        </p:spPr>
        <p:txBody>
          <a:bodyPr wrap="square" rtlCol="0">
            <a:spAutoFit/>
          </a:bodyPr>
          <a:lstStyle/>
          <a:p>
            <a:r>
              <a:rPr kumimoji="1" lang="ja-JP" altLang="en-US" sz="2800" dirty="0" smtClean="0">
                <a:solidFill>
                  <a:schemeClr val="bg2">
                    <a:lumMod val="40000"/>
                    <a:lumOff val="60000"/>
                  </a:schemeClr>
                </a:solidFill>
              </a:rPr>
              <a:t>減少に</a:t>
            </a:r>
            <a:endParaRPr kumimoji="1" lang="en-US" altLang="ja-JP" sz="2800" dirty="0" smtClean="0">
              <a:solidFill>
                <a:schemeClr val="bg2">
                  <a:lumMod val="40000"/>
                  <a:lumOff val="60000"/>
                </a:schemeClr>
              </a:solidFill>
            </a:endParaRPr>
          </a:p>
          <a:p>
            <a:r>
              <a:rPr lang="ja-JP" altLang="en-US" sz="2800" dirty="0" smtClean="0">
                <a:solidFill>
                  <a:schemeClr val="bg2">
                    <a:lumMod val="40000"/>
                    <a:lumOff val="60000"/>
                  </a:schemeClr>
                </a:solidFill>
              </a:rPr>
              <a:t>歯止めを</a:t>
            </a:r>
            <a:endParaRPr lang="en-US" altLang="ja-JP" sz="2800" dirty="0" smtClean="0">
              <a:solidFill>
                <a:schemeClr val="bg2">
                  <a:lumMod val="40000"/>
                  <a:lumOff val="60000"/>
                </a:schemeClr>
              </a:solidFill>
            </a:endParaRPr>
          </a:p>
        </p:txBody>
      </p:sp>
      <p:sp>
        <p:nvSpPr>
          <p:cNvPr id="9" name="テキスト ボックス 8"/>
          <p:cNvSpPr txBox="1"/>
          <p:nvPr/>
        </p:nvSpPr>
        <p:spPr>
          <a:xfrm>
            <a:off x="6429010" y="2924944"/>
            <a:ext cx="2463470" cy="523220"/>
          </a:xfrm>
          <a:prstGeom prst="rect">
            <a:avLst/>
          </a:prstGeom>
          <a:noFill/>
        </p:spPr>
        <p:txBody>
          <a:bodyPr wrap="square" rtlCol="0">
            <a:spAutoFit/>
          </a:bodyPr>
          <a:lstStyle/>
          <a:p>
            <a:r>
              <a:rPr kumimoji="1" lang="ja-JP" altLang="en-US" sz="2800" dirty="0" smtClean="0">
                <a:solidFill>
                  <a:schemeClr val="bg2">
                    <a:lumMod val="40000"/>
                    <a:lumOff val="60000"/>
                  </a:schemeClr>
                </a:solidFill>
              </a:rPr>
              <a:t>経営改善</a:t>
            </a:r>
            <a:endParaRPr kumimoji="1" lang="ja-JP" altLang="en-US" sz="2800" dirty="0">
              <a:solidFill>
                <a:schemeClr val="bg2">
                  <a:lumMod val="40000"/>
                  <a:lumOff val="60000"/>
                </a:schemeClr>
              </a:solidFill>
            </a:endParaRPr>
          </a:p>
        </p:txBody>
      </p:sp>
      <p:sp>
        <p:nvSpPr>
          <p:cNvPr id="10" name="テキスト ボックス 9"/>
          <p:cNvSpPr txBox="1"/>
          <p:nvPr/>
        </p:nvSpPr>
        <p:spPr>
          <a:xfrm>
            <a:off x="4860032" y="3483005"/>
            <a:ext cx="2736304" cy="954107"/>
          </a:xfrm>
          <a:prstGeom prst="rect">
            <a:avLst/>
          </a:prstGeom>
          <a:noFill/>
        </p:spPr>
        <p:txBody>
          <a:bodyPr wrap="square" rtlCol="0">
            <a:spAutoFit/>
          </a:bodyPr>
          <a:lstStyle/>
          <a:p>
            <a:r>
              <a:rPr kumimoji="1" lang="ja-JP" altLang="en-US" sz="2800" dirty="0" smtClean="0">
                <a:solidFill>
                  <a:schemeClr val="bg2">
                    <a:lumMod val="40000"/>
                    <a:lumOff val="60000"/>
                  </a:schemeClr>
                </a:solidFill>
              </a:rPr>
              <a:t>大人の来場者を</a:t>
            </a:r>
            <a:endParaRPr kumimoji="1" lang="en-US" altLang="ja-JP" sz="2800" dirty="0" smtClean="0">
              <a:solidFill>
                <a:schemeClr val="bg2">
                  <a:lumMod val="40000"/>
                  <a:lumOff val="60000"/>
                </a:schemeClr>
              </a:solidFill>
            </a:endParaRPr>
          </a:p>
          <a:p>
            <a:r>
              <a:rPr kumimoji="1" lang="ja-JP" altLang="en-US" sz="2800" dirty="0" smtClean="0">
                <a:solidFill>
                  <a:schemeClr val="bg2">
                    <a:lumMod val="40000"/>
                    <a:lumOff val="60000"/>
                  </a:schemeClr>
                </a:solidFill>
              </a:rPr>
              <a:t>掘り起こす</a:t>
            </a:r>
            <a:endParaRPr kumimoji="1" lang="ja-JP" altLang="en-US" sz="2800" dirty="0">
              <a:solidFill>
                <a:schemeClr val="bg2">
                  <a:lumMod val="40000"/>
                  <a:lumOff val="60000"/>
                </a:schemeClr>
              </a:solidFill>
            </a:endParaRPr>
          </a:p>
        </p:txBody>
      </p:sp>
      <p:sp>
        <p:nvSpPr>
          <p:cNvPr id="11" name="テキスト ボックス 10"/>
          <p:cNvSpPr txBox="1"/>
          <p:nvPr/>
        </p:nvSpPr>
        <p:spPr>
          <a:xfrm>
            <a:off x="4410003" y="4417948"/>
            <a:ext cx="4587689" cy="523220"/>
          </a:xfrm>
          <a:prstGeom prst="rect">
            <a:avLst/>
          </a:prstGeom>
          <a:noFill/>
        </p:spPr>
        <p:txBody>
          <a:bodyPr wrap="square" rtlCol="0">
            <a:spAutoFit/>
          </a:bodyPr>
          <a:lstStyle/>
          <a:p>
            <a:r>
              <a:rPr kumimoji="1" lang="ja-JP" altLang="en-US" sz="2800" dirty="0" smtClean="0">
                <a:solidFill>
                  <a:schemeClr val="bg2">
                    <a:lumMod val="40000"/>
                    <a:lumOff val="60000"/>
                  </a:schemeClr>
                </a:solidFill>
              </a:rPr>
              <a:t>周辺域の成人の意識調査</a:t>
            </a:r>
            <a:endParaRPr kumimoji="1" lang="ja-JP" altLang="en-US" sz="2800" dirty="0">
              <a:solidFill>
                <a:schemeClr val="bg2">
                  <a:lumMod val="40000"/>
                  <a:lumOff val="60000"/>
                </a:schemeClr>
              </a:solidFill>
            </a:endParaRPr>
          </a:p>
        </p:txBody>
      </p:sp>
      <p:sp>
        <p:nvSpPr>
          <p:cNvPr id="6" name="スライド番号プレースホルダー 5"/>
          <p:cNvSpPr>
            <a:spLocks noGrp="1"/>
          </p:cNvSpPr>
          <p:nvPr>
            <p:ph type="sldNum" sz="quarter" idx="12"/>
          </p:nvPr>
        </p:nvSpPr>
        <p:spPr/>
        <p:txBody>
          <a:bodyPr/>
          <a:lstStyle/>
          <a:p>
            <a:fld id="{749DC45D-918B-423E-B5AE-ED0B78335A00}" type="slidenum">
              <a:rPr lang="ja-JP" altLang="en-US" smtClean="0"/>
              <a:pPr/>
              <a:t>20</a:t>
            </a:fld>
            <a:r>
              <a:rPr lang="en-US" altLang="ja-JP" smtClean="0"/>
              <a:t>/81</a:t>
            </a:r>
            <a:endParaRPr lang="ja-JP" altLang="en-US" dirty="0"/>
          </a:p>
        </p:txBody>
      </p:sp>
    </p:spTree>
    <p:extLst>
      <p:ext uri="{BB962C8B-B14F-4D97-AF65-F5344CB8AC3E}">
        <p14:creationId xmlns:p14="http://schemas.microsoft.com/office/powerpoint/2010/main" val="3740531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9" grpId="0"/>
      <p:bldP spid="10" grpId="0"/>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図 17"/>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タイトル 1"/>
          <p:cNvSpPr>
            <a:spLocks noGrp="1"/>
          </p:cNvSpPr>
          <p:nvPr>
            <p:ph type="title"/>
          </p:nvPr>
        </p:nvSpPr>
        <p:spPr/>
        <p:txBody>
          <a:bodyPr/>
          <a:lstStyle/>
          <a:p>
            <a:r>
              <a:rPr kumimoji="1" lang="ja-JP" altLang="en-US" dirty="0" smtClean="0"/>
              <a:t>目的のパート</a:t>
            </a:r>
            <a:endParaRPr kumimoji="1" lang="ja-JP" altLang="en-US" dirty="0"/>
          </a:p>
        </p:txBody>
      </p:sp>
      <p:sp>
        <p:nvSpPr>
          <p:cNvPr id="3" name="テキスト ボックス 2"/>
          <p:cNvSpPr txBox="1"/>
          <p:nvPr/>
        </p:nvSpPr>
        <p:spPr>
          <a:xfrm>
            <a:off x="1349642" y="2204864"/>
            <a:ext cx="6444716" cy="2123658"/>
          </a:xfrm>
          <a:prstGeom prst="rect">
            <a:avLst/>
          </a:prstGeom>
          <a:noFill/>
        </p:spPr>
        <p:txBody>
          <a:bodyPr wrap="square" rtlCol="0">
            <a:spAutoFit/>
          </a:bodyPr>
          <a:lstStyle/>
          <a:p>
            <a:pPr marL="571500" indent="-571500">
              <a:buFont typeface="Arial" pitchFamily="34" charset="0"/>
              <a:buChar char="•"/>
            </a:pPr>
            <a:r>
              <a:rPr kumimoji="1" lang="ja-JP" altLang="en-US" sz="4400" dirty="0" smtClean="0"/>
              <a:t>何を前にして</a:t>
            </a:r>
            <a:endParaRPr kumimoji="1" lang="en-US" altLang="ja-JP" sz="4400" dirty="0" smtClean="0"/>
          </a:p>
          <a:p>
            <a:pPr marL="571500" indent="-571500">
              <a:buFont typeface="Arial" pitchFamily="34" charset="0"/>
              <a:buChar char="•"/>
            </a:pPr>
            <a:r>
              <a:rPr kumimoji="1" lang="ja-JP" altLang="en-US" sz="4400" dirty="0" smtClean="0"/>
              <a:t>どうして取り組むのか</a:t>
            </a:r>
            <a:endParaRPr lang="en-US" altLang="ja-JP" sz="4400" dirty="0" smtClean="0"/>
          </a:p>
          <a:p>
            <a:pPr marL="571500" indent="-571500">
              <a:buFont typeface="Arial" pitchFamily="34" charset="0"/>
              <a:buChar char="•"/>
            </a:pPr>
            <a:r>
              <a:rPr kumimoji="1" lang="ja-JP" altLang="en-US" sz="4400" dirty="0"/>
              <a:t>何</a:t>
            </a:r>
            <a:r>
              <a:rPr kumimoji="1" lang="ja-JP" altLang="en-US" sz="4400" dirty="0" smtClean="0"/>
              <a:t>をやるのか</a:t>
            </a:r>
            <a:endParaRPr kumimoji="1" lang="en-US" altLang="ja-JP" sz="4400" dirty="0" smtClean="0"/>
          </a:p>
        </p:txBody>
      </p:sp>
      <p:sp>
        <p:nvSpPr>
          <p:cNvPr id="5" name="テキスト ボックス 4"/>
          <p:cNvSpPr txBox="1"/>
          <p:nvPr/>
        </p:nvSpPr>
        <p:spPr>
          <a:xfrm>
            <a:off x="251520" y="1268760"/>
            <a:ext cx="6408712" cy="769441"/>
          </a:xfrm>
          <a:prstGeom prst="rect">
            <a:avLst/>
          </a:prstGeom>
          <a:noFill/>
        </p:spPr>
        <p:txBody>
          <a:bodyPr wrap="square" rtlCol="0">
            <a:spAutoFit/>
          </a:bodyPr>
          <a:lstStyle/>
          <a:p>
            <a:r>
              <a:rPr lang="ja-JP" altLang="en-US" sz="4400" dirty="0" smtClean="0"/>
              <a:t>「導入」で</a:t>
            </a:r>
            <a:r>
              <a:rPr lang="ja-JP" altLang="en-US" sz="4400" dirty="0"/>
              <a:t>説明</a:t>
            </a:r>
            <a:r>
              <a:rPr lang="ja-JP" altLang="en-US" sz="4400" dirty="0" smtClean="0"/>
              <a:t>した</a:t>
            </a:r>
            <a:endParaRPr lang="en-US" altLang="ja-JP" sz="4400" dirty="0"/>
          </a:p>
        </p:txBody>
      </p:sp>
      <p:sp>
        <p:nvSpPr>
          <p:cNvPr id="6" name="テキスト ボックス 5"/>
          <p:cNvSpPr txBox="1"/>
          <p:nvPr/>
        </p:nvSpPr>
        <p:spPr>
          <a:xfrm>
            <a:off x="3995936" y="4243735"/>
            <a:ext cx="4896544" cy="769441"/>
          </a:xfrm>
          <a:prstGeom prst="rect">
            <a:avLst/>
          </a:prstGeom>
          <a:noFill/>
        </p:spPr>
        <p:txBody>
          <a:bodyPr wrap="square" rtlCol="0">
            <a:spAutoFit/>
          </a:bodyPr>
          <a:lstStyle/>
          <a:p>
            <a:r>
              <a:rPr kumimoji="1" lang="ja-JP" altLang="en-US" sz="4400" dirty="0" smtClean="0"/>
              <a:t>を、まとめて提示</a:t>
            </a:r>
            <a:endParaRPr kumimoji="1" lang="ja-JP" altLang="en-US" sz="4400" dirty="0"/>
          </a:p>
        </p:txBody>
      </p:sp>
      <p:grpSp>
        <p:nvGrpSpPr>
          <p:cNvPr id="7" name="グループ化 6"/>
          <p:cNvGrpSpPr/>
          <p:nvPr/>
        </p:nvGrpSpPr>
        <p:grpSpPr>
          <a:xfrm>
            <a:off x="89756" y="5138028"/>
            <a:ext cx="8964488" cy="523220"/>
            <a:chOff x="89756" y="5039919"/>
            <a:chExt cx="8964488" cy="523220"/>
          </a:xfrm>
        </p:grpSpPr>
        <p:sp>
          <p:nvSpPr>
            <p:cNvPr id="8" name="テキスト ボックス 7"/>
            <p:cNvSpPr txBox="1"/>
            <p:nvPr/>
          </p:nvSpPr>
          <p:spPr>
            <a:xfrm>
              <a:off x="89756" y="5039919"/>
              <a:ext cx="1044116" cy="523220"/>
            </a:xfrm>
            <a:prstGeom prst="rect">
              <a:avLst/>
            </a:prstGeom>
            <a:noFill/>
          </p:spPr>
          <p:txBody>
            <a:bodyPr wrap="square" rtlCol="0">
              <a:spAutoFit/>
            </a:bodyPr>
            <a:lstStyle/>
            <a:p>
              <a:pPr algn="ctr"/>
              <a:r>
                <a:rPr kumimoji="1" lang="ja-JP" altLang="en-US" sz="2800" dirty="0" smtClean="0">
                  <a:solidFill>
                    <a:schemeClr val="tx1">
                      <a:lumMod val="65000"/>
                    </a:schemeClr>
                  </a:solidFill>
                </a:rPr>
                <a:t>導入</a:t>
              </a:r>
              <a:endParaRPr kumimoji="1" lang="ja-JP" altLang="en-US" sz="2800" dirty="0">
                <a:solidFill>
                  <a:schemeClr val="tx1">
                    <a:lumMod val="65000"/>
                  </a:schemeClr>
                </a:solidFill>
              </a:endParaRPr>
            </a:p>
          </p:txBody>
        </p:sp>
        <p:sp>
          <p:nvSpPr>
            <p:cNvPr id="9" name="テキスト ボックス 8"/>
            <p:cNvSpPr txBox="1"/>
            <p:nvPr/>
          </p:nvSpPr>
          <p:spPr>
            <a:xfrm>
              <a:off x="1526444" y="5039919"/>
              <a:ext cx="1008112" cy="523220"/>
            </a:xfrm>
            <a:prstGeom prst="rect">
              <a:avLst/>
            </a:prstGeom>
            <a:noFill/>
            <a:ln>
              <a:noFill/>
            </a:ln>
          </p:spPr>
          <p:txBody>
            <a:bodyPr wrap="square" rtlCol="0">
              <a:spAutoFit/>
            </a:bodyPr>
            <a:lstStyle/>
            <a:p>
              <a:pPr algn="ctr"/>
              <a:r>
                <a:rPr kumimoji="1" lang="ja-JP" altLang="en-US" sz="2800" dirty="0" smtClean="0"/>
                <a:t>目的</a:t>
              </a:r>
              <a:endParaRPr kumimoji="1" lang="ja-JP" altLang="en-US" sz="2800" dirty="0"/>
            </a:p>
          </p:txBody>
        </p:sp>
        <p:sp>
          <p:nvSpPr>
            <p:cNvPr id="10" name="テキスト ボックス 9"/>
            <p:cNvSpPr txBox="1"/>
            <p:nvPr/>
          </p:nvSpPr>
          <p:spPr>
            <a:xfrm>
              <a:off x="2927128" y="5039919"/>
              <a:ext cx="2001223" cy="523220"/>
            </a:xfrm>
            <a:prstGeom prst="rect">
              <a:avLst/>
            </a:prstGeom>
            <a:noFill/>
            <a:ln>
              <a:noFill/>
            </a:ln>
          </p:spPr>
          <p:txBody>
            <a:bodyPr wrap="square" rtlCol="0">
              <a:spAutoFit/>
            </a:bodyPr>
            <a:lstStyle/>
            <a:p>
              <a:pPr algn="ctr"/>
              <a:r>
                <a:rPr kumimoji="1" lang="ja-JP" altLang="en-US" sz="2800" dirty="0" smtClean="0">
                  <a:solidFill>
                    <a:schemeClr val="tx1">
                      <a:lumMod val="65000"/>
                    </a:schemeClr>
                  </a:solidFill>
                </a:rPr>
                <a:t>対象・方法</a:t>
              </a:r>
              <a:endParaRPr kumimoji="1" lang="ja-JP" altLang="en-US" sz="2800" dirty="0">
                <a:solidFill>
                  <a:schemeClr val="tx1">
                    <a:lumMod val="65000"/>
                  </a:schemeClr>
                </a:solidFill>
              </a:endParaRPr>
            </a:p>
          </p:txBody>
        </p:sp>
        <p:sp>
          <p:nvSpPr>
            <p:cNvPr id="11" name="テキスト ボックス 10"/>
            <p:cNvSpPr txBox="1"/>
            <p:nvPr/>
          </p:nvSpPr>
          <p:spPr>
            <a:xfrm>
              <a:off x="5320923" y="5039919"/>
              <a:ext cx="2026855" cy="523220"/>
            </a:xfrm>
            <a:prstGeom prst="rect">
              <a:avLst/>
            </a:prstGeom>
            <a:noFill/>
            <a:ln>
              <a:noFill/>
            </a:ln>
          </p:spPr>
          <p:txBody>
            <a:bodyPr wrap="square" rtlCol="0">
              <a:spAutoFit/>
            </a:bodyPr>
            <a:lstStyle/>
            <a:p>
              <a:pPr algn="ctr"/>
              <a:r>
                <a:rPr kumimoji="1" lang="ja-JP" altLang="en-US" sz="2800" dirty="0" smtClean="0">
                  <a:solidFill>
                    <a:schemeClr val="tx1">
                      <a:lumMod val="65000"/>
                    </a:schemeClr>
                  </a:solidFill>
                </a:rPr>
                <a:t>結果・考察</a:t>
              </a:r>
              <a:endParaRPr kumimoji="1" lang="ja-JP" altLang="en-US" sz="2800" dirty="0">
                <a:solidFill>
                  <a:schemeClr val="tx1">
                    <a:lumMod val="65000"/>
                  </a:schemeClr>
                </a:solidFill>
              </a:endParaRPr>
            </a:p>
          </p:txBody>
        </p:sp>
        <p:sp>
          <p:nvSpPr>
            <p:cNvPr id="12" name="テキスト ボックス 11"/>
            <p:cNvSpPr txBox="1"/>
            <p:nvPr/>
          </p:nvSpPr>
          <p:spPr>
            <a:xfrm>
              <a:off x="7740352" y="5039919"/>
              <a:ext cx="1313892" cy="523220"/>
            </a:xfrm>
            <a:prstGeom prst="rect">
              <a:avLst/>
            </a:prstGeom>
            <a:noFill/>
            <a:ln>
              <a:noFill/>
            </a:ln>
          </p:spPr>
          <p:txBody>
            <a:bodyPr wrap="square" rtlCol="0">
              <a:spAutoFit/>
            </a:bodyPr>
            <a:lstStyle/>
            <a:p>
              <a:pPr algn="ctr"/>
              <a:r>
                <a:rPr kumimoji="1" lang="ja-JP" altLang="en-US" sz="2800" dirty="0" smtClean="0">
                  <a:solidFill>
                    <a:schemeClr val="tx1">
                      <a:lumMod val="65000"/>
                    </a:schemeClr>
                  </a:solidFill>
                </a:rPr>
                <a:t>まとめ</a:t>
              </a:r>
              <a:endParaRPr kumimoji="1" lang="ja-JP" altLang="en-US" sz="2800" dirty="0">
                <a:solidFill>
                  <a:schemeClr val="tx1">
                    <a:lumMod val="65000"/>
                  </a:schemeClr>
                </a:solidFill>
              </a:endParaRPr>
            </a:p>
          </p:txBody>
        </p:sp>
        <p:cxnSp>
          <p:nvCxnSpPr>
            <p:cNvPr id="13" name="直線矢印コネクタ 12"/>
            <p:cNvCxnSpPr/>
            <p:nvPr/>
          </p:nvCxnSpPr>
          <p:spPr>
            <a:xfrm>
              <a:off x="1177141" y="5301529"/>
              <a:ext cx="306034" cy="0"/>
            </a:xfrm>
            <a:prstGeom prst="straightConnector1">
              <a:avLst/>
            </a:prstGeom>
            <a:ln w="38100">
              <a:solidFill>
                <a:schemeClr val="tx1">
                  <a:lumMod val="6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4" name="直線矢印コネクタ 13"/>
            <p:cNvCxnSpPr/>
            <p:nvPr/>
          </p:nvCxnSpPr>
          <p:spPr>
            <a:xfrm>
              <a:off x="2577825" y="5301529"/>
              <a:ext cx="306034" cy="0"/>
            </a:xfrm>
            <a:prstGeom prst="straightConnector1">
              <a:avLst/>
            </a:prstGeom>
            <a:ln w="38100">
              <a:solidFill>
                <a:schemeClr val="tx1">
                  <a:lumMod val="6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5" name="直線矢印コネクタ 14"/>
            <p:cNvCxnSpPr/>
            <p:nvPr/>
          </p:nvCxnSpPr>
          <p:spPr>
            <a:xfrm>
              <a:off x="4971620" y="5301529"/>
              <a:ext cx="306034" cy="0"/>
            </a:xfrm>
            <a:prstGeom prst="straightConnector1">
              <a:avLst/>
            </a:prstGeom>
            <a:ln w="38100">
              <a:solidFill>
                <a:schemeClr val="tx1">
                  <a:lumMod val="6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6" name="直線矢印コネクタ 15"/>
            <p:cNvCxnSpPr/>
            <p:nvPr/>
          </p:nvCxnSpPr>
          <p:spPr>
            <a:xfrm>
              <a:off x="7391047" y="5301529"/>
              <a:ext cx="306034" cy="0"/>
            </a:xfrm>
            <a:prstGeom prst="straightConnector1">
              <a:avLst/>
            </a:prstGeom>
            <a:ln w="38100">
              <a:solidFill>
                <a:schemeClr val="tx1">
                  <a:lumMod val="65000"/>
                </a:schemeClr>
              </a:solidFill>
              <a:tailEnd type="arrow"/>
            </a:ln>
          </p:spPr>
          <p:style>
            <a:lnRef idx="1">
              <a:schemeClr val="accent1"/>
            </a:lnRef>
            <a:fillRef idx="0">
              <a:schemeClr val="accent1"/>
            </a:fillRef>
            <a:effectRef idx="0">
              <a:schemeClr val="accent1"/>
            </a:effectRef>
            <a:fontRef idx="minor">
              <a:schemeClr val="tx1"/>
            </a:fontRef>
          </p:style>
        </p:cxnSp>
      </p:grpSp>
      <p:sp>
        <p:nvSpPr>
          <p:cNvPr id="17" name="テキスト ボックス 16"/>
          <p:cNvSpPr txBox="1"/>
          <p:nvPr/>
        </p:nvSpPr>
        <p:spPr>
          <a:xfrm>
            <a:off x="3851920" y="476672"/>
            <a:ext cx="1989221" cy="523220"/>
          </a:xfrm>
          <a:prstGeom prst="rect">
            <a:avLst/>
          </a:prstGeom>
          <a:noFill/>
        </p:spPr>
        <p:txBody>
          <a:bodyPr wrap="square" rtlCol="0">
            <a:spAutoFit/>
          </a:bodyPr>
          <a:lstStyle/>
          <a:p>
            <a:r>
              <a:rPr lang="en-US" altLang="ja-JP" sz="2800" dirty="0" smtClean="0">
                <a:solidFill>
                  <a:schemeClr val="accent6"/>
                </a:solidFill>
              </a:rPr>
              <a:t>(1</a:t>
            </a:r>
            <a:r>
              <a:rPr kumimoji="1" lang="ja-JP" altLang="en-US" sz="2400" dirty="0" smtClean="0">
                <a:solidFill>
                  <a:schemeClr val="accent6"/>
                </a:solidFill>
              </a:rPr>
              <a:t>ページ</a:t>
            </a:r>
            <a:r>
              <a:rPr kumimoji="1" lang="en-US" altLang="ja-JP" sz="2400" dirty="0" smtClean="0">
                <a:solidFill>
                  <a:schemeClr val="accent6"/>
                </a:solidFill>
              </a:rPr>
              <a:t>)</a:t>
            </a:r>
            <a:endParaRPr kumimoji="1" lang="ja-JP" altLang="en-US" sz="2400" dirty="0">
              <a:solidFill>
                <a:schemeClr val="accent6"/>
              </a:solidFill>
            </a:endParaRPr>
          </a:p>
        </p:txBody>
      </p:sp>
      <p:sp>
        <p:nvSpPr>
          <p:cNvPr id="19" name="スライド番号プレースホルダー 18"/>
          <p:cNvSpPr>
            <a:spLocks noGrp="1"/>
          </p:cNvSpPr>
          <p:nvPr>
            <p:ph type="sldNum" sz="quarter" idx="12"/>
          </p:nvPr>
        </p:nvSpPr>
        <p:spPr/>
        <p:txBody>
          <a:bodyPr/>
          <a:lstStyle/>
          <a:p>
            <a:fld id="{749DC45D-918B-423E-B5AE-ED0B78335A00}" type="slidenum">
              <a:rPr lang="ja-JP" altLang="en-US" smtClean="0"/>
              <a:pPr/>
              <a:t>21</a:t>
            </a:fld>
            <a:r>
              <a:rPr lang="en-US" altLang="ja-JP" smtClean="0"/>
              <a:t>/81</a:t>
            </a:r>
            <a:endParaRPr lang="ja-JP" altLang="en-US" dirty="0"/>
          </a:p>
        </p:txBody>
      </p:sp>
    </p:spTree>
    <p:extLst>
      <p:ext uri="{BB962C8B-B14F-4D97-AF65-F5344CB8AC3E}">
        <p14:creationId xmlns:p14="http://schemas.microsoft.com/office/powerpoint/2010/main" val="393530486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図 16"/>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タイトル 1"/>
          <p:cNvSpPr>
            <a:spLocks noGrp="1"/>
          </p:cNvSpPr>
          <p:nvPr>
            <p:ph type="title"/>
          </p:nvPr>
        </p:nvSpPr>
        <p:spPr/>
        <p:txBody>
          <a:bodyPr/>
          <a:lstStyle/>
          <a:p>
            <a:r>
              <a:rPr kumimoji="1" lang="ja-JP" altLang="en-US" dirty="0" smtClean="0"/>
              <a:t>対象・方法のパート</a:t>
            </a:r>
            <a:endParaRPr kumimoji="1" lang="ja-JP" altLang="en-US" dirty="0"/>
          </a:p>
        </p:txBody>
      </p:sp>
      <p:sp>
        <p:nvSpPr>
          <p:cNvPr id="4" name="テキスト ボックス 3"/>
          <p:cNvSpPr txBox="1"/>
          <p:nvPr/>
        </p:nvSpPr>
        <p:spPr>
          <a:xfrm>
            <a:off x="431540" y="3206586"/>
            <a:ext cx="8280920" cy="1446550"/>
          </a:xfrm>
          <a:prstGeom prst="rect">
            <a:avLst/>
          </a:prstGeom>
          <a:noFill/>
        </p:spPr>
        <p:txBody>
          <a:bodyPr wrap="square" rtlCol="0">
            <a:spAutoFit/>
          </a:bodyPr>
          <a:lstStyle/>
          <a:p>
            <a:pPr algn="ctr"/>
            <a:r>
              <a:rPr kumimoji="1" lang="ja-JP" altLang="en-US" sz="4400" dirty="0" smtClean="0">
                <a:solidFill>
                  <a:schemeClr val="accent4">
                    <a:lumMod val="60000"/>
                    <a:lumOff val="40000"/>
                  </a:schemeClr>
                </a:solidFill>
              </a:rPr>
              <a:t>研究を知らない人の</a:t>
            </a:r>
            <a:endParaRPr kumimoji="1" lang="en-US" altLang="ja-JP" sz="4400" dirty="0" smtClean="0">
              <a:solidFill>
                <a:schemeClr val="accent4">
                  <a:lumMod val="60000"/>
                  <a:lumOff val="40000"/>
                </a:schemeClr>
              </a:solidFill>
            </a:endParaRPr>
          </a:p>
          <a:p>
            <a:pPr algn="ctr"/>
            <a:r>
              <a:rPr lang="ja-JP" altLang="en-US" sz="4400" dirty="0">
                <a:solidFill>
                  <a:schemeClr val="accent4">
                    <a:lumMod val="60000"/>
                    <a:lumOff val="40000"/>
                  </a:schemeClr>
                </a:solidFill>
              </a:rPr>
              <a:t>目</a:t>
            </a:r>
            <a:r>
              <a:rPr lang="ja-JP" altLang="en-US" sz="4400" dirty="0" smtClean="0">
                <a:solidFill>
                  <a:schemeClr val="accent4">
                    <a:lumMod val="60000"/>
                    <a:lumOff val="40000"/>
                  </a:schemeClr>
                </a:solidFill>
              </a:rPr>
              <a:t>に</a:t>
            </a:r>
            <a:r>
              <a:rPr lang="ja-JP" altLang="en-US" sz="4400" dirty="0">
                <a:solidFill>
                  <a:schemeClr val="accent4">
                    <a:lumMod val="60000"/>
                    <a:lumOff val="40000"/>
                  </a:schemeClr>
                </a:solidFill>
              </a:rPr>
              <a:t>さらす</a:t>
            </a:r>
            <a:endParaRPr kumimoji="1" lang="ja-JP" altLang="en-US" sz="4400" dirty="0">
              <a:solidFill>
                <a:schemeClr val="accent4">
                  <a:lumMod val="60000"/>
                  <a:lumOff val="40000"/>
                </a:schemeClr>
              </a:solidFill>
            </a:endParaRPr>
          </a:p>
        </p:txBody>
      </p:sp>
      <p:grpSp>
        <p:nvGrpSpPr>
          <p:cNvPr id="5" name="グループ化 4"/>
          <p:cNvGrpSpPr/>
          <p:nvPr/>
        </p:nvGrpSpPr>
        <p:grpSpPr>
          <a:xfrm>
            <a:off x="89756" y="5138028"/>
            <a:ext cx="8964488" cy="523220"/>
            <a:chOff x="89756" y="5039919"/>
            <a:chExt cx="8964488" cy="523220"/>
          </a:xfrm>
        </p:grpSpPr>
        <p:sp>
          <p:nvSpPr>
            <p:cNvPr id="6" name="テキスト ボックス 5"/>
            <p:cNvSpPr txBox="1"/>
            <p:nvPr/>
          </p:nvSpPr>
          <p:spPr>
            <a:xfrm>
              <a:off x="89756" y="5039919"/>
              <a:ext cx="1044116" cy="523220"/>
            </a:xfrm>
            <a:prstGeom prst="rect">
              <a:avLst/>
            </a:prstGeom>
            <a:noFill/>
          </p:spPr>
          <p:txBody>
            <a:bodyPr wrap="square" rtlCol="0">
              <a:spAutoFit/>
            </a:bodyPr>
            <a:lstStyle/>
            <a:p>
              <a:pPr algn="ctr"/>
              <a:r>
                <a:rPr kumimoji="1" lang="ja-JP" altLang="en-US" sz="2800" dirty="0" smtClean="0">
                  <a:solidFill>
                    <a:schemeClr val="tx1">
                      <a:lumMod val="65000"/>
                    </a:schemeClr>
                  </a:solidFill>
                </a:rPr>
                <a:t>導入</a:t>
              </a:r>
              <a:endParaRPr kumimoji="1" lang="ja-JP" altLang="en-US" sz="2800" dirty="0">
                <a:solidFill>
                  <a:schemeClr val="tx1">
                    <a:lumMod val="65000"/>
                  </a:schemeClr>
                </a:solidFill>
              </a:endParaRPr>
            </a:p>
          </p:txBody>
        </p:sp>
        <p:sp>
          <p:nvSpPr>
            <p:cNvPr id="7" name="テキスト ボックス 6"/>
            <p:cNvSpPr txBox="1"/>
            <p:nvPr/>
          </p:nvSpPr>
          <p:spPr>
            <a:xfrm>
              <a:off x="1526444" y="5039919"/>
              <a:ext cx="1008112" cy="523220"/>
            </a:xfrm>
            <a:prstGeom prst="rect">
              <a:avLst/>
            </a:prstGeom>
            <a:noFill/>
            <a:ln>
              <a:noFill/>
            </a:ln>
          </p:spPr>
          <p:txBody>
            <a:bodyPr wrap="square" rtlCol="0">
              <a:spAutoFit/>
            </a:bodyPr>
            <a:lstStyle/>
            <a:p>
              <a:pPr algn="ctr"/>
              <a:r>
                <a:rPr kumimoji="1" lang="ja-JP" altLang="en-US" sz="2800" dirty="0" smtClean="0">
                  <a:solidFill>
                    <a:schemeClr val="tx1">
                      <a:lumMod val="65000"/>
                    </a:schemeClr>
                  </a:solidFill>
                </a:rPr>
                <a:t>目的</a:t>
              </a:r>
              <a:endParaRPr kumimoji="1" lang="ja-JP" altLang="en-US" sz="2800" dirty="0">
                <a:solidFill>
                  <a:schemeClr val="tx1">
                    <a:lumMod val="65000"/>
                  </a:schemeClr>
                </a:solidFill>
              </a:endParaRPr>
            </a:p>
          </p:txBody>
        </p:sp>
        <p:sp>
          <p:nvSpPr>
            <p:cNvPr id="8" name="テキスト ボックス 7"/>
            <p:cNvSpPr txBox="1"/>
            <p:nvPr/>
          </p:nvSpPr>
          <p:spPr>
            <a:xfrm>
              <a:off x="2927128" y="5039919"/>
              <a:ext cx="2001223" cy="523220"/>
            </a:xfrm>
            <a:prstGeom prst="rect">
              <a:avLst/>
            </a:prstGeom>
            <a:noFill/>
            <a:ln>
              <a:noFill/>
            </a:ln>
          </p:spPr>
          <p:txBody>
            <a:bodyPr wrap="square" rtlCol="0">
              <a:spAutoFit/>
            </a:bodyPr>
            <a:lstStyle/>
            <a:p>
              <a:pPr algn="ctr"/>
              <a:r>
                <a:rPr kumimoji="1" lang="ja-JP" altLang="en-US" sz="2800" dirty="0" smtClean="0"/>
                <a:t>対象・方法</a:t>
              </a:r>
              <a:endParaRPr kumimoji="1" lang="ja-JP" altLang="en-US" sz="2800" dirty="0"/>
            </a:p>
          </p:txBody>
        </p:sp>
        <p:sp>
          <p:nvSpPr>
            <p:cNvPr id="9" name="テキスト ボックス 8"/>
            <p:cNvSpPr txBox="1"/>
            <p:nvPr/>
          </p:nvSpPr>
          <p:spPr>
            <a:xfrm>
              <a:off x="5320923" y="5039919"/>
              <a:ext cx="2026855" cy="523220"/>
            </a:xfrm>
            <a:prstGeom prst="rect">
              <a:avLst/>
            </a:prstGeom>
            <a:noFill/>
            <a:ln>
              <a:noFill/>
            </a:ln>
          </p:spPr>
          <p:txBody>
            <a:bodyPr wrap="square" rtlCol="0">
              <a:spAutoFit/>
            </a:bodyPr>
            <a:lstStyle/>
            <a:p>
              <a:pPr algn="ctr"/>
              <a:r>
                <a:rPr kumimoji="1" lang="ja-JP" altLang="en-US" sz="2800" dirty="0" smtClean="0">
                  <a:solidFill>
                    <a:schemeClr val="tx1">
                      <a:lumMod val="65000"/>
                    </a:schemeClr>
                  </a:solidFill>
                </a:rPr>
                <a:t>結果・考察</a:t>
              </a:r>
              <a:endParaRPr kumimoji="1" lang="ja-JP" altLang="en-US" sz="2800" dirty="0">
                <a:solidFill>
                  <a:schemeClr val="tx1">
                    <a:lumMod val="65000"/>
                  </a:schemeClr>
                </a:solidFill>
              </a:endParaRPr>
            </a:p>
          </p:txBody>
        </p:sp>
        <p:sp>
          <p:nvSpPr>
            <p:cNvPr id="10" name="テキスト ボックス 9"/>
            <p:cNvSpPr txBox="1"/>
            <p:nvPr/>
          </p:nvSpPr>
          <p:spPr>
            <a:xfrm>
              <a:off x="7740352" y="5039919"/>
              <a:ext cx="1313892" cy="523220"/>
            </a:xfrm>
            <a:prstGeom prst="rect">
              <a:avLst/>
            </a:prstGeom>
            <a:noFill/>
            <a:ln>
              <a:noFill/>
            </a:ln>
          </p:spPr>
          <p:txBody>
            <a:bodyPr wrap="square" rtlCol="0">
              <a:spAutoFit/>
            </a:bodyPr>
            <a:lstStyle/>
            <a:p>
              <a:pPr algn="ctr"/>
              <a:r>
                <a:rPr kumimoji="1" lang="ja-JP" altLang="en-US" sz="2800" dirty="0" smtClean="0">
                  <a:solidFill>
                    <a:schemeClr val="tx1">
                      <a:lumMod val="65000"/>
                    </a:schemeClr>
                  </a:solidFill>
                </a:rPr>
                <a:t>まとめ</a:t>
              </a:r>
              <a:endParaRPr kumimoji="1" lang="ja-JP" altLang="en-US" sz="2800" dirty="0">
                <a:solidFill>
                  <a:schemeClr val="tx1">
                    <a:lumMod val="65000"/>
                  </a:schemeClr>
                </a:solidFill>
              </a:endParaRPr>
            </a:p>
          </p:txBody>
        </p:sp>
        <p:cxnSp>
          <p:nvCxnSpPr>
            <p:cNvPr id="11" name="直線矢印コネクタ 10"/>
            <p:cNvCxnSpPr/>
            <p:nvPr/>
          </p:nvCxnSpPr>
          <p:spPr>
            <a:xfrm>
              <a:off x="1177141" y="5301529"/>
              <a:ext cx="306034" cy="0"/>
            </a:xfrm>
            <a:prstGeom prst="straightConnector1">
              <a:avLst/>
            </a:prstGeom>
            <a:ln w="38100">
              <a:solidFill>
                <a:schemeClr val="tx1">
                  <a:lumMod val="6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2" name="直線矢印コネクタ 11"/>
            <p:cNvCxnSpPr/>
            <p:nvPr/>
          </p:nvCxnSpPr>
          <p:spPr>
            <a:xfrm>
              <a:off x="2577825" y="5301529"/>
              <a:ext cx="306034" cy="0"/>
            </a:xfrm>
            <a:prstGeom prst="straightConnector1">
              <a:avLst/>
            </a:prstGeom>
            <a:ln w="38100">
              <a:solidFill>
                <a:schemeClr val="tx1">
                  <a:lumMod val="6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3" name="直線矢印コネクタ 12"/>
            <p:cNvCxnSpPr/>
            <p:nvPr/>
          </p:nvCxnSpPr>
          <p:spPr>
            <a:xfrm>
              <a:off x="4971620" y="5301529"/>
              <a:ext cx="306034" cy="0"/>
            </a:xfrm>
            <a:prstGeom prst="straightConnector1">
              <a:avLst/>
            </a:prstGeom>
            <a:ln w="38100">
              <a:solidFill>
                <a:schemeClr val="tx1">
                  <a:lumMod val="6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4" name="直線矢印コネクタ 13"/>
            <p:cNvCxnSpPr/>
            <p:nvPr/>
          </p:nvCxnSpPr>
          <p:spPr>
            <a:xfrm>
              <a:off x="7391047" y="5301529"/>
              <a:ext cx="306034" cy="0"/>
            </a:xfrm>
            <a:prstGeom prst="straightConnector1">
              <a:avLst/>
            </a:prstGeom>
            <a:ln w="38100">
              <a:solidFill>
                <a:schemeClr val="tx1">
                  <a:lumMod val="65000"/>
                </a:schemeClr>
              </a:solidFill>
              <a:tailEnd type="arrow"/>
            </a:ln>
          </p:spPr>
          <p:style>
            <a:lnRef idx="1">
              <a:schemeClr val="accent1"/>
            </a:lnRef>
            <a:fillRef idx="0">
              <a:schemeClr val="accent1"/>
            </a:fillRef>
            <a:effectRef idx="0">
              <a:schemeClr val="accent1"/>
            </a:effectRef>
            <a:fontRef idx="minor">
              <a:schemeClr val="tx1"/>
            </a:fontRef>
          </p:style>
        </p:cxnSp>
      </p:grpSp>
      <p:sp>
        <p:nvSpPr>
          <p:cNvPr id="15" name="コンテンツ プレースホルダー 2"/>
          <p:cNvSpPr>
            <a:spLocks noGrp="1"/>
          </p:cNvSpPr>
          <p:nvPr>
            <p:ph idx="1"/>
          </p:nvPr>
        </p:nvSpPr>
        <p:spPr>
          <a:xfrm>
            <a:off x="251520" y="1268760"/>
            <a:ext cx="7884876" cy="1512168"/>
          </a:xfrm>
        </p:spPr>
        <p:txBody>
          <a:bodyPr>
            <a:noAutofit/>
          </a:bodyPr>
          <a:lstStyle/>
          <a:p>
            <a:pPr marL="0" indent="0">
              <a:spcBef>
                <a:spcPts val="0"/>
              </a:spcBef>
              <a:buNone/>
            </a:pPr>
            <a:r>
              <a:rPr lang="ja-JP" altLang="en-US" dirty="0" smtClean="0"/>
              <a:t>「当たり前」になって</a:t>
            </a:r>
            <a:endParaRPr lang="en-US" altLang="ja-JP" dirty="0" smtClean="0"/>
          </a:p>
          <a:p>
            <a:pPr marL="0" indent="0">
              <a:spcBef>
                <a:spcPts val="0"/>
              </a:spcBef>
              <a:buNone/>
            </a:pPr>
            <a:r>
              <a:rPr lang="ja-JP" altLang="en-US" dirty="0" smtClean="0"/>
              <a:t>必要</a:t>
            </a:r>
            <a:r>
              <a:rPr lang="ja-JP" altLang="en-US" dirty="0"/>
              <a:t>な情報が抜けがち</a:t>
            </a:r>
          </a:p>
        </p:txBody>
      </p:sp>
      <p:sp>
        <p:nvSpPr>
          <p:cNvPr id="16" name="テキスト ボックス 15"/>
          <p:cNvSpPr txBox="1"/>
          <p:nvPr/>
        </p:nvSpPr>
        <p:spPr>
          <a:xfrm>
            <a:off x="5718037" y="476672"/>
            <a:ext cx="2952328" cy="523220"/>
          </a:xfrm>
          <a:prstGeom prst="rect">
            <a:avLst/>
          </a:prstGeom>
          <a:noFill/>
        </p:spPr>
        <p:txBody>
          <a:bodyPr wrap="square" rtlCol="0">
            <a:spAutoFit/>
          </a:bodyPr>
          <a:lstStyle/>
          <a:p>
            <a:r>
              <a:rPr kumimoji="1" lang="en-US" altLang="ja-JP" sz="2800" dirty="0" smtClean="0">
                <a:solidFill>
                  <a:schemeClr val="accent6"/>
                </a:solidFill>
              </a:rPr>
              <a:t>(2</a:t>
            </a:r>
            <a:r>
              <a:rPr kumimoji="1" lang="ja-JP" altLang="en-US" sz="2800" dirty="0" smtClean="0">
                <a:solidFill>
                  <a:schemeClr val="accent6"/>
                </a:solidFill>
              </a:rPr>
              <a:t>～</a:t>
            </a:r>
            <a:r>
              <a:rPr kumimoji="1" lang="en-US" altLang="ja-JP" sz="2800" dirty="0" smtClean="0">
                <a:solidFill>
                  <a:schemeClr val="accent6"/>
                </a:solidFill>
              </a:rPr>
              <a:t>3</a:t>
            </a:r>
            <a:r>
              <a:rPr kumimoji="1" lang="ja-JP" altLang="en-US" sz="2400" dirty="0" smtClean="0">
                <a:solidFill>
                  <a:schemeClr val="accent6"/>
                </a:solidFill>
              </a:rPr>
              <a:t>ページ</a:t>
            </a:r>
            <a:r>
              <a:rPr kumimoji="1" lang="en-US" altLang="ja-JP" sz="2400" dirty="0" smtClean="0">
                <a:solidFill>
                  <a:schemeClr val="accent6"/>
                </a:solidFill>
              </a:rPr>
              <a:t>)</a:t>
            </a:r>
            <a:endParaRPr kumimoji="1" lang="ja-JP" altLang="en-US" sz="2400" dirty="0">
              <a:solidFill>
                <a:schemeClr val="accent6"/>
              </a:solidFill>
            </a:endParaRPr>
          </a:p>
        </p:txBody>
      </p:sp>
      <p:sp>
        <p:nvSpPr>
          <p:cNvPr id="18" name="スライド番号プレースホルダー 17"/>
          <p:cNvSpPr>
            <a:spLocks noGrp="1"/>
          </p:cNvSpPr>
          <p:nvPr>
            <p:ph type="sldNum" sz="quarter" idx="12"/>
          </p:nvPr>
        </p:nvSpPr>
        <p:spPr/>
        <p:txBody>
          <a:bodyPr/>
          <a:lstStyle/>
          <a:p>
            <a:fld id="{749DC45D-918B-423E-B5AE-ED0B78335A00}" type="slidenum">
              <a:rPr lang="ja-JP" altLang="en-US" smtClean="0"/>
              <a:pPr/>
              <a:t>22</a:t>
            </a:fld>
            <a:r>
              <a:rPr lang="en-US" altLang="ja-JP" smtClean="0"/>
              <a:t>/81</a:t>
            </a:r>
            <a:endParaRPr lang="ja-JP" altLang="en-US" dirty="0"/>
          </a:p>
        </p:txBody>
      </p:sp>
    </p:spTree>
    <p:extLst>
      <p:ext uri="{BB962C8B-B14F-4D97-AF65-F5344CB8AC3E}">
        <p14:creationId xmlns:p14="http://schemas.microsoft.com/office/powerpoint/2010/main" val="313605881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図 16"/>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タイトル 1"/>
          <p:cNvSpPr>
            <a:spLocks noGrp="1"/>
          </p:cNvSpPr>
          <p:nvPr>
            <p:ph type="title"/>
          </p:nvPr>
        </p:nvSpPr>
        <p:spPr/>
        <p:txBody>
          <a:bodyPr/>
          <a:lstStyle/>
          <a:p>
            <a:r>
              <a:rPr kumimoji="1" lang="ja-JP" altLang="en-US" dirty="0" smtClean="0"/>
              <a:t>結果・考察のパート</a:t>
            </a:r>
            <a:endParaRPr kumimoji="1" lang="ja-JP" altLang="en-US" dirty="0"/>
          </a:p>
        </p:txBody>
      </p:sp>
      <p:sp>
        <p:nvSpPr>
          <p:cNvPr id="3" name="テキスト ボックス 2"/>
          <p:cNvSpPr txBox="1"/>
          <p:nvPr/>
        </p:nvSpPr>
        <p:spPr>
          <a:xfrm>
            <a:off x="251520" y="1052736"/>
            <a:ext cx="7632848" cy="1508105"/>
          </a:xfrm>
          <a:prstGeom prst="rect">
            <a:avLst/>
          </a:prstGeom>
          <a:noFill/>
        </p:spPr>
        <p:txBody>
          <a:bodyPr wrap="square" rtlCol="0">
            <a:spAutoFit/>
          </a:bodyPr>
          <a:lstStyle/>
          <a:p>
            <a:r>
              <a:rPr kumimoji="1" lang="en-US" altLang="ja-JP" sz="4400" dirty="0" smtClean="0"/>
              <a:t>5</a:t>
            </a:r>
            <a:r>
              <a:rPr kumimoji="1" lang="ja-JP" altLang="en-US" sz="4400" dirty="0" smtClean="0"/>
              <a:t>～</a:t>
            </a:r>
            <a:r>
              <a:rPr kumimoji="1" lang="en-US" altLang="ja-JP" sz="4400" dirty="0" smtClean="0"/>
              <a:t>7</a:t>
            </a:r>
            <a:r>
              <a:rPr kumimoji="1" lang="ja-JP" altLang="en-US" sz="4400" dirty="0" smtClean="0"/>
              <a:t>ページとすると</a:t>
            </a:r>
            <a:endParaRPr kumimoji="1" lang="en-US" altLang="ja-JP" sz="4400" dirty="0" smtClean="0"/>
          </a:p>
          <a:p>
            <a:r>
              <a:rPr lang="ja-JP" altLang="en-US" sz="4400" dirty="0" smtClean="0"/>
              <a:t>見せる結果は</a:t>
            </a:r>
            <a:r>
              <a:rPr lang="en-US" altLang="ja-JP" sz="4800" dirty="0" smtClean="0">
                <a:solidFill>
                  <a:schemeClr val="accent4">
                    <a:lumMod val="60000"/>
                    <a:lumOff val="40000"/>
                  </a:schemeClr>
                </a:solidFill>
              </a:rPr>
              <a:t>2</a:t>
            </a:r>
            <a:r>
              <a:rPr lang="ja-JP" altLang="en-US" sz="4800" dirty="0" smtClean="0">
                <a:solidFill>
                  <a:schemeClr val="accent4">
                    <a:lumMod val="60000"/>
                    <a:lumOff val="40000"/>
                  </a:schemeClr>
                </a:solidFill>
              </a:rPr>
              <a:t>～</a:t>
            </a:r>
            <a:r>
              <a:rPr lang="en-US" altLang="ja-JP" sz="4800" dirty="0" smtClean="0">
                <a:solidFill>
                  <a:schemeClr val="accent4">
                    <a:lumMod val="60000"/>
                    <a:lumOff val="40000"/>
                  </a:schemeClr>
                </a:solidFill>
              </a:rPr>
              <a:t>4</a:t>
            </a:r>
            <a:r>
              <a:rPr lang="ja-JP" altLang="en-US" sz="4400" dirty="0" smtClean="0"/>
              <a:t>個</a:t>
            </a:r>
            <a:endParaRPr kumimoji="1" lang="en-US" altLang="ja-JP" sz="4400" dirty="0" smtClean="0"/>
          </a:p>
        </p:txBody>
      </p:sp>
      <p:grpSp>
        <p:nvGrpSpPr>
          <p:cNvPr id="4" name="グループ化 3"/>
          <p:cNvGrpSpPr/>
          <p:nvPr/>
        </p:nvGrpSpPr>
        <p:grpSpPr>
          <a:xfrm>
            <a:off x="89756" y="5138028"/>
            <a:ext cx="8964488" cy="523220"/>
            <a:chOff x="89756" y="5039919"/>
            <a:chExt cx="8964488" cy="523220"/>
          </a:xfrm>
        </p:grpSpPr>
        <p:sp>
          <p:nvSpPr>
            <p:cNvPr id="5" name="テキスト ボックス 4"/>
            <p:cNvSpPr txBox="1"/>
            <p:nvPr/>
          </p:nvSpPr>
          <p:spPr>
            <a:xfrm>
              <a:off x="89756" y="5039919"/>
              <a:ext cx="1044116" cy="523220"/>
            </a:xfrm>
            <a:prstGeom prst="rect">
              <a:avLst/>
            </a:prstGeom>
            <a:noFill/>
          </p:spPr>
          <p:txBody>
            <a:bodyPr wrap="square" rtlCol="0">
              <a:spAutoFit/>
            </a:bodyPr>
            <a:lstStyle/>
            <a:p>
              <a:pPr algn="ctr"/>
              <a:r>
                <a:rPr kumimoji="1" lang="ja-JP" altLang="en-US" sz="2800" dirty="0" smtClean="0">
                  <a:solidFill>
                    <a:schemeClr val="tx1">
                      <a:lumMod val="65000"/>
                    </a:schemeClr>
                  </a:solidFill>
                </a:rPr>
                <a:t>導入</a:t>
              </a:r>
              <a:endParaRPr kumimoji="1" lang="ja-JP" altLang="en-US" sz="2800" dirty="0">
                <a:solidFill>
                  <a:schemeClr val="tx1">
                    <a:lumMod val="65000"/>
                  </a:schemeClr>
                </a:solidFill>
              </a:endParaRPr>
            </a:p>
          </p:txBody>
        </p:sp>
        <p:sp>
          <p:nvSpPr>
            <p:cNvPr id="6" name="テキスト ボックス 5"/>
            <p:cNvSpPr txBox="1"/>
            <p:nvPr/>
          </p:nvSpPr>
          <p:spPr>
            <a:xfrm>
              <a:off x="1526444" y="5039919"/>
              <a:ext cx="1008112" cy="523220"/>
            </a:xfrm>
            <a:prstGeom prst="rect">
              <a:avLst/>
            </a:prstGeom>
            <a:noFill/>
            <a:ln>
              <a:noFill/>
            </a:ln>
          </p:spPr>
          <p:txBody>
            <a:bodyPr wrap="square" rtlCol="0">
              <a:spAutoFit/>
            </a:bodyPr>
            <a:lstStyle/>
            <a:p>
              <a:pPr algn="ctr"/>
              <a:r>
                <a:rPr kumimoji="1" lang="ja-JP" altLang="en-US" sz="2800" dirty="0" smtClean="0">
                  <a:solidFill>
                    <a:schemeClr val="tx1">
                      <a:lumMod val="65000"/>
                    </a:schemeClr>
                  </a:solidFill>
                </a:rPr>
                <a:t>目的</a:t>
              </a:r>
              <a:endParaRPr kumimoji="1" lang="ja-JP" altLang="en-US" sz="2800" dirty="0">
                <a:solidFill>
                  <a:schemeClr val="tx1">
                    <a:lumMod val="65000"/>
                  </a:schemeClr>
                </a:solidFill>
              </a:endParaRPr>
            </a:p>
          </p:txBody>
        </p:sp>
        <p:sp>
          <p:nvSpPr>
            <p:cNvPr id="7" name="テキスト ボックス 6"/>
            <p:cNvSpPr txBox="1"/>
            <p:nvPr/>
          </p:nvSpPr>
          <p:spPr>
            <a:xfrm>
              <a:off x="2927128" y="5039919"/>
              <a:ext cx="2001223" cy="523220"/>
            </a:xfrm>
            <a:prstGeom prst="rect">
              <a:avLst/>
            </a:prstGeom>
            <a:noFill/>
            <a:ln>
              <a:noFill/>
            </a:ln>
          </p:spPr>
          <p:txBody>
            <a:bodyPr wrap="square" rtlCol="0">
              <a:spAutoFit/>
            </a:bodyPr>
            <a:lstStyle/>
            <a:p>
              <a:pPr algn="ctr"/>
              <a:r>
                <a:rPr kumimoji="1" lang="ja-JP" altLang="en-US" sz="2800" dirty="0" smtClean="0">
                  <a:solidFill>
                    <a:schemeClr val="tx1">
                      <a:lumMod val="65000"/>
                    </a:schemeClr>
                  </a:solidFill>
                </a:rPr>
                <a:t>対象・方法</a:t>
              </a:r>
              <a:endParaRPr kumimoji="1" lang="ja-JP" altLang="en-US" sz="2800" dirty="0">
                <a:solidFill>
                  <a:schemeClr val="tx1">
                    <a:lumMod val="65000"/>
                  </a:schemeClr>
                </a:solidFill>
              </a:endParaRPr>
            </a:p>
          </p:txBody>
        </p:sp>
        <p:sp>
          <p:nvSpPr>
            <p:cNvPr id="8" name="テキスト ボックス 7"/>
            <p:cNvSpPr txBox="1"/>
            <p:nvPr/>
          </p:nvSpPr>
          <p:spPr>
            <a:xfrm>
              <a:off x="5320923" y="5039919"/>
              <a:ext cx="2026855" cy="523220"/>
            </a:xfrm>
            <a:prstGeom prst="rect">
              <a:avLst/>
            </a:prstGeom>
            <a:noFill/>
            <a:ln>
              <a:noFill/>
            </a:ln>
          </p:spPr>
          <p:txBody>
            <a:bodyPr wrap="square" rtlCol="0">
              <a:spAutoFit/>
            </a:bodyPr>
            <a:lstStyle/>
            <a:p>
              <a:pPr algn="ctr"/>
              <a:r>
                <a:rPr kumimoji="1" lang="ja-JP" altLang="en-US" sz="2800" dirty="0" smtClean="0"/>
                <a:t>結果・考察</a:t>
              </a:r>
              <a:endParaRPr kumimoji="1" lang="ja-JP" altLang="en-US" sz="2800" dirty="0"/>
            </a:p>
          </p:txBody>
        </p:sp>
        <p:sp>
          <p:nvSpPr>
            <p:cNvPr id="9" name="テキスト ボックス 8"/>
            <p:cNvSpPr txBox="1"/>
            <p:nvPr/>
          </p:nvSpPr>
          <p:spPr>
            <a:xfrm>
              <a:off x="7740352" y="5039919"/>
              <a:ext cx="1313892" cy="523220"/>
            </a:xfrm>
            <a:prstGeom prst="rect">
              <a:avLst/>
            </a:prstGeom>
            <a:noFill/>
            <a:ln>
              <a:noFill/>
            </a:ln>
          </p:spPr>
          <p:txBody>
            <a:bodyPr wrap="square" rtlCol="0">
              <a:spAutoFit/>
            </a:bodyPr>
            <a:lstStyle/>
            <a:p>
              <a:pPr algn="ctr"/>
              <a:r>
                <a:rPr kumimoji="1" lang="ja-JP" altLang="en-US" sz="2800" dirty="0" smtClean="0">
                  <a:solidFill>
                    <a:schemeClr val="tx1">
                      <a:lumMod val="65000"/>
                    </a:schemeClr>
                  </a:solidFill>
                </a:rPr>
                <a:t>まとめ</a:t>
              </a:r>
              <a:endParaRPr kumimoji="1" lang="ja-JP" altLang="en-US" sz="2800" dirty="0">
                <a:solidFill>
                  <a:schemeClr val="tx1">
                    <a:lumMod val="65000"/>
                  </a:schemeClr>
                </a:solidFill>
              </a:endParaRPr>
            </a:p>
          </p:txBody>
        </p:sp>
        <p:cxnSp>
          <p:nvCxnSpPr>
            <p:cNvPr id="10" name="直線矢印コネクタ 9"/>
            <p:cNvCxnSpPr/>
            <p:nvPr/>
          </p:nvCxnSpPr>
          <p:spPr>
            <a:xfrm>
              <a:off x="1177141" y="5301529"/>
              <a:ext cx="306034" cy="0"/>
            </a:xfrm>
            <a:prstGeom prst="straightConnector1">
              <a:avLst/>
            </a:prstGeom>
            <a:ln w="38100">
              <a:solidFill>
                <a:schemeClr val="tx1">
                  <a:lumMod val="6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1" name="直線矢印コネクタ 10"/>
            <p:cNvCxnSpPr/>
            <p:nvPr/>
          </p:nvCxnSpPr>
          <p:spPr>
            <a:xfrm>
              <a:off x="2577825" y="5301529"/>
              <a:ext cx="306034" cy="0"/>
            </a:xfrm>
            <a:prstGeom prst="straightConnector1">
              <a:avLst/>
            </a:prstGeom>
            <a:ln w="38100">
              <a:solidFill>
                <a:schemeClr val="tx1">
                  <a:lumMod val="6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2" name="直線矢印コネクタ 11"/>
            <p:cNvCxnSpPr/>
            <p:nvPr/>
          </p:nvCxnSpPr>
          <p:spPr>
            <a:xfrm>
              <a:off x="4971620" y="5301529"/>
              <a:ext cx="306034" cy="0"/>
            </a:xfrm>
            <a:prstGeom prst="straightConnector1">
              <a:avLst/>
            </a:prstGeom>
            <a:ln w="38100">
              <a:solidFill>
                <a:schemeClr val="tx1">
                  <a:lumMod val="6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3" name="直線矢印コネクタ 12"/>
            <p:cNvCxnSpPr/>
            <p:nvPr/>
          </p:nvCxnSpPr>
          <p:spPr>
            <a:xfrm>
              <a:off x="7391047" y="5301529"/>
              <a:ext cx="306034" cy="0"/>
            </a:xfrm>
            <a:prstGeom prst="straightConnector1">
              <a:avLst/>
            </a:prstGeom>
            <a:ln w="38100">
              <a:solidFill>
                <a:schemeClr val="tx1">
                  <a:lumMod val="65000"/>
                </a:schemeClr>
              </a:solidFill>
              <a:tailEnd type="arrow"/>
            </a:ln>
          </p:spPr>
          <p:style>
            <a:lnRef idx="1">
              <a:schemeClr val="accent1"/>
            </a:lnRef>
            <a:fillRef idx="0">
              <a:schemeClr val="accent1"/>
            </a:fillRef>
            <a:effectRef idx="0">
              <a:schemeClr val="accent1"/>
            </a:effectRef>
            <a:fontRef idx="minor">
              <a:schemeClr val="tx1"/>
            </a:fontRef>
          </p:style>
        </p:cxnSp>
      </p:grpSp>
      <p:sp>
        <p:nvSpPr>
          <p:cNvPr id="14" name="コンテンツ プレースホルダー 2"/>
          <p:cNvSpPr>
            <a:spLocks noGrp="1"/>
          </p:cNvSpPr>
          <p:nvPr>
            <p:ph idx="1"/>
          </p:nvPr>
        </p:nvSpPr>
        <p:spPr>
          <a:xfrm>
            <a:off x="2132729" y="2924944"/>
            <a:ext cx="4878542" cy="792088"/>
          </a:xfrm>
        </p:spPr>
        <p:txBody>
          <a:bodyPr>
            <a:noAutofit/>
          </a:bodyPr>
          <a:lstStyle/>
          <a:p>
            <a:pPr marL="0" indent="0" algn="ctr">
              <a:buNone/>
            </a:pPr>
            <a:r>
              <a:rPr lang="ja-JP" altLang="en-US" dirty="0" smtClean="0">
                <a:solidFill>
                  <a:schemeClr val="accent4">
                    <a:lumMod val="60000"/>
                    <a:lumOff val="40000"/>
                  </a:schemeClr>
                </a:solidFill>
              </a:rPr>
              <a:t>見せる結果は厳選</a:t>
            </a:r>
            <a:endParaRPr lang="ja-JP" altLang="en-US" dirty="0">
              <a:solidFill>
                <a:schemeClr val="accent4">
                  <a:lumMod val="60000"/>
                  <a:lumOff val="40000"/>
                </a:schemeClr>
              </a:solidFill>
            </a:endParaRPr>
          </a:p>
        </p:txBody>
      </p:sp>
      <p:sp>
        <p:nvSpPr>
          <p:cNvPr id="15" name="テキスト ボックス 14"/>
          <p:cNvSpPr txBox="1"/>
          <p:nvPr/>
        </p:nvSpPr>
        <p:spPr>
          <a:xfrm>
            <a:off x="3635896" y="4077071"/>
            <a:ext cx="5256584" cy="769441"/>
          </a:xfrm>
          <a:prstGeom prst="rect">
            <a:avLst/>
          </a:prstGeom>
          <a:noFill/>
        </p:spPr>
        <p:txBody>
          <a:bodyPr wrap="square" rtlCol="0">
            <a:spAutoFit/>
          </a:bodyPr>
          <a:lstStyle/>
          <a:p>
            <a:r>
              <a:rPr kumimoji="1" lang="ja-JP" altLang="en-US" sz="4400" dirty="0" smtClean="0"/>
              <a:t>考察は結果の直後に</a:t>
            </a:r>
            <a:endParaRPr kumimoji="1" lang="ja-JP" altLang="en-US" sz="4400" dirty="0"/>
          </a:p>
        </p:txBody>
      </p:sp>
      <p:sp>
        <p:nvSpPr>
          <p:cNvPr id="16" name="テキスト ボックス 15"/>
          <p:cNvSpPr txBox="1"/>
          <p:nvPr/>
        </p:nvSpPr>
        <p:spPr>
          <a:xfrm>
            <a:off x="5724128" y="476672"/>
            <a:ext cx="2421269" cy="523220"/>
          </a:xfrm>
          <a:prstGeom prst="rect">
            <a:avLst/>
          </a:prstGeom>
          <a:noFill/>
        </p:spPr>
        <p:txBody>
          <a:bodyPr wrap="square" rtlCol="0">
            <a:spAutoFit/>
          </a:bodyPr>
          <a:lstStyle/>
          <a:p>
            <a:r>
              <a:rPr kumimoji="1" lang="en-US" altLang="ja-JP" sz="2800" dirty="0" smtClean="0">
                <a:solidFill>
                  <a:schemeClr val="accent6"/>
                </a:solidFill>
              </a:rPr>
              <a:t>(5</a:t>
            </a:r>
            <a:r>
              <a:rPr kumimoji="1" lang="ja-JP" altLang="en-US" sz="2800" dirty="0" smtClean="0">
                <a:solidFill>
                  <a:schemeClr val="accent6"/>
                </a:solidFill>
              </a:rPr>
              <a:t>～</a:t>
            </a:r>
            <a:r>
              <a:rPr lang="en-US" altLang="ja-JP" sz="2800" dirty="0">
                <a:solidFill>
                  <a:schemeClr val="accent6"/>
                </a:solidFill>
              </a:rPr>
              <a:t>7</a:t>
            </a:r>
            <a:r>
              <a:rPr kumimoji="1" lang="ja-JP" altLang="en-US" sz="2400" dirty="0" smtClean="0">
                <a:solidFill>
                  <a:schemeClr val="accent6"/>
                </a:solidFill>
              </a:rPr>
              <a:t>ページ</a:t>
            </a:r>
            <a:r>
              <a:rPr kumimoji="1" lang="en-US" altLang="ja-JP" sz="2400" dirty="0" smtClean="0">
                <a:solidFill>
                  <a:schemeClr val="accent6"/>
                </a:solidFill>
              </a:rPr>
              <a:t>)</a:t>
            </a:r>
            <a:endParaRPr kumimoji="1" lang="ja-JP" altLang="en-US" sz="2400" dirty="0">
              <a:solidFill>
                <a:schemeClr val="accent6"/>
              </a:solidFill>
            </a:endParaRPr>
          </a:p>
        </p:txBody>
      </p:sp>
      <p:sp>
        <p:nvSpPr>
          <p:cNvPr id="19" name="スライド番号プレースホルダー 18"/>
          <p:cNvSpPr>
            <a:spLocks noGrp="1"/>
          </p:cNvSpPr>
          <p:nvPr>
            <p:ph type="sldNum" sz="quarter" idx="12"/>
          </p:nvPr>
        </p:nvSpPr>
        <p:spPr/>
        <p:txBody>
          <a:bodyPr/>
          <a:lstStyle/>
          <a:p>
            <a:fld id="{749DC45D-918B-423E-B5AE-ED0B78335A00}" type="slidenum">
              <a:rPr lang="ja-JP" altLang="en-US" smtClean="0"/>
              <a:pPr/>
              <a:t>23</a:t>
            </a:fld>
            <a:r>
              <a:rPr lang="en-US" altLang="ja-JP" smtClean="0"/>
              <a:t>/81</a:t>
            </a:r>
            <a:endParaRPr lang="ja-JP" altLang="en-US" dirty="0"/>
          </a:p>
        </p:txBody>
      </p:sp>
    </p:spTree>
    <p:extLst>
      <p:ext uri="{BB962C8B-B14F-4D97-AF65-F5344CB8AC3E}">
        <p14:creationId xmlns:p14="http://schemas.microsoft.com/office/powerpoint/2010/main" val="255756928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図 16"/>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タイトル 1"/>
          <p:cNvSpPr>
            <a:spLocks noGrp="1"/>
          </p:cNvSpPr>
          <p:nvPr>
            <p:ph type="title"/>
          </p:nvPr>
        </p:nvSpPr>
        <p:spPr/>
        <p:txBody>
          <a:bodyPr/>
          <a:lstStyle/>
          <a:p>
            <a:r>
              <a:rPr kumimoji="1" lang="ja-JP" altLang="en-US" dirty="0" smtClean="0"/>
              <a:t>まとめのパート</a:t>
            </a:r>
            <a:endParaRPr kumimoji="1" lang="ja-JP" altLang="en-US" dirty="0"/>
          </a:p>
        </p:txBody>
      </p:sp>
      <p:sp>
        <p:nvSpPr>
          <p:cNvPr id="4" name="テキスト ボックス 3"/>
          <p:cNvSpPr txBox="1"/>
          <p:nvPr/>
        </p:nvSpPr>
        <p:spPr>
          <a:xfrm>
            <a:off x="431540" y="2420888"/>
            <a:ext cx="8280920" cy="769441"/>
          </a:xfrm>
          <a:prstGeom prst="rect">
            <a:avLst/>
          </a:prstGeom>
          <a:noFill/>
        </p:spPr>
        <p:txBody>
          <a:bodyPr wrap="square" rtlCol="0">
            <a:spAutoFit/>
          </a:bodyPr>
          <a:lstStyle/>
          <a:p>
            <a:pPr algn="ctr"/>
            <a:r>
              <a:rPr kumimoji="1" lang="ja-JP" altLang="en-US" sz="4400" dirty="0" smtClean="0">
                <a:solidFill>
                  <a:schemeClr val="accent4">
                    <a:lumMod val="60000"/>
                    <a:lumOff val="40000"/>
                  </a:schemeClr>
                </a:solidFill>
              </a:rPr>
              <a:t>目的と合致しているか</a:t>
            </a:r>
            <a:r>
              <a:rPr lang="en-US" altLang="ja-JP" sz="4400" dirty="0">
                <a:solidFill>
                  <a:schemeClr val="accent4">
                    <a:lumMod val="60000"/>
                    <a:lumOff val="40000"/>
                  </a:schemeClr>
                </a:solidFill>
              </a:rPr>
              <a:t>?</a:t>
            </a:r>
            <a:endParaRPr kumimoji="1" lang="ja-JP" altLang="en-US" sz="4400" dirty="0">
              <a:solidFill>
                <a:schemeClr val="accent4">
                  <a:lumMod val="60000"/>
                  <a:lumOff val="40000"/>
                </a:schemeClr>
              </a:solidFill>
            </a:endParaRPr>
          </a:p>
        </p:txBody>
      </p:sp>
      <p:grpSp>
        <p:nvGrpSpPr>
          <p:cNvPr id="5" name="グループ化 4"/>
          <p:cNvGrpSpPr/>
          <p:nvPr/>
        </p:nvGrpSpPr>
        <p:grpSpPr>
          <a:xfrm>
            <a:off x="89756" y="5138028"/>
            <a:ext cx="8964488" cy="523220"/>
            <a:chOff x="89756" y="5039919"/>
            <a:chExt cx="8964488" cy="523220"/>
          </a:xfrm>
        </p:grpSpPr>
        <p:sp>
          <p:nvSpPr>
            <p:cNvPr id="6" name="テキスト ボックス 5"/>
            <p:cNvSpPr txBox="1"/>
            <p:nvPr/>
          </p:nvSpPr>
          <p:spPr>
            <a:xfrm>
              <a:off x="89756" y="5039919"/>
              <a:ext cx="1044116" cy="523220"/>
            </a:xfrm>
            <a:prstGeom prst="rect">
              <a:avLst/>
            </a:prstGeom>
            <a:noFill/>
          </p:spPr>
          <p:txBody>
            <a:bodyPr wrap="square" rtlCol="0">
              <a:spAutoFit/>
            </a:bodyPr>
            <a:lstStyle/>
            <a:p>
              <a:pPr algn="ctr"/>
              <a:r>
                <a:rPr kumimoji="1" lang="ja-JP" altLang="en-US" sz="2800" dirty="0" smtClean="0">
                  <a:solidFill>
                    <a:schemeClr val="tx1">
                      <a:lumMod val="65000"/>
                    </a:schemeClr>
                  </a:solidFill>
                </a:rPr>
                <a:t>導入</a:t>
              </a:r>
              <a:endParaRPr kumimoji="1" lang="ja-JP" altLang="en-US" sz="2800" dirty="0">
                <a:solidFill>
                  <a:schemeClr val="tx1">
                    <a:lumMod val="65000"/>
                  </a:schemeClr>
                </a:solidFill>
              </a:endParaRPr>
            </a:p>
          </p:txBody>
        </p:sp>
        <p:sp>
          <p:nvSpPr>
            <p:cNvPr id="7" name="テキスト ボックス 6"/>
            <p:cNvSpPr txBox="1"/>
            <p:nvPr/>
          </p:nvSpPr>
          <p:spPr>
            <a:xfrm>
              <a:off x="1526444" y="5039919"/>
              <a:ext cx="1008112" cy="523220"/>
            </a:xfrm>
            <a:prstGeom prst="rect">
              <a:avLst/>
            </a:prstGeom>
            <a:noFill/>
            <a:ln>
              <a:noFill/>
            </a:ln>
          </p:spPr>
          <p:txBody>
            <a:bodyPr wrap="square" rtlCol="0">
              <a:spAutoFit/>
            </a:bodyPr>
            <a:lstStyle/>
            <a:p>
              <a:pPr algn="ctr"/>
              <a:r>
                <a:rPr kumimoji="1" lang="ja-JP" altLang="en-US" sz="2800" dirty="0" smtClean="0">
                  <a:solidFill>
                    <a:schemeClr val="tx1">
                      <a:lumMod val="65000"/>
                    </a:schemeClr>
                  </a:solidFill>
                </a:rPr>
                <a:t>目的</a:t>
              </a:r>
              <a:endParaRPr kumimoji="1" lang="ja-JP" altLang="en-US" sz="2800" dirty="0">
                <a:solidFill>
                  <a:schemeClr val="tx1">
                    <a:lumMod val="65000"/>
                  </a:schemeClr>
                </a:solidFill>
              </a:endParaRPr>
            </a:p>
          </p:txBody>
        </p:sp>
        <p:sp>
          <p:nvSpPr>
            <p:cNvPr id="8" name="テキスト ボックス 7"/>
            <p:cNvSpPr txBox="1"/>
            <p:nvPr/>
          </p:nvSpPr>
          <p:spPr>
            <a:xfrm>
              <a:off x="2927128" y="5039919"/>
              <a:ext cx="2001223" cy="523220"/>
            </a:xfrm>
            <a:prstGeom prst="rect">
              <a:avLst/>
            </a:prstGeom>
            <a:noFill/>
            <a:ln>
              <a:noFill/>
            </a:ln>
          </p:spPr>
          <p:txBody>
            <a:bodyPr wrap="square" rtlCol="0">
              <a:spAutoFit/>
            </a:bodyPr>
            <a:lstStyle/>
            <a:p>
              <a:pPr algn="ctr"/>
              <a:r>
                <a:rPr kumimoji="1" lang="ja-JP" altLang="en-US" sz="2800" dirty="0" smtClean="0">
                  <a:solidFill>
                    <a:schemeClr val="tx1">
                      <a:lumMod val="65000"/>
                    </a:schemeClr>
                  </a:solidFill>
                </a:rPr>
                <a:t>対象・方法</a:t>
              </a:r>
              <a:endParaRPr kumimoji="1" lang="ja-JP" altLang="en-US" sz="2800" dirty="0">
                <a:solidFill>
                  <a:schemeClr val="tx1">
                    <a:lumMod val="65000"/>
                  </a:schemeClr>
                </a:solidFill>
              </a:endParaRPr>
            </a:p>
          </p:txBody>
        </p:sp>
        <p:sp>
          <p:nvSpPr>
            <p:cNvPr id="9" name="テキスト ボックス 8"/>
            <p:cNvSpPr txBox="1"/>
            <p:nvPr/>
          </p:nvSpPr>
          <p:spPr>
            <a:xfrm>
              <a:off x="5320923" y="5039919"/>
              <a:ext cx="2026855" cy="523220"/>
            </a:xfrm>
            <a:prstGeom prst="rect">
              <a:avLst/>
            </a:prstGeom>
            <a:noFill/>
            <a:ln>
              <a:noFill/>
            </a:ln>
          </p:spPr>
          <p:txBody>
            <a:bodyPr wrap="square" rtlCol="0">
              <a:spAutoFit/>
            </a:bodyPr>
            <a:lstStyle/>
            <a:p>
              <a:pPr algn="ctr"/>
              <a:r>
                <a:rPr kumimoji="1" lang="ja-JP" altLang="en-US" sz="2800" dirty="0" smtClean="0">
                  <a:solidFill>
                    <a:schemeClr val="tx1">
                      <a:lumMod val="65000"/>
                    </a:schemeClr>
                  </a:solidFill>
                </a:rPr>
                <a:t>結果・考察</a:t>
              </a:r>
              <a:endParaRPr kumimoji="1" lang="ja-JP" altLang="en-US" sz="2800" dirty="0">
                <a:solidFill>
                  <a:schemeClr val="tx1">
                    <a:lumMod val="65000"/>
                  </a:schemeClr>
                </a:solidFill>
              </a:endParaRPr>
            </a:p>
          </p:txBody>
        </p:sp>
        <p:sp>
          <p:nvSpPr>
            <p:cNvPr id="10" name="テキスト ボックス 9"/>
            <p:cNvSpPr txBox="1"/>
            <p:nvPr/>
          </p:nvSpPr>
          <p:spPr>
            <a:xfrm>
              <a:off x="7740352" y="5039919"/>
              <a:ext cx="1313892" cy="523220"/>
            </a:xfrm>
            <a:prstGeom prst="rect">
              <a:avLst/>
            </a:prstGeom>
            <a:noFill/>
            <a:ln>
              <a:noFill/>
            </a:ln>
          </p:spPr>
          <p:txBody>
            <a:bodyPr wrap="square" rtlCol="0">
              <a:spAutoFit/>
            </a:bodyPr>
            <a:lstStyle/>
            <a:p>
              <a:pPr algn="ctr"/>
              <a:r>
                <a:rPr kumimoji="1" lang="ja-JP" altLang="en-US" sz="2800" dirty="0" smtClean="0"/>
                <a:t>まとめ</a:t>
              </a:r>
              <a:endParaRPr kumimoji="1" lang="ja-JP" altLang="en-US" sz="2800" dirty="0"/>
            </a:p>
          </p:txBody>
        </p:sp>
        <p:cxnSp>
          <p:nvCxnSpPr>
            <p:cNvPr id="11" name="直線矢印コネクタ 10"/>
            <p:cNvCxnSpPr/>
            <p:nvPr/>
          </p:nvCxnSpPr>
          <p:spPr>
            <a:xfrm>
              <a:off x="1177141" y="5301529"/>
              <a:ext cx="306034" cy="0"/>
            </a:xfrm>
            <a:prstGeom prst="straightConnector1">
              <a:avLst/>
            </a:prstGeom>
            <a:ln w="38100">
              <a:solidFill>
                <a:schemeClr val="tx1">
                  <a:lumMod val="6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2" name="直線矢印コネクタ 11"/>
            <p:cNvCxnSpPr/>
            <p:nvPr/>
          </p:nvCxnSpPr>
          <p:spPr>
            <a:xfrm>
              <a:off x="2577825" y="5301529"/>
              <a:ext cx="306034" cy="0"/>
            </a:xfrm>
            <a:prstGeom prst="straightConnector1">
              <a:avLst/>
            </a:prstGeom>
            <a:ln w="38100">
              <a:solidFill>
                <a:schemeClr val="tx1">
                  <a:lumMod val="6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3" name="直線矢印コネクタ 12"/>
            <p:cNvCxnSpPr/>
            <p:nvPr/>
          </p:nvCxnSpPr>
          <p:spPr>
            <a:xfrm>
              <a:off x="4971620" y="5301529"/>
              <a:ext cx="306034" cy="0"/>
            </a:xfrm>
            <a:prstGeom prst="straightConnector1">
              <a:avLst/>
            </a:prstGeom>
            <a:ln w="38100">
              <a:solidFill>
                <a:schemeClr val="tx1">
                  <a:lumMod val="6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4" name="直線矢印コネクタ 13"/>
            <p:cNvCxnSpPr/>
            <p:nvPr/>
          </p:nvCxnSpPr>
          <p:spPr>
            <a:xfrm>
              <a:off x="7391047" y="5301529"/>
              <a:ext cx="306034" cy="0"/>
            </a:xfrm>
            <a:prstGeom prst="straightConnector1">
              <a:avLst/>
            </a:prstGeom>
            <a:ln w="38100">
              <a:solidFill>
                <a:schemeClr val="tx1">
                  <a:lumMod val="65000"/>
                </a:schemeClr>
              </a:solidFill>
              <a:tailEnd type="arrow"/>
            </a:ln>
          </p:spPr>
          <p:style>
            <a:lnRef idx="1">
              <a:schemeClr val="accent1"/>
            </a:lnRef>
            <a:fillRef idx="0">
              <a:schemeClr val="accent1"/>
            </a:fillRef>
            <a:effectRef idx="0">
              <a:schemeClr val="accent1"/>
            </a:effectRef>
            <a:fontRef idx="minor">
              <a:schemeClr val="tx1"/>
            </a:fontRef>
          </p:style>
        </p:cxnSp>
      </p:grpSp>
      <p:sp>
        <p:nvSpPr>
          <p:cNvPr id="15" name="コンテンツ プレースホルダー 2"/>
          <p:cNvSpPr>
            <a:spLocks noGrp="1"/>
          </p:cNvSpPr>
          <p:nvPr>
            <p:ph idx="1"/>
          </p:nvPr>
        </p:nvSpPr>
        <p:spPr>
          <a:xfrm>
            <a:off x="246095" y="1268760"/>
            <a:ext cx="4878542" cy="792088"/>
          </a:xfrm>
        </p:spPr>
        <p:txBody>
          <a:bodyPr>
            <a:noAutofit/>
          </a:bodyPr>
          <a:lstStyle/>
          <a:p>
            <a:pPr marL="0" indent="0">
              <a:buNone/>
            </a:pPr>
            <a:r>
              <a:rPr lang="ja-JP" altLang="en-US" dirty="0" smtClean="0"/>
              <a:t>「オチ」をつける</a:t>
            </a:r>
            <a:endParaRPr lang="ja-JP" altLang="en-US" dirty="0"/>
          </a:p>
        </p:txBody>
      </p:sp>
      <p:sp>
        <p:nvSpPr>
          <p:cNvPr id="3" name="テキスト ボックス 2"/>
          <p:cNvSpPr txBox="1"/>
          <p:nvPr/>
        </p:nvSpPr>
        <p:spPr>
          <a:xfrm>
            <a:off x="2159732" y="3413464"/>
            <a:ext cx="4824536" cy="1446550"/>
          </a:xfrm>
          <a:prstGeom prst="rect">
            <a:avLst/>
          </a:prstGeom>
          <a:noFill/>
        </p:spPr>
        <p:txBody>
          <a:bodyPr wrap="square" rtlCol="0">
            <a:spAutoFit/>
          </a:bodyPr>
          <a:lstStyle/>
          <a:p>
            <a:pPr algn="ctr"/>
            <a:r>
              <a:rPr kumimoji="1" lang="ja-JP" altLang="en-US" sz="4400" dirty="0" smtClean="0"/>
              <a:t>目的のスライドと</a:t>
            </a:r>
            <a:endParaRPr kumimoji="1" lang="en-US" altLang="ja-JP" sz="4400" dirty="0" smtClean="0"/>
          </a:p>
          <a:p>
            <a:pPr algn="ctr"/>
            <a:r>
              <a:rPr kumimoji="1" lang="ja-JP" altLang="en-US" sz="4400" dirty="0" smtClean="0"/>
              <a:t>突き合わせて確認</a:t>
            </a:r>
            <a:endParaRPr kumimoji="1" lang="ja-JP" altLang="en-US" sz="4400" dirty="0"/>
          </a:p>
        </p:txBody>
      </p:sp>
      <p:sp>
        <p:nvSpPr>
          <p:cNvPr id="16" name="テキスト ボックス 15"/>
          <p:cNvSpPr txBox="1"/>
          <p:nvPr/>
        </p:nvSpPr>
        <p:spPr>
          <a:xfrm>
            <a:off x="4572000" y="476672"/>
            <a:ext cx="2304256" cy="523220"/>
          </a:xfrm>
          <a:prstGeom prst="rect">
            <a:avLst/>
          </a:prstGeom>
          <a:noFill/>
        </p:spPr>
        <p:txBody>
          <a:bodyPr wrap="square" rtlCol="0">
            <a:spAutoFit/>
          </a:bodyPr>
          <a:lstStyle/>
          <a:p>
            <a:r>
              <a:rPr lang="en-US" altLang="ja-JP" sz="2800" dirty="0" smtClean="0">
                <a:solidFill>
                  <a:schemeClr val="accent6"/>
                </a:solidFill>
              </a:rPr>
              <a:t>(1</a:t>
            </a:r>
            <a:r>
              <a:rPr kumimoji="1" lang="ja-JP" altLang="en-US" sz="2800" dirty="0" smtClean="0">
                <a:solidFill>
                  <a:schemeClr val="accent6"/>
                </a:solidFill>
              </a:rPr>
              <a:t>～</a:t>
            </a:r>
            <a:r>
              <a:rPr lang="en-US" altLang="ja-JP" sz="2800" dirty="0">
                <a:solidFill>
                  <a:schemeClr val="accent6"/>
                </a:solidFill>
              </a:rPr>
              <a:t>2</a:t>
            </a:r>
            <a:r>
              <a:rPr kumimoji="1" lang="ja-JP" altLang="en-US" sz="2400" dirty="0" smtClean="0">
                <a:solidFill>
                  <a:schemeClr val="accent6"/>
                </a:solidFill>
              </a:rPr>
              <a:t>ページ</a:t>
            </a:r>
            <a:r>
              <a:rPr kumimoji="1" lang="en-US" altLang="ja-JP" sz="2400" dirty="0" smtClean="0">
                <a:solidFill>
                  <a:schemeClr val="accent6"/>
                </a:solidFill>
              </a:rPr>
              <a:t>)</a:t>
            </a:r>
            <a:endParaRPr kumimoji="1" lang="ja-JP" altLang="en-US" sz="2400" dirty="0">
              <a:solidFill>
                <a:schemeClr val="accent6"/>
              </a:solidFill>
            </a:endParaRPr>
          </a:p>
        </p:txBody>
      </p:sp>
      <p:sp>
        <p:nvSpPr>
          <p:cNvPr id="19" name="スライド番号プレースホルダー 18"/>
          <p:cNvSpPr>
            <a:spLocks noGrp="1"/>
          </p:cNvSpPr>
          <p:nvPr>
            <p:ph type="sldNum" sz="quarter" idx="12"/>
          </p:nvPr>
        </p:nvSpPr>
        <p:spPr/>
        <p:txBody>
          <a:bodyPr/>
          <a:lstStyle/>
          <a:p>
            <a:fld id="{749DC45D-918B-423E-B5AE-ED0B78335A00}" type="slidenum">
              <a:rPr lang="ja-JP" altLang="en-US" smtClean="0"/>
              <a:pPr/>
              <a:t>24</a:t>
            </a:fld>
            <a:r>
              <a:rPr lang="en-US" altLang="ja-JP" smtClean="0"/>
              <a:t>/81</a:t>
            </a:r>
            <a:endParaRPr lang="ja-JP" altLang="en-US" dirty="0"/>
          </a:p>
        </p:txBody>
      </p:sp>
    </p:spTree>
    <p:extLst>
      <p:ext uri="{BB962C8B-B14F-4D97-AF65-F5344CB8AC3E}">
        <p14:creationId xmlns:p14="http://schemas.microsoft.com/office/powerpoint/2010/main" val="39980945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「準備」の小まとめ</a:t>
            </a:r>
            <a:endParaRPr kumimoji="1" lang="ja-JP" altLang="en-US" dirty="0"/>
          </a:p>
        </p:txBody>
      </p:sp>
      <p:sp>
        <p:nvSpPr>
          <p:cNvPr id="4" name="コンテンツ プレースホルダー 2"/>
          <p:cNvSpPr>
            <a:spLocks noGrp="1"/>
          </p:cNvSpPr>
          <p:nvPr>
            <p:ph idx="1"/>
          </p:nvPr>
        </p:nvSpPr>
        <p:spPr>
          <a:xfrm>
            <a:off x="611560" y="1268760"/>
            <a:ext cx="7704856" cy="2520280"/>
          </a:xfrm>
        </p:spPr>
        <p:txBody>
          <a:bodyPr>
            <a:noAutofit/>
          </a:bodyPr>
          <a:lstStyle/>
          <a:p>
            <a:pPr marL="285750" indent="-285750">
              <a:spcBef>
                <a:spcPts val="1200"/>
              </a:spcBef>
            </a:pPr>
            <a:r>
              <a:rPr lang="ja-JP" altLang="en-US" dirty="0"/>
              <a:t>話の筋をつくるのが先</a:t>
            </a:r>
            <a:endParaRPr lang="en-US" altLang="ja-JP" dirty="0"/>
          </a:p>
          <a:p>
            <a:pPr marL="285750" indent="-285750">
              <a:spcBef>
                <a:spcPts val="1200"/>
              </a:spcBef>
            </a:pPr>
            <a:r>
              <a:rPr lang="ja-JP" altLang="en-US" dirty="0" smtClean="0"/>
              <a:t>ストーリーメモを</a:t>
            </a:r>
            <a:r>
              <a:rPr lang="ja-JP" altLang="en-US" dirty="0"/>
              <a:t>つくろう</a:t>
            </a:r>
            <a:endParaRPr lang="en-US" altLang="ja-JP" dirty="0"/>
          </a:p>
          <a:p>
            <a:pPr marL="285750" indent="-285750">
              <a:spcBef>
                <a:spcPts val="1200"/>
              </a:spcBef>
            </a:pPr>
            <a:r>
              <a:rPr lang="en-US" altLang="ja-JP" dirty="0"/>
              <a:t>15</a:t>
            </a:r>
            <a:r>
              <a:rPr lang="ja-JP" altLang="en-US" dirty="0"/>
              <a:t>分なら</a:t>
            </a:r>
            <a:r>
              <a:rPr lang="en-US" altLang="ja-JP" dirty="0"/>
              <a:t>15</a:t>
            </a:r>
            <a:r>
              <a:rPr lang="ja-JP" altLang="en-US" dirty="0"/>
              <a:t>～</a:t>
            </a:r>
            <a:r>
              <a:rPr lang="en-US" altLang="ja-JP" dirty="0"/>
              <a:t>18</a:t>
            </a:r>
            <a:r>
              <a:rPr lang="ja-JP" altLang="en-US" dirty="0"/>
              <a:t>ページ程度</a:t>
            </a:r>
            <a:endParaRPr lang="en-US" altLang="ja-JP" dirty="0"/>
          </a:p>
        </p:txBody>
      </p:sp>
      <p:sp>
        <p:nvSpPr>
          <p:cNvPr id="5" name="スライド番号プレースホルダー 4"/>
          <p:cNvSpPr>
            <a:spLocks noGrp="1"/>
          </p:cNvSpPr>
          <p:nvPr>
            <p:ph type="sldNum" sz="quarter" idx="12"/>
          </p:nvPr>
        </p:nvSpPr>
        <p:spPr/>
        <p:txBody>
          <a:bodyPr/>
          <a:lstStyle/>
          <a:p>
            <a:fld id="{749DC45D-918B-423E-B5AE-ED0B78335A00}" type="slidenum">
              <a:rPr lang="ja-JP" altLang="en-US" smtClean="0"/>
              <a:pPr/>
              <a:t>25</a:t>
            </a:fld>
            <a:r>
              <a:rPr lang="en-US" altLang="ja-JP" smtClean="0"/>
              <a:t>/81</a:t>
            </a:r>
            <a:endParaRPr lang="ja-JP" altLang="en-US" dirty="0"/>
          </a:p>
        </p:txBody>
      </p:sp>
    </p:spTree>
    <p:extLst>
      <p:ext uri="{BB962C8B-B14F-4D97-AF65-F5344CB8AC3E}">
        <p14:creationId xmlns:p14="http://schemas.microsoft.com/office/powerpoint/2010/main" val="236740029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p:cNvPicPr>
            <a:picLocks noChangeAspect="1"/>
          </p:cNvPicPr>
          <p:nvPr/>
        </p:nvPicPr>
        <p:blipFill>
          <a:blip r:embed="rId3">
            <a:extLst>
              <a:ext uri="{BEBA8EAE-BF5A-486C-A8C5-ECC9F3942E4B}">
                <a14:imgProps xmlns:a14="http://schemas.microsoft.com/office/drawing/2010/main">
                  <a14:imgLayer r:embed="rId4">
                    <a14:imgEffect>
                      <a14:brightnessContrast bright="-10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タイトル 1"/>
          <p:cNvSpPr>
            <a:spLocks noGrp="1"/>
          </p:cNvSpPr>
          <p:nvPr>
            <p:ph type="title"/>
          </p:nvPr>
        </p:nvSpPr>
        <p:spPr/>
        <p:txBody>
          <a:bodyPr/>
          <a:lstStyle/>
          <a:p>
            <a:r>
              <a:rPr lang="ja-JP" altLang="en-US" dirty="0">
                <a:latin typeface="+mj-ea"/>
              </a:rPr>
              <a:t>メニュー</a:t>
            </a:r>
            <a:endParaRPr kumimoji="1" lang="ja-JP" altLang="en-US" dirty="0">
              <a:latin typeface="+mj-ea"/>
            </a:endParaRPr>
          </a:p>
        </p:txBody>
      </p:sp>
      <p:sp>
        <p:nvSpPr>
          <p:cNvPr id="11" name="テキスト ボックス 10"/>
          <p:cNvSpPr txBox="1"/>
          <p:nvPr/>
        </p:nvSpPr>
        <p:spPr>
          <a:xfrm>
            <a:off x="827584" y="1196752"/>
            <a:ext cx="8136904" cy="769441"/>
          </a:xfrm>
          <a:prstGeom prst="rect">
            <a:avLst/>
          </a:prstGeom>
          <a:noFill/>
        </p:spPr>
        <p:txBody>
          <a:bodyPr wrap="square" rtlCol="0">
            <a:spAutoFit/>
          </a:bodyPr>
          <a:lstStyle/>
          <a:p>
            <a:r>
              <a:rPr lang="en-US" altLang="ja-JP" sz="4400" dirty="0" smtClean="0">
                <a:solidFill>
                  <a:schemeClr val="tx1">
                    <a:lumMod val="50000"/>
                  </a:schemeClr>
                </a:solidFill>
              </a:rPr>
              <a:t>1. </a:t>
            </a:r>
            <a:r>
              <a:rPr lang="ja-JP" altLang="en-US" sz="4400" dirty="0" smtClean="0">
                <a:solidFill>
                  <a:schemeClr val="tx1">
                    <a:lumMod val="50000"/>
                  </a:schemeClr>
                </a:solidFill>
              </a:rPr>
              <a:t>プレゼンテーションとは</a:t>
            </a:r>
            <a:endParaRPr lang="en-US" altLang="ja-JP" sz="4400" dirty="0">
              <a:solidFill>
                <a:schemeClr val="tx1">
                  <a:lumMod val="50000"/>
                </a:schemeClr>
              </a:solidFill>
            </a:endParaRPr>
          </a:p>
        </p:txBody>
      </p:sp>
      <p:sp>
        <p:nvSpPr>
          <p:cNvPr id="12" name="テキスト ボックス 11"/>
          <p:cNvSpPr txBox="1"/>
          <p:nvPr/>
        </p:nvSpPr>
        <p:spPr>
          <a:xfrm>
            <a:off x="827584" y="2045894"/>
            <a:ext cx="7920880" cy="769441"/>
          </a:xfrm>
          <a:prstGeom prst="rect">
            <a:avLst/>
          </a:prstGeom>
          <a:noFill/>
        </p:spPr>
        <p:txBody>
          <a:bodyPr wrap="square" rtlCol="0">
            <a:spAutoFit/>
          </a:bodyPr>
          <a:lstStyle/>
          <a:p>
            <a:r>
              <a:rPr lang="en-US" altLang="ja-JP" sz="4400" dirty="0">
                <a:solidFill>
                  <a:schemeClr val="tx1">
                    <a:lumMod val="50000"/>
                  </a:schemeClr>
                </a:solidFill>
              </a:rPr>
              <a:t>2. </a:t>
            </a:r>
            <a:r>
              <a:rPr lang="ja-JP" altLang="en-US" sz="4400" dirty="0" smtClean="0">
                <a:solidFill>
                  <a:schemeClr val="tx1">
                    <a:lumMod val="50000"/>
                  </a:schemeClr>
                </a:solidFill>
              </a:rPr>
              <a:t>準備</a:t>
            </a:r>
            <a:endParaRPr lang="en-US" altLang="ja-JP" sz="4400" dirty="0">
              <a:solidFill>
                <a:schemeClr val="tx1">
                  <a:lumMod val="50000"/>
                </a:schemeClr>
              </a:solidFill>
            </a:endParaRPr>
          </a:p>
        </p:txBody>
      </p:sp>
      <p:sp>
        <p:nvSpPr>
          <p:cNvPr id="14" name="テキスト ボックス 13"/>
          <p:cNvSpPr txBox="1"/>
          <p:nvPr/>
        </p:nvSpPr>
        <p:spPr>
          <a:xfrm>
            <a:off x="827584" y="2895037"/>
            <a:ext cx="8208912" cy="769441"/>
          </a:xfrm>
          <a:prstGeom prst="rect">
            <a:avLst/>
          </a:prstGeom>
          <a:noFill/>
        </p:spPr>
        <p:txBody>
          <a:bodyPr wrap="square" rtlCol="0">
            <a:spAutoFit/>
          </a:bodyPr>
          <a:lstStyle/>
          <a:p>
            <a:r>
              <a:rPr lang="en-US" altLang="ja-JP" sz="4400" dirty="0"/>
              <a:t>3. </a:t>
            </a:r>
            <a:r>
              <a:rPr lang="ja-JP" altLang="en-US" sz="4400" dirty="0" smtClean="0"/>
              <a:t>画面構成の基本</a:t>
            </a:r>
            <a:endParaRPr lang="en-US" altLang="ja-JP" sz="4400" dirty="0"/>
          </a:p>
        </p:txBody>
      </p:sp>
      <p:sp>
        <p:nvSpPr>
          <p:cNvPr id="16" name="テキスト ボックス 15"/>
          <p:cNvSpPr txBox="1"/>
          <p:nvPr/>
        </p:nvSpPr>
        <p:spPr>
          <a:xfrm>
            <a:off x="827584" y="3744180"/>
            <a:ext cx="7632848" cy="769441"/>
          </a:xfrm>
          <a:prstGeom prst="rect">
            <a:avLst/>
          </a:prstGeom>
          <a:noFill/>
        </p:spPr>
        <p:txBody>
          <a:bodyPr wrap="square" rtlCol="0">
            <a:spAutoFit/>
          </a:bodyPr>
          <a:lstStyle/>
          <a:p>
            <a:r>
              <a:rPr lang="en-US" altLang="ja-JP" sz="4400" dirty="0">
                <a:solidFill>
                  <a:schemeClr val="tx1">
                    <a:lumMod val="50000"/>
                  </a:schemeClr>
                </a:solidFill>
              </a:rPr>
              <a:t>4. </a:t>
            </a:r>
            <a:r>
              <a:rPr lang="ja-JP" altLang="en-US" sz="4400" dirty="0" smtClean="0">
                <a:solidFill>
                  <a:schemeClr val="tx1">
                    <a:lumMod val="50000"/>
                  </a:schemeClr>
                </a:solidFill>
              </a:rPr>
              <a:t>発表本番</a:t>
            </a:r>
            <a:endParaRPr lang="ja-JP" altLang="en-US" sz="4400" dirty="0">
              <a:solidFill>
                <a:schemeClr val="tx1">
                  <a:lumMod val="50000"/>
                </a:schemeClr>
              </a:solidFill>
            </a:endParaRPr>
          </a:p>
        </p:txBody>
      </p:sp>
      <p:sp>
        <p:nvSpPr>
          <p:cNvPr id="8" name="テキスト ボックス 7"/>
          <p:cNvSpPr txBox="1"/>
          <p:nvPr/>
        </p:nvSpPr>
        <p:spPr>
          <a:xfrm>
            <a:off x="827584" y="4593322"/>
            <a:ext cx="7632848" cy="769441"/>
          </a:xfrm>
          <a:prstGeom prst="rect">
            <a:avLst/>
          </a:prstGeom>
          <a:noFill/>
        </p:spPr>
        <p:txBody>
          <a:bodyPr wrap="square" rtlCol="0">
            <a:spAutoFit/>
          </a:bodyPr>
          <a:lstStyle/>
          <a:p>
            <a:r>
              <a:rPr lang="en-US" altLang="ja-JP" sz="4400" dirty="0" smtClean="0">
                <a:solidFill>
                  <a:schemeClr val="tx1">
                    <a:lumMod val="50000"/>
                  </a:schemeClr>
                </a:solidFill>
              </a:rPr>
              <a:t>5. </a:t>
            </a:r>
            <a:r>
              <a:rPr lang="ja-JP" altLang="en-US" sz="4400" dirty="0" smtClean="0">
                <a:solidFill>
                  <a:schemeClr val="tx1">
                    <a:lumMod val="50000"/>
                  </a:schemeClr>
                </a:solidFill>
              </a:rPr>
              <a:t>まとめ</a:t>
            </a:r>
            <a:endParaRPr lang="ja-JP" altLang="en-US" sz="4400" dirty="0">
              <a:solidFill>
                <a:schemeClr val="tx1">
                  <a:lumMod val="50000"/>
                </a:schemeClr>
              </a:solidFill>
            </a:endParaRPr>
          </a:p>
        </p:txBody>
      </p:sp>
      <p:grpSp>
        <p:nvGrpSpPr>
          <p:cNvPr id="10" name="グループ化 9"/>
          <p:cNvGrpSpPr/>
          <p:nvPr/>
        </p:nvGrpSpPr>
        <p:grpSpPr>
          <a:xfrm>
            <a:off x="971225" y="5733256"/>
            <a:ext cx="7437524" cy="369332"/>
            <a:chOff x="971225" y="5908445"/>
            <a:chExt cx="7437524" cy="369332"/>
          </a:xfrm>
        </p:grpSpPr>
        <p:grpSp>
          <p:nvGrpSpPr>
            <p:cNvPr id="13" name="グループ化 12"/>
            <p:cNvGrpSpPr/>
            <p:nvPr/>
          </p:nvGrpSpPr>
          <p:grpSpPr>
            <a:xfrm>
              <a:off x="7472646" y="5912022"/>
              <a:ext cx="936103" cy="362178"/>
              <a:chOff x="971600" y="5805264"/>
              <a:chExt cx="936103" cy="504056"/>
            </a:xfrm>
            <a:solidFill>
              <a:schemeClr val="tx1">
                <a:lumMod val="75000"/>
              </a:schemeClr>
            </a:solidFill>
          </p:grpSpPr>
          <p:sp>
            <p:nvSpPr>
              <p:cNvPr id="33" name="正方形/長方形 32"/>
              <p:cNvSpPr/>
              <p:nvPr/>
            </p:nvSpPr>
            <p:spPr>
              <a:xfrm>
                <a:off x="971600" y="5805264"/>
                <a:ext cx="720080" cy="504056"/>
              </a:xfrm>
              <a:prstGeom prst="rect">
                <a:avLst/>
              </a:prstGeom>
              <a:grp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二等辺三角形 33"/>
              <p:cNvSpPr/>
              <p:nvPr/>
            </p:nvSpPr>
            <p:spPr>
              <a:xfrm rot="5400000">
                <a:off x="1548038" y="5949655"/>
                <a:ext cx="504056" cy="215274"/>
              </a:xfrm>
              <a:prstGeom prst="triangle">
                <a:avLst/>
              </a:prstGeom>
              <a:grp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5" name="グループ化 14"/>
            <p:cNvGrpSpPr/>
            <p:nvPr/>
          </p:nvGrpSpPr>
          <p:grpSpPr>
            <a:xfrm>
              <a:off x="6732240" y="5912022"/>
              <a:ext cx="936103" cy="362178"/>
              <a:chOff x="971600" y="5805264"/>
              <a:chExt cx="936103" cy="504056"/>
            </a:xfrm>
            <a:solidFill>
              <a:schemeClr val="tx1">
                <a:lumMod val="65000"/>
              </a:schemeClr>
            </a:solidFill>
          </p:grpSpPr>
          <p:sp>
            <p:nvSpPr>
              <p:cNvPr id="31" name="正方形/長方形 30"/>
              <p:cNvSpPr/>
              <p:nvPr/>
            </p:nvSpPr>
            <p:spPr>
              <a:xfrm>
                <a:off x="971600" y="5805264"/>
                <a:ext cx="720080" cy="504056"/>
              </a:xfrm>
              <a:prstGeom prst="rect">
                <a:avLst/>
              </a:prstGeom>
              <a:grpFill/>
              <a:ln>
                <a:solidFill>
                  <a:schemeClr val="tx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二等辺三角形 31"/>
              <p:cNvSpPr/>
              <p:nvPr/>
            </p:nvSpPr>
            <p:spPr>
              <a:xfrm rot="5400000">
                <a:off x="1548038" y="5949655"/>
                <a:ext cx="504056" cy="215274"/>
              </a:xfrm>
              <a:prstGeom prst="triangle">
                <a:avLst/>
              </a:prstGeom>
              <a:grpFill/>
              <a:ln>
                <a:solidFill>
                  <a:schemeClr val="tx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7" name="グループ化 16"/>
            <p:cNvGrpSpPr/>
            <p:nvPr/>
          </p:nvGrpSpPr>
          <p:grpSpPr>
            <a:xfrm>
              <a:off x="3131840" y="5912022"/>
              <a:ext cx="3816423" cy="362178"/>
              <a:chOff x="-1908720" y="5805264"/>
              <a:chExt cx="3816423" cy="504056"/>
            </a:xfrm>
            <a:solidFill>
              <a:schemeClr val="tx1">
                <a:lumMod val="50000"/>
              </a:schemeClr>
            </a:solidFill>
          </p:grpSpPr>
          <p:sp>
            <p:nvSpPr>
              <p:cNvPr id="29" name="正方形/長方形 28"/>
              <p:cNvSpPr/>
              <p:nvPr/>
            </p:nvSpPr>
            <p:spPr>
              <a:xfrm>
                <a:off x="-1908720" y="5805264"/>
                <a:ext cx="3600400" cy="504056"/>
              </a:xfrm>
              <a:prstGeom prst="rect">
                <a:avLst/>
              </a:prstGeom>
              <a:solidFill>
                <a:schemeClr val="bg2">
                  <a:lumMod val="40000"/>
                  <a:lumOff val="60000"/>
                </a:schemeClr>
              </a:solid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二等辺三角形 29"/>
              <p:cNvSpPr/>
              <p:nvPr/>
            </p:nvSpPr>
            <p:spPr>
              <a:xfrm rot="5400000">
                <a:off x="1548038" y="5949655"/>
                <a:ext cx="504056" cy="215274"/>
              </a:xfrm>
              <a:prstGeom prst="triangle">
                <a:avLst/>
              </a:prstGeom>
              <a:solidFill>
                <a:schemeClr val="bg2">
                  <a:lumMod val="40000"/>
                  <a:lumOff val="60000"/>
                </a:schemeClr>
              </a:solid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8" name="グループ化 17"/>
            <p:cNvGrpSpPr/>
            <p:nvPr/>
          </p:nvGrpSpPr>
          <p:grpSpPr>
            <a:xfrm>
              <a:off x="1692428" y="5912022"/>
              <a:ext cx="1655435" cy="362178"/>
              <a:chOff x="252268" y="5805264"/>
              <a:chExt cx="1655435" cy="504056"/>
            </a:xfrm>
            <a:solidFill>
              <a:schemeClr val="bg1">
                <a:lumMod val="65000"/>
                <a:lumOff val="35000"/>
              </a:schemeClr>
            </a:solidFill>
          </p:grpSpPr>
          <p:sp>
            <p:nvSpPr>
              <p:cNvPr id="27" name="正方形/長方形 26"/>
              <p:cNvSpPr/>
              <p:nvPr/>
            </p:nvSpPr>
            <p:spPr>
              <a:xfrm>
                <a:off x="252268" y="5805264"/>
                <a:ext cx="1439411" cy="504056"/>
              </a:xfrm>
              <a:prstGeom prst="rect">
                <a:avLst/>
              </a:prstGeom>
              <a:grpFill/>
              <a:ln>
                <a:solidFill>
                  <a:schemeClr val="bg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二等辺三角形 27"/>
              <p:cNvSpPr/>
              <p:nvPr/>
            </p:nvSpPr>
            <p:spPr>
              <a:xfrm rot="5400000">
                <a:off x="1548038" y="5949655"/>
                <a:ext cx="504056" cy="215274"/>
              </a:xfrm>
              <a:prstGeom prst="triangle">
                <a:avLst/>
              </a:prstGeom>
              <a:grpFill/>
              <a:ln>
                <a:solidFill>
                  <a:schemeClr val="bg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9" name="グループ化 18"/>
            <p:cNvGrpSpPr/>
            <p:nvPr/>
          </p:nvGrpSpPr>
          <p:grpSpPr>
            <a:xfrm>
              <a:off x="971225" y="5912022"/>
              <a:ext cx="935730" cy="362178"/>
              <a:chOff x="971973" y="5805264"/>
              <a:chExt cx="935730" cy="504056"/>
            </a:xfrm>
            <a:solidFill>
              <a:schemeClr val="bg1">
                <a:lumMod val="75000"/>
                <a:lumOff val="25000"/>
              </a:schemeClr>
            </a:solidFill>
          </p:grpSpPr>
          <p:sp>
            <p:nvSpPr>
              <p:cNvPr id="25" name="正方形/長方形 24"/>
              <p:cNvSpPr/>
              <p:nvPr/>
            </p:nvSpPr>
            <p:spPr>
              <a:xfrm>
                <a:off x="971973" y="5805264"/>
                <a:ext cx="719706" cy="504056"/>
              </a:xfrm>
              <a:prstGeom prst="rect">
                <a:avLst/>
              </a:prstGeom>
              <a:grpFill/>
              <a:ln>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二等辺三角形 25"/>
              <p:cNvSpPr/>
              <p:nvPr/>
            </p:nvSpPr>
            <p:spPr>
              <a:xfrm rot="5400000">
                <a:off x="1548038" y="5949655"/>
                <a:ext cx="504056" cy="215274"/>
              </a:xfrm>
              <a:prstGeom prst="triangle">
                <a:avLst/>
              </a:prstGeom>
              <a:grpFill/>
              <a:ln>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0" name="テキスト ボックス 19"/>
            <p:cNvSpPr txBox="1"/>
            <p:nvPr/>
          </p:nvSpPr>
          <p:spPr>
            <a:xfrm>
              <a:off x="1187624" y="5908445"/>
              <a:ext cx="360040" cy="369332"/>
            </a:xfrm>
            <a:prstGeom prst="rect">
              <a:avLst/>
            </a:prstGeom>
            <a:noFill/>
          </p:spPr>
          <p:txBody>
            <a:bodyPr wrap="square" rtlCol="0">
              <a:spAutoFit/>
            </a:bodyPr>
            <a:lstStyle/>
            <a:p>
              <a:pPr algn="ctr"/>
              <a:r>
                <a:rPr kumimoji="1" lang="en-US" altLang="ja-JP" dirty="0" smtClean="0"/>
                <a:t>1</a:t>
              </a:r>
              <a:endParaRPr kumimoji="1" lang="ja-JP" altLang="en-US" dirty="0"/>
            </a:p>
          </p:txBody>
        </p:sp>
        <p:sp>
          <p:nvSpPr>
            <p:cNvPr id="21" name="テキスト ボックス 20"/>
            <p:cNvSpPr txBox="1"/>
            <p:nvPr/>
          </p:nvSpPr>
          <p:spPr>
            <a:xfrm>
              <a:off x="2411760" y="5908445"/>
              <a:ext cx="288032" cy="369332"/>
            </a:xfrm>
            <a:prstGeom prst="rect">
              <a:avLst/>
            </a:prstGeom>
            <a:noFill/>
          </p:spPr>
          <p:txBody>
            <a:bodyPr wrap="square" rtlCol="0">
              <a:spAutoFit/>
            </a:bodyPr>
            <a:lstStyle/>
            <a:p>
              <a:pPr algn="ctr"/>
              <a:r>
                <a:rPr lang="en-US" altLang="ja-JP" dirty="0"/>
                <a:t>2</a:t>
              </a:r>
              <a:endParaRPr kumimoji="1" lang="ja-JP" altLang="en-US" dirty="0"/>
            </a:p>
          </p:txBody>
        </p:sp>
        <p:sp>
          <p:nvSpPr>
            <p:cNvPr id="22" name="テキスト ボックス 21"/>
            <p:cNvSpPr txBox="1"/>
            <p:nvPr/>
          </p:nvSpPr>
          <p:spPr>
            <a:xfrm>
              <a:off x="4932040" y="5908445"/>
              <a:ext cx="360040" cy="369332"/>
            </a:xfrm>
            <a:prstGeom prst="rect">
              <a:avLst/>
            </a:prstGeom>
            <a:noFill/>
          </p:spPr>
          <p:txBody>
            <a:bodyPr wrap="square" rtlCol="0">
              <a:spAutoFit/>
            </a:bodyPr>
            <a:lstStyle/>
            <a:p>
              <a:pPr algn="ctr"/>
              <a:r>
                <a:rPr lang="en-US" altLang="ja-JP" dirty="0" smtClean="0">
                  <a:solidFill>
                    <a:schemeClr val="bg1"/>
                  </a:solidFill>
                </a:rPr>
                <a:t>3</a:t>
              </a:r>
              <a:endParaRPr kumimoji="1" lang="ja-JP" altLang="en-US" dirty="0">
                <a:solidFill>
                  <a:schemeClr val="bg1"/>
                </a:solidFill>
              </a:endParaRPr>
            </a:p>
          </p:txBody>
        </p:sp>
        <p:sp>
          <p:nvSpPr>
            <p:cNvPr id="23" name="テキスト ボックス 22"/>
            <p:cNvSpPr txBox="1"/>
            <p:nvPr/>
          </p:nvSpPr>
          <p:spPr>
            <a:xfrm>
              <a:off x="7028984" y="5908445"/>
              <a:ext cx="351328" cy="369332"/>
            </a:xfrm>
            <a:prstGeom prst="rect">
              <a:avLst/>
            </a:prstGeom>
            <a:noFill/>
          </p:spPr>
          <p:txBody>
            <a:bodyPr wrap="square" rtlCol="0">
              <a:spAutoFit/>
            </a:bodyPr>
            <a:lstStyle/>
            <a:p>
              <a:pPr algn="ctr"/>
              <a:r>
                <a:rPr lang="en-US" altLang="ja-JP" dirty="0" smtClean="0"/>
                <a:t>4</a:t>
              </a:r>
              <a:endParaRPr kumimoji="1" lang="ja-JP" altLang="en-US" dirty="0"/>
            </a:p>
          </p:txBody>
        </p:sp>
        <p:sp>
          <p:nvSpPr>
            <p:cNvPr id="24" name="テキスト ボックス 23"/>
            <p:cNvSpPr txBox="1"/>
            <p:nvPr/>
          </p:nvSpPr>
          <p:spPr>
            <a:xfrm>
              <a:off x="7797431" y="5908445"/>
              <a:ext cx="302961" cy="369332"/>
            </a:xfrm>
            <a:prstGeom prst="rect">
              <a:avLst/>
            </a:prstGeom>
            <a:noFill/>
          </p:spPr>
          <p:txBody>
            <a:bodyPr wrap="square" rtlCol="0">
              <a:spAutoFit/>
            </a:bodyPr>
            <a:lstStyle/>
            <a:p>
              <a:pPr algn="ctr"/>
              <a:r>
                <a:rPr lang="en-US" altLang="ja-JP" dirty="0" smtClean="0"/>
                <a:t>5</a:t>
              </a:r>
              <a:endParaRPr kumimoji="1" lang="ja-JP" altLang="en-US" dirty="0"/>
            </a:p>
          </p:txBody>
        </p:sp>
      </p:grpSp>
      <p:grpSp>
        <p:nvGrpSpPr>
          <p:cNvPr id="35" name="グループ化 34"/>
          <p:cNvGrpSpPr/>
          <p:nvPr/>
        </p:nvGrpSpPr>
        <p:grpSpPr>
          <a:xfrm>
            <a:off x="1583668" y="2060848"/>
            <a:ext cx="5977039" cy="3289721"/>
            <a:chOff x="2303748" y="1556792"/>
            <a:chExt cx="5418035" cy="3289721"/>
          </a:xfrm>
        </p:grpSpPr>
        <p:grpSp>
          <p:nvGrpSpPr>
            <p:cNvPr id="36" name="グループ化 35"/>
            <p:cNvGrpSpPr/>
            <p:nvPr/>
          </p:nvGrpSpPr>
          <p:grpSpPr>
            <a:xfrm>
              <a:off x="2303748" y="1556792"/>
              <a:ext cx="3600400" cy="769441"/>
              <a:chOff x="2303748" y="1556792"/>
              <a:chExt cx="3600400" cy="769441"/>
            </a:xfrm>
          </p:grpSpPr>
          <p:sp>
            <p:nvSpPr>
              <p:cNvPr id="46" name="テキスト ボックス 45"/>
              <p:cNvSpPr txBox="1"/>
              <p:nvPr/>
            </p:nvSpPr>
            <p:spPr>
              <a:xfrm>
                <a:off x="2303748" y="1556792"/>
                <a:ext cx="648072" cy="769441"/>
              </a:xfrm>
              <a:prstGeom prst="rect">
                <a:avLst/>
              </a:prstGeom>
              <a:noFill/>
            </p:spPr>
            <p:txBody>
              <a:bodyPr wrap="square" rtlCol="0">
                <a:spAutoFit/>
              </a:bodyPr>
              <a:lstStyle/>
              <a:p>
                <a:r>
                  <a:rPr kumimoji="1" lang="en-US" altLang="ja-JP" sz="4400" dirty="0" smtClean="0"/>
                  <a:t>a.</a:t>
                </a:r>
                <a:endParaRPr kumimoji="1" lang="ja-JP" altLang="en-US" sz="4400" dirty="0"/>
              </a:p>
            </p:txBody>
          </p:sp>
          <p:sp>
            <p:nvSpPr>
              <p:cNvPr id="47" name="テキスト ボックス 46"/>
              <p:cNvSpPr txBox="1"/>
              <p:nvPr/>
            </p:nvSpPr>
            <p:spPr>
              <a:xfrm>
                <a:off x="2879812" y="1556792"/>
                <a:ext cx="3024336" cy="769441"/>
              </a:xfrm>
              <a:prstGeom prst="rect">
                <a:avLst/>
              </a:prstGeom>
              <a:noFill/>
            </p:spPr>
            <p:txBody>
              <a:bodyPr wrap="square" rtlCol="0">
                <a:spAutoFit/>
              </a:bodyPr>
              <a:lstStyle/>
              <a:p>
                <a:r>
                  <a:rPr kumimoji="1" lang="ja-JP" altLang="en-US" sz="4400" dirty="0" smtClean="0"/>
                  <a:t>文字と配置</a:t>
                </a:r>
                <a:endParaRPr kumimoji="1" lang="ja-JP" altLang="en-US" sz="4400" dirty="0"/>
              </a:p>
            </p:txBody>
          </p:sp>
        </p:grpSp>
        <p:grpSp>
          <p:nvGrpSpPr>
            <p:cNvPr id="37" name="グループ化 36"/>
            <p:cNvGrpSpPr/>
            <p:nvPr/>
          </p:nvGrpSpPr>
          <p:grpSpPr>
            <a:xfrm>
              <a:off x="2303748" y="2396885"/>
              <a:ext cx="5418035" cy="769441"/>
              <a:chOff x="2303748" y="2307448"/>
              <a:chExt cx="5418035" cy="769441"/>
            </a:xfrm>
          </p:grpSpPr>
          <p:sp>
            <p:nvSpPr>
              <p:cNvPr id="44" name="テキスト ボックス 43"/>
              <p:cNvSpPr txBox="1"/>
              <p:nvPr/>
            </p:nvSpPr>
            <p:spPr>
              <a:xfrm>
                <a:off x="2303748" y="2307448"/>
                <a:ext cx="648072" cy="769441"/>
              </a:xfrm>
              <a:prstGeom prst="rect">
                <a:avLst/>
              </a:prstGeom>
              <a:noFill/>
            </p:spPr>
            <p:txBody>
              <a:bodyPr wrap="square" rtlCol="0">
                <a:spAutoFit/>
              </a:bodyPr>
              <a:lstStyle/>
              <a:p>
                <a:r>
                  <a:rPr kumimoji="1" lang="en-US" altLang="ja-JP" sz="4400" dirty="0" smtClean="0"/>
                  <a:t>b.</a:t>
                </a:r>
                <a:endParaRPr kumimoji="1" lang="ja-JP" altLang="en-US" sz="4400" dirty="0"/>
              </a:p>
            </p:txBody>
          </p:sp>
          <p:sp>
            <p:nvSpPr>
              <p:cNvPr id="45" name="テキスト ボックス 44"/>
              <p:cNvSpPr txBox="1"/>
              <p:nvPr/>
            </p:nvSpPr>
            <p:spPr>
              <a:xfrm>
                <a:off x="2879812" y="2307448"/>
                <a:ext cx="4841971" cy="769441"/>
              </a:xfrm>
              <a:prstGeom prst="rect">
                <a:avLst/>
              </a:prstGeom>
              <a:noFill/>
            </p:spPr>
            <p:txBody>
              <a:bodyPr wrap="square" rtlCol="0">
                <a:spAutoFit/>
              </a:bodyPr>
              <a:lstStyle/>
              <a:p>
                <a:r>
                  <a:rPr kumimoji="1" lang="ja-JP" altLang="en-US" sz="4400" dirty="0" smtClean="0"/>
                  <a:t>グラフのつくりかた</a:t>
                </a:r>
                <a:endParaRPr kumimoji="1" lang="ja-JP" altLang="en-US" sz="4400" dirty="0"/>
              </a:p>
            </p:txBody>
          </p:sp>
        </p:grpSp>
        <p:grpSp>
          <p:nvGrpSpPr>
            <p:cNvPr id="38" name="グループ化 37"/>
            <p:cNvGrpSpPr/>
            <p:nvPr/>
          </p:nvGrpSpPr>
          <p:grpSpPr>
            <a:xfrm>
              <a:off x="2303748" y="3236978"/>
              <a:ext cx="2232248" cy="769441"/>
              <a:chOff x="2303748" y="3035465"/>
              <a:chExt cx="2232248" cy="769441"/>
            </a:xfrm>
          </p:grpSpPr>
          <p:sp>
            <p:nvSpPr>
              <p:cNvPr id="42" name="テキスト ボックス 41"/>
              <p:cNvSpPr txBox="1"/>
              <p:nvPr/>
            </p:nvSpPr>
            <p:spPr>
              <a:xfrm>
                <a:off x="2303748" y="3035465"/>
                <a:ext cx="648072" cy="769441"/>
              </a:xfrm>
              <a:prstGeom prst="rect">
                <a:avLst/>
              </a:prstGeom>
              <a:noFill/>
            </p:spPr>
            <p:txBody>
              <a:bodyPr wrap="square" rtlCol="0">
                <a:spAutoFit/>
              </a:bodyPr>
              <a:lstStyle/>
              <a:p>
                <a:r>
                  <a:rPr kumimoji="1" lang="en-US" altLang="ja-JP" sz="4400" dirty="0" smtClean="0"/>
                  <a:t>c.</a:t>
                </a:r>
                <a:endParaRPr kumimoji="1" lang="ja-JP" altLang="en-US" sz="4400" dirty="0"/>
              </a:p>
            </p:txBody>
          </p:sp>
          <p:sp>
            <p:nvSpPr>
              <p:cNvPr id="43" name="テキスト ボックス 42"/>
              <p:cNvSpPr txBox="1"/>
              <p:nvPr/>
            </p:nvSpPr>
            <p:spPr>
              <a:xfrm>
                <a:off x="2879812" y="3035465"/>
                <a:ext cx="1656184" cy="769441"/>
              </a:xfrm>
              <a:prstGeom prst="rect">
                <a:avLst/>
              </a:prstGeom>
              <a:noFill/>
            </p:spPr>
            <p:txBody>
              <a:bodyPr wrap="square" rtlCol="0">
                <a:spAutoFit/>
              </a:bodyPr>
              <a:lstStyle/>
              <a:p>
                <a:r>
                  <a:rPr kumimoji="1" lang="ja-JP" altLang="en-US" sz="4400" dirty="0" smtClean="0"/>
                  <a:t>配色</a:t>
                </a:r>
                <a:endParaRPr kumimoji="1" lang="ja-JP" altLang="en-US" sz="4400" dirty="0"/>
              </a:p>
            </p:txBody>
          </p:sp>
        </p:grpSp>
        <p:grpSp>
          <p:nvGrpSpPr>
            <p:cNvPr id="39" name="グループ化 38"/>
            <p:cNvGrpSpPr/>
            <p:nvPr/>
          </p:nvGrpSpPr>
          <p:grpSpPr>
            <a:xfrm>
              <a:off x="2303748" y="4077072"/>
              <a:ext cx="3960440" cy="769441"/>
              <a:chOff x="2303748" y="3783613"/>
              <a:chExt cx="3960440" cy="769441"/>
            </a:xfrm>
          </p:grpSpPr>
          <p:sp>
            <p:nvSpPr>
              <p:cNvPr id="40" name="テキスト ボックス 39"/>
              <p:cNvSpPr txBox="1"/>
              <p:nvPr/>
            </p:nvSpPr>
            <p:spPr>
              <a:xfrm>
                <a:off x="2303748" y="3783613"/>
                <a:ext cx="648072" cy="769441"/>
              </a:xfrm>
              <a:prstGeom prst="rect">
                <a:avLst/>
              </a:prstGeom>
              <a:noFill/>
            </p:spPr>
            <p:txBody>
              <a:bodyPr wrap="square" rtlCol="0">
                <a:spAutoFit/>
              </a:bodyPr>
              <a:lstStyle/>
              <a:p>
                <a:r>
                  <a:rPr kumimoji="1" lang="en-US" altLang="ja-JP" sz="4400" dirty="0" smtClean="0"/>
                  <a:t>d.</a:t>
                </a:r>
                <a:endParaRPr kumimoji="1" lang="ja-JP" altLang="en-US" sz="4400" dirty="0"/>
              </a:p>
            </p:txBody>
          </p:sp>
          <p:sp>
            <p:nvSpPr>
              <p:cNvPr id="41" name="テキスト ボックス 40"/>
              <p:cNvSpPr txBox="1"/>
              <p:nvPr/>
            </p:nvSpPr>
            <p:spPr>
              <a:xfrm>
                <a:off x="2879812" y="3783613"/>
                <a:ext cx="3384376" cy="769441"/>
              </a:xfrm>
              <a:prstGeom prst="rect">
                <a:avLst/>
              </a:prstGeom>
              <a:noFill/>
            </p:spPr>
            <p:txBody>
              <a:bodyPr wrap="square" rtlCol="0">
                <a:spAutoFit/>
              </a:bodyPr>
              <a:lstStyle/>
              <a:p>
                <a:r>
                  <a:rPr lang="ja-JP" altLang="en-US" sz="4400" dirty="0" smtClean="0"/>
                  <a:t>画面配置など</a:t>
                </a:r>
                <a:endParaRPr kumimoji="1" lang="ja-JP" altLang="en-US" sz="4400" dirty="0"/>
              </a:p>
            </p:txBody>
          </p:sp>
        </p:grpSp>
      </p:grpSp>
      <p:sp>
        <p:nvSpPr>
          <p:cNvPr id="4" name="スライド番号プレースホルダー 3"/>
          <p:cNvSpPr>
            <a:spLocks noGrp="1"/>
          </p:cNvSpPr>
          <p:nvPr>
            <p:ph type="sldNum" sz="quarter" idx="12"/>
          </p:nvPr>
        </p:nvSpPr>
        <p:spPr/>
        <p:txBody>
          <a:bodyPr/>
          <a:lstStyle/>
          <a:p>
            <a:fld id="{749DC45D-918B-423E-B5AE-ED0B78335A00}" type="slidenum">
              <a:rPr lang="ja-JP" altLang="en-US" smtClean="0"/>
              <a:pPr/>
              <a:t>26</a:t>
            </a:fld>
            <a:r>
              <a:rPr lang="en-US" altLang="ja-JP" smtClean="0"/>
              <a:t>/81</a:t>
            </a:r>
            <a:endParaRPr lang="ja-JP" altLang="en-US" dirty="0"/>
          </a:p>
        </p:txBody>
      </p:sp>
    </p:spTree>
    <p:extLst>
      <p:ext uri="{BB962C8B-B14F-4D97-AF65-F5344CB8AC3E}">
        <p14:creationId xmlns:p14="http://schemas.microsoft.com/office/powerpoint/2010/main" val="142327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2"/>
                                        </p:tgtEl>
                                      </p:cBhvr>
                                    </p:animEffect>
                                    <p:set>
                                      <p:cBhvr>
                                        <p:cTn id="10" dur="1" fill="hold">
                                          <p:stCondLst>
                                            <p:cond delay="499"/>
                                          </p:stCondLst>
                                        </p:cTn>
                                        <p:tgtEl>
                                          <p:spTgt spid="12"/>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16"/>
                                        </p:tgtEl>
                                      </p:cBhvr>
                                    </p:animEffect>
                                    <p:set>
                                      <p:cBhvr>
                                        <p:cTn id="13" dur="1" fill="hold">
                                          <p:stCondLst>
                                            <p:cond delay="499"/>
                                          </p:stCondLst>
                                        </p:cTn>
                                        <p:tgtEl>
                                          <p:spTgt spid="16"/>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8"/>
                                        </p:tgtEl>
                                      </p:cBhvr>
                                    </p:animEffect>
                                    <p:set>
                                      <p:cBhvr>
                                        <p:cTn id="16" dur="1" fill="hold">
                                          <p:stCondLst>
                                            <p:cond delay="499"/>
                                          </p:stCondLst>
                                        </p:cTn>
                                        <p:tgtEl>
                                          <p:spTgt spid="8"/>
                                        </p:tgtEl>
                                        <p:attrNameLst>
                                          <p:attrName>style.visibility</p:attrName>
                                        </p:attrNameLst>
                                      </p:cBhvr>
                                      <p:to>
                                        <p:strVal val="hidden"/>
                                      </p:to>
                                    </p:set>
                                  </p:childTnLst>
                                </p:cTn>
                              </p:par>
                            </p:childTnLst>
                          </p:cTn>
                        </p:par>
                        <p:par>
                          <p:cTn id="17" fill="hold">
                            <p:stCondLst>
                              <p:cond delay="500"/>
                            </p:stCondLst>
                            <p:childTnLst>
                              <p:par>
                                <p:cTn id="18" presetID="42" presetClass="path" presetSubtype="0" accel="50000" decel="50000" fill="hold" grpId="0" nodeType="afterEffect">
                                  <p:stCondLst>
                                    <p:cond delay="0"/>
                                  </p:stCondLst>
                                  <p:childTnLst>
                                    <p:animMotion origin="layout" path="M 0.00017 5.64553E-7 L 0.00017 -0.25104 " pathEditMode="relative" rAng="0" ptsTypes="AA">
                                      <p:cBhvr>
                                        <p:cTn id="19" dur="1200" fill="hold"/>
                                        <p:tgtEl>
                                          <p:spTgt spid="14"/>
                                        </p:tgtEl>
                                        <p:attrNameLst>
                                          <p:attrName>ppt_x</p:attrName>
                                          <p:attrName>ppt_y</p:attrName>
                                        </p:attrNameLst>
                                      </p:cBhvr>
                                      <p:rCtr x="0" y="-12564"/>
                                    </p:animMotion>
                                  </p:childTnLst>
                                </p:cTn>
                              </p:par>
                            </p:childTnLst>
                          </p:cTn>
                        </p:par>
                        <p:par>
                          <p:cTn id="20" fill="hold">
                            <p:stCondLst>
                              <p:cond delay="1700"/>
                            </p:stCondLst>
                            <p:childTnLst>
                              <p:par>
                                <p:cTn id="21" presetID="10" presetClass="entr" presetSubtype="0" fill="hold" nodeType="after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fade">
                                      <p:cBhvr>
                                        <p:cTn id="23"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4" grpId="0"/>
      <p:bldP spid="16" grpId="0"/>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p:cNvPicPr>
            <a:picLocks noChangeAspect="1"/>
          </p:cNvPicPr>
          <p:nvPr/>
        </p:nvPicPr>
        <p:blipFill>
          <a:blip r:embed="rId3">
            <a:extLst>
              <a:ext uri="{BEBA8EAE-BF5A-486C-A8C5-ECC9F3942E4B}">
                <a14:imgProps xmlns:a14="http://schemas.microsoft.com/office/drawing/2010/main">
                  <a14:imgLayer r:embed="rId4">
                    <a14:imgEffect>
                      <a14:brightnessContrast bright="-10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タイトル 1"/>
          <p:cNvSpPr>
            <a:spLocks noGrp="1"/>
          </p:cNvSpPr>
          <p:nvPr>
            <p:ph type="title"/>
          </p:nvPr>
        </p:nvSpPr>
        <p:spPr/>
        <p:txBody>
          <a:bodyPr/>
          <a:lstStyle/>
          <a:p>
            <a:r>
              <a:rPr lang="ja-JP" altLang="en-US" dirty="0">
                <a:latin typeface="+mj-ea"/>
              </a:rPr>
              <a:t>メニュー</a:t>
            </a:r>
            <a:endParaRPr kumimoji="1" lang="ja-JP" altLang="en-US" dirty="0">
              <a:latin typeface="+mj-ea"/>
            </a:endParaRPr>
          </a:p>
        </p:txBody>
      </p:sp>
      <p:sp>
        <p:nvSpPr>
          <p:cNvPr id="14" name="テキスト ボックス 13"/>
          <p:cNvSpPr txBox="1"/>
          <p:nvPr/>
        </p:nvSpPr>
        <p:spPr>
          <a:xfrm>
            <a:off x="827584" y="1170000"/>
            <a:ext cx="8208912" cy="769441"/>
          </a:xfrm>
          <a:prstGeom prst="rect">
            <a:avLst/>
          </a:prstGeom>
          <a:noFill/>
        </p:spPr>
        <p:txBody>
          <a:bodyPr wrap="square" rtlCol="0">
            <a:spAutoFit/>
          </a:bodyPr>
          <a:lstStyle/>
          <a:p>
            <a:r>
              <a:rPr lang="en-US" altLang="ja-JP" sz="4400" dirty="0"/>
              <a:t>3. </a:t>
            </a:r>
            <a:r>
              <a:rPr lang="ja-JP" altLang="en-US" sz="4400" dirty="0" smtClean="0"/>
              <a:t>画面構成の基本</a:t>
            </a:r>
            <a:endParaRPr lang="en-US" altLang="ja-JP" sz="4400" dirty="0"/>
          </a:p>
        </p:txBody>
      </p:sp>
      <p:grpSp>
        <p:nvGrpSpPr>
          <p:cNvPr id="10" name="グループ化 9"/>
          <p:cNvGrpSpPr/>
          <p:nvPr/>
        </p:nvGrpSpPr>
        <p:grpSpPr>
          <a:xfrm>
            <a:off x="971225" y="5733256"/>
            <a:ext cx="7437524" cy="369332"/>
            <a:chOff x="971225" y="5908445"/>
            <a:chExt cx="7437524" cy="369332"/>
          </a:xfrm>
        </p:grpSpPr>
        <p:grpSp>
          <p:nvGrpSpPr>
            <p:cNvPr id="13" name="グループ化 12"/>
            <p:cNvGrpSpPr/>
            <p:nvPr/>
          </p:nvGrpSpPr>
          <p:grpSpPr>
            <a:xfrm>
              <a:off x="7472646" y="5912022"/>
              <a:ext cx="936103" cy="362178"/>
              <a:chOff x="971600" y="5805264"/>
              <a:chExt cx="936103" cy="504056"/>
            </a:xfrm>
            <a:solidFill>
              <a:schemeClr val="tx1">
                <a:lumMod val="75000"/>
              </a:schemeClr>
            </a:solidFill>
          </p:grpSpPr>
          <p:sp>
            <p:nvSpPr>
              <p:cNvPr id="33" name="正方形/長方形 32"/>
              <p:cNvSpPr/>
              <p:nvPr/>
            </p:nvSpPr>
            <p:spPr>
              <a:xfrm>
                <a:off x="971600" y="5805264"/>
                <a:ext cx="720080" cy="504056"/>
              </a:xfrm>
              <a:prstGeom prst="rect">
                <a:avLst/>
              </a:prstGeom>
              <a:grp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二等辺三角形 33"/>
              <p:cNvSpPr/>
              <p:nvPr/>
            </p:nvSpPr>
            <p:spPr>
              <a:xfrm rot="5400000">
                <a:off x="1548038" y="5949655"/>
                <a:ext cx="504056" cy="215274"/>
              </a:xfrm>
              <a:prstGeom prst="triangle">
                <a:avLst/>
              </a:prstGeom>
              <a:grp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5" name="グループ化 14"/>
            <p:cNvGrpSpPr/>
            <p:nvPr/>
          </p:nvGrpSpPr>
          <p:grpSpPr>
            <a:xfrm>
              <a:off x="6732240" y="5912022"/>
              <a:ext cx="936103" cy="362178"/>
              <a:chOff x="971600" y="5805264"/>
              <a:chExt cx="936103" cy="504056"/>
            </a:xfrm>
            <a:solidFill>
              <a:schemeClr val="tx1">
                <a:lumMod val="65000"/>
              </a:schemeClr>
            </a:solidFill>
          </p:grpSpPr>
          <p:sp>
            <p:nvSpPr>
              <p:cNvPr id="31" name="正方形/長方形 30"/>
              <p:cNvSpPr/>
              <p:nvPr/>
            </p:nvSpPr>
            <p:spPr>
              <a:xfrm>
                <a:off x="971600" y="5805264"/>
                <a:ext cx="720080" cy="504056"/>
              </a:xfrm>
              <a:prstGeom prst="rect">
                <a:avLst/>
              </a:prstGeom>
              <a:grpFill/>
              <a:ln>
                <a:solidFill>
                  <a:schemeClr val="tx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二等辺三角形 31"/>
              <p:cNvSpPr/>
              <p:nvPr/>
            </p:nvSpPr>
            <p:spPr>
              <a:xfrm rot="5400000">
                <a:off x="1548038" y="5949655"/>
                <a:ext cx="504056" cy="215274"/>
              </a:xfrm>
              <a:prstGeom prst="triangle">
                <a:avLst/>
              </a:prstGeom>
              <a:grpFill/>
              <a:ln>
                <a:solidFill>
                  <a:schemeClr val="tx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7" name="グループ化 16"/>
            <p:cNvGrpSpPr/>
            <p:nvPr/>
          </p:nvGrpSpPr>
          <p:grpSpPr>
            <a:xfrm>
              <a:off x="3131840" y="5912022"/>
              <a:ext cx="3816423" cy="362178"/>
              <a:chOff x="-1908720" y="5805264"/>
              <a:chExt cx="3816423" cy="504056"/>
            </a:xfrm>
            <a:solidFill>
              <a:schemeClr val="tx1">
                <a:lumMod val="50000"/>
              </a:schemeClr>
            </a:solidFill>
          </p:grpSpPr>
          <p:sp>
            <p:nvSpPr>
              <p:cNvPr id="29" name="正方形/長方形 28"/>
              <p:cNvSpPr/>
              <p:nvPr/>
            </p:nvSpPr>
            <p:spPr>
              <a:xfrm>
                <a:off x="-1908720" y="5805264"/>
                <a:ext cx="3600400" cy="504056"/>
              </a:xfrm>
              <a:prstGeom prst="rect">
                <a:avLst/>
              </a:prstGeom>
              <a:solidFill>
                <a:schemeClr val="bg2">
                  <a:lumMod val="40000"/>
                  <a:lumOff val="60000"/>
                </a:schemeClr>
              </a:solid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二等辺三角形 29"/>
              <p:cNvSpPr/>
              <p:nvPr/>
            </p:nvSpPr>
            <p:spPr>
              <a:xfrm rot="5400000">
                <a:off x="1548038" y="5949655"/>
                <a:ext cx="504056" cy="215274"/>
              </a:xfrm>
              <a:prstGeom prst="triangle">
                <a:avLst/>
              </a:prstGeom>
              <a:solidFill>
                <a:schemeClr val="bg2">
                  <a:lumMod val="40000"/>
                  <a:lumOff val="60000"/>
                </a:schemeClr>
              </a:solid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8" name="グループ化 17"/>
            <p:cNvGrpSpPr/>
            <p:nvPr/>
          </p:nvGrpSpPr>
          <p:grpSpPr>
            <a:xfrm>
              <a:off x="1692428" y="5912022"/>
              <a:ext cx="1655435" cy="362178"/>
              <a:chOff x="252268" y="5805264"/>
              <a:chExt cx="1655435" cy="504056"/>
            </a:xfrm>
            <a:solidFill>
              <a:schemeClr val="bg1">
                <a:lumMod val="65000"/>
                <a:lumOff val="35000"/>
              </a:schemeClr>
            </a:solidFill>
          </p:grpSpPr>
          <p:sp>
            <p:nvSpPr>
              <p:cNvPr id="27" name="正方形/長方形 26"/>
              <p:cNvSpPr/>
              <p:nvPr/>
            </p:nvSpPr>
            <p:spPr>
              <a:xfrm>
                <a:off x="252268" y="5805264"/>
                <a:ext cx="1439411" cy="504056"/>
              </a:xfrm>
              <a:prstGeom prst="rect">
                <a:avLst/>
              </a:prstGeom>
              <a:grpFill/>
              <a:ln>
                <a:solidFill>
                  <a:schemeClr val="bg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二等辺三角形 27"/>
              <p:cNvSpPr/>
              <p:nvPr/>
            </p:nvSpPr>
            <p:spPr>
              <a:xfrm rot="5400000">
                <a:off x="1548038" y="5949655"/>
                <a:ext cx="504056" cy="215274"/>
              </a:xfrm>
              <a:prstGeom prst="triangle">
                <a:avLst/>
              </a:prstGeom>
              <a:grpFill/>
              <a:ln>
                <a:solidFill>
                  <a:schemeClr val="bg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9" name="グループ化 18"/>
            <p:cNvGrpSpPr/>
            <p:nvPr/>
          </p:nvGrpSpPr>
          <p:grpSpPr>
            <a:xfrm>
              <a:off x="971225" y="5912022"/>
              <a:ext cx="935730" cy="362178"/>
              <a:chOff x="971973" y="5805264"/>
              <a:chExt cx="935730" cy="504056"/>
            </a:xfrm>
            <a:solidFill>
              <a:schemeClr val="bg1">
                <a:lumMod val="75000"/>
                <a:lumOff val="25000"/>
              </a:schemeClr>
            </a:solidFill>
          </p:grpSpPr>
          <p:sp>
            <p:nvSpPr>
              <p:cNvPr id="25" name="正方形/長方形 24"/>
              <p:cNvSpPr/>
              <p:nvPr/>
            </p:nvSpPr>
            <p:spPr>
              <a:xfrm>
                <a:off x="971973" y="5805264"/>
                <a:ext cx="719706" cy="504056"/>
              </a:xfrm>
              <a:prstGeom prst="rect">
                <a:avLst/>
              </a:prstGeom>
              <a:grpFill/>
              <a:ln>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二等辺三角形 25"/>
              <p:cNvSpPr/>
              <p:nvPr/>
            </p:nvSpPr>
            <p:spPr>
              <a:xfrm rot="5400000">
                <a:off x="1548038" y="5949655"/>
                <a:ext cx="504056" cy="215274"/>
              </a:xfrm>
              <a:prstGeom prst="triangle">
                <a:avLst/>
              </a:prstGeom>
              <a:grpFill/>
              <a:ln>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0" name="テキスト ボックス 19"/>
            <p:cNvSpPr txBox="1"/>
            <p:nvPr/>
          </p:nvSpPr>
          <p:spPr>
            <a:xfrm>
              <a:off x="1187624" y="5908445"/>
              <a:ext cx="360040" cy="369332"/>
            </a:xfrm>
            <a:prstGeom prst="rect">
              <a:avLst/>
            </a:prstGeom>
            <a:noFill/>
          </p:spPr>
          <p:txBody>
            <a:bodyPr wrap="square" rtlCol="0">
              <a:spAutoFit/>
            </a:bodyPr>
            <a:lstStyle/>
            <a:p>
              <a:pPr algn="ctr"/>
              <a:r>
                <a:rPr kumimoji="1" lang="en-US" altLang="ja-JP" dirty="0" smtClean="0"/>
                <a:t>1</a:t>
              </a:r>
              <a:endParaRPr kumimoji="1" lang="ja-JP" altLang="en-US" dirty="0"/>
            </a:p>
          </p:txBody>
        </p:sp>
        <p:sp>
          <p:nvSpPr>
            <p:cNvPr id="21" name="テキスト ボックス 20"/>
            <p:cNvSpPr txBox="1"/>
            <p:nvPr/>
          </p:nvSpPr>
          <p:spPr>
            <a:xfrm>
              <a:off x="2411760" y="5908445"/>
              <a:ext cx="288032" cy="369332"/>
            </a:xfrm>
            <a:prstGeom prst="rect">
              <a:avLst/>
            </a:prstGeom>
            <a:noFill/>
          </p:spPr>
          <p:txBody>
            <a:bodyPr wrap="square" rtlCol="0">
              <a:spAutoFit/>
            </a:bodyPr>
            <a:lstStyle/>
            <a:p>
              <a:pPr algn="ctr"/>
              <a:r>
                <a:rPr lang="en-US" altLang="ja-JP" dirty="0"/>
                <a:t>2</a:t>
              </a:r>
              <a:endParaRPr kumimoji="1" lang="ja-JP" altLang="en-US" dirty="0"/>
            </a:p>
          </p:txBody>
        </p:sp>
        <p:sp>
          <p:nvSpPr>
            <p:cNvPr id="22" name="テキスト ボックス 21"/>
            <p:cNvSpPr txBox="1"/>
            <p:nvPr/>
          </p:nvSpPr>
          <p:spPr>
            <a:xfrm>
              <a:off x="4932040" y="5908445"/>
              <a:ext cx="360040" cy="369332"/>
            </a:xfrm>
            <a:prstGeom prst="rect">
              <a:avLst/>
            </a:prstGeom>
            <a:noFill/>
          </p:spPr>
          <p:txBody>
            <a:bodyPr wrap="square" rtlCol="0">
              <a:spAutoFit/>
            </a:bodyPr>
            <a:lstStyle/>
            <a:p>
              <a:pPr algn="ctr"/>
              <a:r>
                <a:rPr lang="en-US" altLang="ja-JP" dirty="0" smtClean="0">
                  <a:solidFill>
                    <a:schemeClr val="bg1"/>
                  </a:solidFill>
                </a:rPr>
                <a:t>3</a:t>
              </a:r>
              <a:endParaRPr kumimoji="1" lang="ja-JP" altLang="en-US" dirty="0">
                <a:solidFill>
                  <a:schemeClr val="bg1"/>
                </a:solidFill>
              </a:endParaRPr>
            </a:p>
          </p:txBody>
        </p:sp>
        <p:sp>
          <p:nvSpPr>
            <p:cNvPr id="23" name="テキスト ボックス 22"/>
            <p:cNvSpPr txBox="1"/>
            <p:nvPr/>
          </p:nvSpPr>
          <p:spPr>
            <a:xfrm>
              <a:off x="7028984" y="5908445"/>
              <a:ext cx="351328" cy="369332"/>
            </a:xfrm>
            <a:prstGeom prst="rect">
              <a:avLst/>
            </a:prstGeom>
            <a:noFill/>
          </p:spPr>
          <p:txBody>
            <a:bodyPr wrap="square" rtlCol="0">
              <a:spAutoFit/>
            </a:bodyPr>
            <a:lstStyle/>
            <a:p>
              <a:pPr algn="ctr"/>
              <a:r>
                <a:rPr lang="en-US" altLang="ja-JP" dirty="0" smtClean="0"/>
                <a:t>4</a:t>
              </a:r>
              <a:endParaRPr kumimoji="1" lang="ja-JP" altLang="en-US" dirty="0"/>
            </a:p>
          </p:txBody>
        </p:sp>
        <p:sp>
          <p:nvSpPr>
            <p:cNvPr id="24" name="テキスト ボックス 23"/>
            <p:cNvSpPr txBox="1"/>
            <p:nvPr/>
          </p:nvSpPr>
          <p:spPr>
            <a:xfrm>
              <a:off x="7797431" y="5908445"/>
              <a:ext cx="302961" cy="369332"/>
            </a:xfrm>
            <a:prstGeom prst="rect">
              <a:avLst/>
            </a:prstGeom>
            <a:noFill/>
          </p:spPr>
          <p:txBody>
            <a:bodyPr wrap="square" rtlCol="0">
              <a:spAutoFit/>
            </a:bodyPr>
            <a:lstStyle/>
            <a:p>
              <a:pPr algn="ctr"/>
              <a:r>
                <a:rPr lang="en-US" altLang="ja-JP" dirty="0" smtClean="0"/>
                <a:t>5</a:t>
              </a:r>
              <a:endParaRPr kumimoji="1" lang="ja-JP" altLang="en-US" dirty="0"/>
            </a:p>
          </p:txBody>
        </p:sp>
      </p:grpSp>
      <p:grpSp>
        <p:nvGrpSpPr>
          <p:cNvPr id="35" name="グループ化 34"/>
          <p:cNvGrpSpPr/>
          <p:nvPr/>
        </p:nvGrpSpPr>
        <p:grpSpPr>
          <a:xfrm>
            <a:off x="1583668" y="2060848"/>
            <a:ext cx="5888978" cy="3289721"/>
            <a:chOff x="2303748" y="1556792"/>
            <a:chExt cx="5338210" cy="3289721"/>
          </a:xfrm>
        </p:grpSpPr>
        <p:grpSp>
          <p:nvGrpSpPr>
            <p:cNvPr id="36" name="グループ化 35"/>
            <p:cNvGrpSpPr/>
            <p:nvPr/>
          </p:nvGrpSpPr>
          <p:grpSpPr>
            <a:xfrm>
              <a:off x="2303748" y="1556792"/>
              <a:ext cx="3600400" cy="769441"/>
              <a:chOff x="2303748" y="1556792"/>
              <a:chExt cx="3600400" cy="769441"/>
            </a:xfrm>
          </p:grpSpPr>
          <p:sp>
            <p:nvSpPr>
              <p:cNvPr id="46" name="テキスト ボックス 45"/>
              <p:cNvSpPr txBox="1"/>
              <p:nvPr/>
            </p:nvSpPr>
            <p:spPr>
              <a:xfrm>
                <a:off x="2303748" y="1556792"/>
                <a:ext cx="648072" cy="769441"/>
              </a:xfrm>
              <a:prstGeom prst="rect">
                <a:avLst/>
              </a:prstGeom>
              <a:noFill/>
            </p:spPr>
            <p:txBody>
              <a:bodyPr wrap="square" rtlCol="0">
                <a:spAutoFit/>
              </a:bodyPr>
              <a:lstStyle/>
              <a:p>
                <a:r>
                  <a:rPr kumimoji="1" lang="en-US" altLang="ja-JP" sz="4400" dirty="0" smtClean="0"/>
                  <a:t>a.</a:t>
                </a:r>
                <a:endParaRPr kumimoji="1" lang="ja-JP" altLang="en-US" sz="4400" dirty="0"/>
              </a:p>
            </p:txBody>
          </p:sp>
          <p:sp>
            <p:nvSpPr>
              <p:cNvPr id="47" name="テキスト ボックス 46"/>
              <p:cNvSpPr txBox="1"/>
              <p:nvPr/>
            </p:nvSpPr>
            <p:spPr>
              <a:xfrm>
                <a:off x="2879812" y="1556792"/>
                <a:ext cx="3024336" cy="769441"/>
              </a:xfrm>
              <a:prstGeom prst="rect">
                <a:avLst/>
              </a:prstGeom>
              <a:noFill/>
            </p:spPr>
            <p:txBody>
              <a:bodyPr wrap="square" rtlCol="0">
                <a:spAutoFit/>
              </a:bodyPr>
              <a:lstStyle/>
              <a:p>
                <a:r>
                  <a:rPr kumimoji="1" lang="ja-JP" altLang="en-US" sz="4400" dirty="0" smtClean="0"/>
                  <a:t>文字と配置</a:t>
                </a:r>
                <a:endParaRPr kumimoji="1" lang="ja-JP" altLang="en-US" sz="4400" dirty="0"/>
              </a:p>
            </p:txBody>
          </p:sp>
        </p:grpSp>
        <p:grpSp>
          <p:nvGrpSpPr>
            <p:cNvPr id="37" name="グループ化 36"/>
            <p:cNvGrpSpPr/>
            <p:nvPr/>
          </p:nvGrpSpPr>
          <p:grpSpPr>
            <a:xfrm>
              <a:off x="2303748" y="2396885"/>
              <a:ext cx="5338210" cy="769441"/>
              <a:chOff x="2303748" y="2307448"/>
              <a:chExt cx="5338210" cy="769441"/>
            </a:xfrm>
          </p:grpSpPr>
          <p:sp>
            <p:nvSpPr>
              <p:cNvPr id="44" name="テキスト ボックス 43"/>
              <p:cNvSpPr txBox="1"/>
              <p:nvPr/>
            </p:nvSpPr>
            <p:spPr>
              <a:xfrm>
                <a:off x="2303748" y="2307448"/>
                <a:ext cx="648072" cy="769441"/>
              </a:xfrm>
              <a:prstGeom prst="rect">
                <a:avLst/>
              </a:prstGeom>
              <a:noFill/>
            </p:spPr>
            <p:txBody>
              <a:bodyPr wrap="square" rtlCol="0">
                <a:spAutoFit/>
              </a:bodyPr>
              <a:lstStyle/>
              <a:p>
                <a:r>
                  <a:rPr kumimoji="1" lang="en-US" altLang="ja-JP" sz="4400" dirty="0" smtClean="0">
                    <a:solidFill>
                      <a:schemeClr val="tx1">
                        <a:lumMod val="50000"/>
                      </a:schemeClr>
                    </a:solidFill>
                  </a:rPr>
                  <a:t>b.</a:t>
                </a:r>
                <a:endParaRPr kumimoji="1" lang="ja-JP" altLang="en-US" sz="4400" dirty="0">
                  <a:solidFill>
                    <a:schemeClr val="tx1">
                      <a:lumMod val="50000"/>
                    </a:schemeClr>
                  </a:solidFill>
                </a:endParaRPr>
              </a:p>
            </p:txBody>
          </p:sp>
          <p:sp>
            <p:nvSpPr>
              <p:cNvPr id="45" name="テキスト ボックス 44"/>
              <p:cNvSpPr txBox="1"/>
              <p:nvPr/>
            </p:nvSpPr>
            <p:spPr>
              <a:xfrm>
                <a:off x="2879812" y="2307448"/>
                <a:ext cx="4762146" cy="769441"/>
              </a:xfrm>
              <a:prstGeom prst="rect">
                <a:avLst/>
              </a:prstGeom>
              <a:noFill/>
            </p:spPr>
            <p:txBody>
              <a:bodyPr wrap="square" rtlCol="0">
                <a:spAutoFit/>
              </a:bodyPr>
              <a:lstStyle/>
              <a:p>
                <a:r>
                  <a:rPr lang="ja-JP" altLang="en-US" sz="4400" dirty="0">
                    <a:solidFill>
                      <a:schemeClr val="tx1">
                        <a:lumMod val="50000"/>
                      </a:schemeClr>
                    </a:solidFill>
                  </a:rPr>
                  <a:t>グラフ</a:t>
                </a:r>
                <a:r>
                  <a:rPr kumimoji="1" lang="ja-JP" altLang="en-US" sz="4400" dirty="0" smtClean="0">
                    <a:solidFill>
                      <a:schemeClr val="tx1">
                        <a:lumMod val="50000"/>
                      </a:schemeClr>
                    </a:solidFill>
                  </a:rPr>
                  <a:t>のつくりかた</a:t>
                </a:r>
                <a:endParaRPr kumimoji="1" lang="ja-JP" altLang="en-US" sz="4400" dirty="0">
                  <a:solidFill>
                    <a:schemeClr val="tx1">
                      <a:lumMod val="50000"/>
                    </a:schemeClr>
                  </a:solidFill>
                </a:endParaRPr>
              </a:p>
            </p:txBody>
          </p:sp>
        </p:grpSp>
        <p:grpSp>
          <p:nvGrpSpPr>
            <p:cNvPr id="38" name="グループ化 37"/>
            <p:cNvGrpSpPr/>
            <p:nvPr/>
          </p:nvGrpSpPr>
          <p:grpSpPr>
            <a:xfrm>
              <a:off x="2303748" y="3236978"/>
              <a:ext cx="2232248" cy="769441"/>
              <a:chOff x="2303748" y="3035465"/>
              <a:chExt cx="2232248" cy="769441"/>
            </a:xfrm>
          </p:grpSpPr>
          <p:sp>
            <p:nvSpPr>
              <p:cNvPr id="42" name="テキスト ボックス 41"/>
              <p:cNvSpPr txBox="1"/>
              <p:nvPr/>
            </p:nvSpPr>
            <p:spPr>
              <a:xfrm>
                <a:off x="2303748" y="3035465"/>
                <a:ext cx="648072" cy="769441"/>
              </a:xfrm>
              <a:prstGeom prst="rect">
                <a:avLst/>
              </a:prstGeom>
              <a:noFill/>
            </p:spPr>
            <p:txBody>
              <a:bodyPr wrap="square" rtlCol="0">
                <a:spAutoFit/>
              </a:bodyPr>
              <a:lstStyle/>
              <a:p>
                <a:r>
                  <a:rPr kumimoji="1" lang="en-US" altLang="ja-JP" sz="4400" dirty="0" smtClean="0">
                    <a:solidFill>
                      <a:schemeClr val="tx1">
                        <a:lumMod val="50000"/>
                      </a:schemeClr>
                    </a:solidFill>
                  </a:rPr>
                  <a:t>c.</a:t>
                </a:r>
                <a:endParaRPr kumimoji="1" lang="ja-JP" altLang="en-US" sz="4400" dirty="0">
                  <a:solidFill>
                    <a:schemeClr val="tx1">
                      <a:lumMod val="50000"/>
                    </a:schemeClr>
                  </a:solidFill>
                </a:endParaRPr>
              </a:p>
            </p:txBody>
          </p:sp>
          <p:sp>
            <p:nvSpPr>
              <p:cNvPr id="43" name="テキスト ボックス 42"/>
              <p:cNvSpPr txBox="1"/>
              <p:nvPr/>
            </p:nvSpPr>
            <p:spPr>
              <a:xfrm>
                <a:off x="2879812" y="3035465"/>
                <a:ext cx="1656184" cy="769441"/>
              </a:xfrm>
              <a:prstGeom prst="rect">
                <a:avLst/>
              </a:prstGeom>
              <a:noFill/>
            </p:spPr>
            <p:txBody>
              <a:bodyPr wrap="square" rtlCol="0">
                <a:spAutoFit/>
              </a:bodyPr>
              <a:lstStyle/>
              <a:p>
                <a:r>
                  <a:rPr kumimoji="1" lang="ja-JP" altLang="en-US" sz="4400" dirty="0" smtClean="0">
                    <a:solidFill>
                      <a:schemeClr val="tx1">
                        <a:lumMod val="50000"/>
                      </a:schemeClr>
                    </a:solidFill>
                  </a:rPr>
                  <a:t>配色</a:t>
                </a:r>
                <a:endParaRPr kumimoji="1" lang="ja-JP" altLang="en-US" sz="4400" dirty="0">
                  <a:solidFill>
                    <a:schemeClr val="tx1">
                      <a:lumMod val="50000"/>
                    </a:schemeClr>
                  </a:solidFill>
                </a:endParaRPr>
              </a:p>
            </p:txBody>
          </p:sp>
        </p:grpSp>
        <p:grpSp>
          <p:nvGrpSpPr>
            <p:cNvPr id="39" name="グループ化 38"/>
            <p:cNvGrpSpPr/>
            <p:nvPr/>
          </p:nvGrpSpPr>
          <p:grpSpPr>
            <a:xfrm>
              <a:off x="2303748" y="4077072"/>
              <a:ext cx="3960440" cy="769441"/>
              <a:chOff x="2303748" y="3783613"/>
              <a:chExt cx="3960440" cy="769441"/>
            </a:xfrm>
          </p:grpSpPr>
          <p:sp>
            <p:nvSpPr>
              <p:cNvPr id="40" name="テキスト ボックス 39"/>
              <p:cNvSpPr txBox="1"/>
              <p:nvPr/>
            </p:nvSpPr>
            <p:spPr>
              <a:xfrm>
                <a:off x="2303748" y="3783613"/>
                <a:ext cx="648072" cy="769441"/>
              </a:xfrm>
              <a:prstGeom prst="rect">
                <a:avLst/>
              </a:prstGeom>
              <a:noFill/>
            </p:spPr>
            <p:txBody>
              <a:bodyPr wrap="square" rtlCol="0">
                <a:spAutoFit/>
              </a:bodyPr>
              <a:lstStyle/>
              <a:p>
                <a:r>
                  <a:rPr kumimoji="1" lang="en-US" altLang="ja-JP" sz="4400" dirty="0" smtClean="0">
                    <a:solidFill>
                      <a:schemeClr val="tx1">
                        <a:lumMod val="50000"/>
                      </a:schemeClr>
                    </a:solidFill>
                  </a:rPr>
                  <a:t>d.</a:t>
                </a:r>
                <a:endParaRPr kumimoji="1" lang="ja-JP" altLang="en-US" sz="4400" dirty="0">
                  <a:solidFill>
                    <a:schemeClr val="tx1">
                      <a:lumMod val="50000"/>
                    </a:schemeClr>
                  </a:solidFill>
                </a:endParaRPr>
              </a:p>
            </p:txBody>
          </p:sp>
          <p:sp>
            <p:nvSpPr>
              <p:cNvPr id="41" name="テキスト ボックス 40"/>
              <p:cNvSpPr txBox="1"/>
              <p:nvPr/>
            </p:nvSpPr>
            <p:spPr>
              <a:xfrm>
                <a:off x="2879812" y="3783613"/>
                <a:ext cx="3384376" cy="769441"/>
              </a:xfrm>
              <a:prstGeom prst="rect">
                <a:avLst/>
              </a:prstGeom>
              <a:noFill/>
            </p:spPr>
            <p:txBody>
              <a:bodyPr wrap="square" rtlCol="0">
                <a:spAutoFit/>
              </a:bodyPr>
              <a:lstStyle/>
              <a:p>
                <a:r>
                  <a:rPr lang="ja-JP" altLang="en-US" sz="4400" dirty="0" smtClean="0">
                    <a:solidFill>
                      <a:schemeClr val="tx1">
                        <a:lumMod val="50000"/>
                      </a:schemeClr>
                    </a:solidFill>
                  </a:rPr>
                  <a:t>画面配置など</a:t>
                </a:r>
                <a:endParaRPr kumimoji="1" lang="ja-JP" altLang="en-US" sz="4400" dirty="0">
                  <a:solidFill>
                    <a:schemeClr val="tx1">
                      <a:lumMod val="50000"/>
                    </a:schemeClr>
                  </a:solidFill>
                </a:endParaRPr>
              </a:p>
            </p:txBody>
          </p:sp>
        </p:grpSp>
      </p:grpSp>
      <p:sp>
        <p:nvSpPr>
          <p:cNvPr id="4" name="スライド番号プレースホルダー 3"/>
          <p:cNvSpPr>
            <a:spLocks noGrp="1"/>
          </p:cNvSpPr>
          <p:nvPr>
            <p:ph type="sldNum" sz="quarter" idx="12"/>
          </p:nvPr>
        </p:nvSpPr>
        <p:spPr/>
        <p:txBody>
          <a:bodyPr/>
          <a:lstStyle/>
          <a:p>
            <a:fld id="{749DC45D-918B-423E-B5AE-ED0B78335A00}" type="slidenum">
              <a:rPr lang="ja-JP" altLang="en-US" smtClean="0"/>
              <a:pPr/>
              <a:t>27</a:t>
            </a:fld>
            <a:r>
              <a:rPr lang="en-US" altLang="ja-JP" smtClean="0"/>
              <a:t>/81</a:t>
            </a:r>
            <a:endParaRPr lang="ja-JP" altLang="en-US" dirty="0"/>
          </a:p>
        </p:txBody>
      </p:sp>
    </p:spTree>
    <p:extLst>
      <p:ext uri="{BB962C8B-B14F-4D97-AF65-F5344CB8AC3E}">
        <p14:creationId xmlns:p14="http://schemas.microsoft.com/office/powerpoint/2010/main" val="225322715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文字サイズ</a:t>
            </a:r>
            <a:endParaRPr kumimoji="1" lang="ja-JP" altLang="en-US" dirty="0"/>
          </a:p>
        </p:txBody>
      </p:sp>
      <p:sp>
        <p:nvSpPr>
          <p:cNvPr id="4" name="テキスト ボックス 3"/>
          <p:cNvSpPr txBox="1"/>
          <p:nvPr/>
        </p:nvSpPr>
        <p:spPr>
          <a:xfrm>
            <a:off x="611560" y="1196752"/>
            <a:ext cx="3960440" cy="369332"/>
          </a:xfrm>
          <a:prstGeom prst="rect">
            <a:avLst/>
          </a:prstGeom>
          <a:noFill/>
        </p:spPr>
        <p:txBody>
          <a:bodyPr wrap="square" rtlCol="0">
            <a:spAutoFit/>
          </a:bodyPr>
          <a:lstStyle/>
          <a:p>
            <a:r>
              <a:rPr kumimoji="1" lang="ja-JP" altLang="en-US" dirty="0" smtClean="0"/>
              <a:t>北海学園大学</a:t>
            </a:r>
            <a:r>
              <a:rPr lang="ja-JP" altLang="en-US" dirty="0"/>
              <a:t>　</a:t>
            </a:r>
            <a:r>
              <a:rPr lang="ja-JP" altLang="en-US" dirty="0" smtClean="0"/>
              <a:t>　　</a:t>
            </a:r>
            <a:r>
              <a:rPr kumimoji="1" lang="en-US" altLang="ja-JP" dirty="0" smtClean="0"/>
              <a:t>18</a:t>
            </a:r>
            <a:r>
              <a:rPr kumimoji="1" lang="ja-JP" altLang="en-US" dirty="0" smtClean="0"/>
              <a:t>ポイント</a:t>
            </a:r>
            <a:endParaRPr kumimoji="1" lang="ja-JP" altLang="en-US" dirty="0"/>
          </a:p>
        </p:txBody>
      </p:sp>
      <p:sp>
        <p:nvSpPr>
          <p:cNvPr id="6" name="テキスト ボックス 5"/>
          <p:cNvSpPr txBox="1"/>
          <p:nvPr/>
        </p:nvSpPr>
        <p:spPr>
          <a:xfrm>
            <a:off x="611560" y="1551565"/>
            <a:ext cx="5400600" cy="461665"/>
          </a:xfrm>
          <a:prstGeom prst="rect">
            <a:avLst/>
          </a:prstGeom>
          <a:noFill/>
        </p:spPr>
        <p:txBody>
          <a:bodyPr wrap="square" rtlCol="0">
            <a:spAutoFit/>
          </a:bodyPr>
          <a:lstStyle/>
          <a:p>
            <a:r>
              <a:rPr kumimoji="1" lang="ja-JP" altLang="en-US" sz="2400" dirty="0" smtClean="0"/>
              <a:t>北海学園大学</a:t>
            </a:r>
            <a:r>
              <a:rPr kumimoji="1" lang="ja-JP" altLang="en-US" dirty="0" smtClean="0"/>
              <a:t>　　　</a:t>
            </a:r>
            <a:r>
              <a:rPr kumimoji="1" lang="en-US" altLang="ja-JP" sz="2400" dirty="0" smtClean="0"/>
              <a:t>24</a:t>
            </a:r>
            <a:r>
              <a:rPr kumimoji="1" lang="ja-JP" altLang="en-US" sz="2400" dirty="0" smtClean="0"/>
              <a:t>ポイント</a:t>
            </a:r>
            <a:endParaRPr kumimoji="1" lang="ja-JP" altLang="en-US" sz="2400" dirty="0"/>
          </a:p>
        </p:txBody>
      </p:sp>
      <p:sp>
        <p:nvSpPr>
          <p:cNvPr id="10" name="テキスト ボックス 9"/>
          <p:cNvSpPr txBox="1"/>
          <p:nvPr/>
        </p:nvSpPr>
        <p:spPr>
          <a:xfrm>
            <a:off x="611560" y="1998711"/>
            <a:ext cx="6696744" cy="584775"/>
          </a:xfrm>
          <a:prstGeom prst="rect">
            <a:avLst/>
          </a:prstGeom>
          <a:noFill/>
        </p:spPr>
        <p:txBody>
          <a:bodyPr wrap="square" rtlCol="0">
            <a:spAutoFit/>
          </a:bodyPr>
          <a:lstStyle/>
          <a:p>
            <a:r>
              <a:rPr kumimoji="1" lang="ja-JP" altLang="en-US" sz="3200" dirty="0" smtClean="0"/>
              <a:t>北海学園大学</a:t>
            </a:r>
            <a:r>
              <a:rPr kumimoji="1" lang="ja-JP" altLang="en-US" dirty="0" smtClean="0"/>
              <a:t>　　　</a:t>
            </a:r>
            <a:r>
              <a:rPr kumimoji="1" lang="en-US" altLang="ja-JP" sz="3200" dirty="0" smtClean="0"/>
              <a:t>32</a:t>
            </a:r>
            <a:r>
              <a:rPr kumimoji="1" lang="ja-JP" altLang="en-US" sz="3200" dirty="0" smtClean="0"/>
              <a:t>ポイント</a:t>
            </a:r>
            <a:endParaRPr kumimoji="1" lang="ja-JP" altLang="en-US" sz="3200" dirty="0"/>
          </a:p>
        </p:txBody>
      </p:sp>
      <p:sp>
        <p:nvSpPr>
          <p:cNvPr id="12" name="テキスト ボックス 11"/>
          <p:cNvSpPr txBox="1"/>
          <p:nvPr/>
        </p:nvSpPr>
        <p:spPr>
          <a:xfrm>
            <a:off x="611560" y="2568967"/>
            <a:ext cx="7272808" cy="646331"/>
          </a:xfrm>
          <a:prstGeom prst="rect">
            <a:avLst/>
          </a:prstGeom>
          <a:noFill/>
        </p:spPr>
        <p:txBody>
          <a:bodyPr wrap="square" rtlCol="0">
            <a:spAutoFit/>
          </a:bodyPr>
          <a:lstStyle/>
          <a:p>
            <a:r>
              <a:rPr kumimoji="1" lang="ja-JP" altLang="en-US" sz="3600" dirty="0" smtClean="0"/>
              <a:t>北海学園大学</a:t>
            </a:r>
            <a:r>
              <a:rPr lang="ja-JP" altLang="en-US" dirty="0"/>
              <a:t>　</a:t>
            </a:r>
            <a:r>
              <a:rPr lang="ja-JP" altLang="en-US" dirty="0" smtClean="0"/>
              <a:t>　　</a:t>
            </a:r>
            <a:r>
              <a:rPr lang="en-US" altLang="ja-JP" sz="3600" dirty="0" smtClean="0"/>
              <a:t>36</a:t>
            </a:r>
            <a:r>
              <a:rPr lang="ja-JP" altLang="en-US" sz="3600" dirty="0" smtClean="0"/>
              <a:t>ポイント</a:t>
            </a:r>
            <a:endParaRPr kumimoji="1" lang="ja-JP" altLang="en-US" sz="3600" dirty="0"/>
          </a:p>
        </p:txBody>
      </p:sp>
      <p:sp>
        <p:nvSpPr>
          <p:cNvPr id="14" name="テキスト ボックス 13"/>
          <p:cNvSpPr txBox="1"/>
          <p:nvPr/>
        </p:nvSpPr>
        <p:spPr>
          <a:xfrm>
            <a:off x="611560" y="3200779"/>
            <a:ext cx="7380312" cy="769441"/>
          </a:xfrm>
          <a:prstGeom prst="rect">
            <a:avLst/>
          </a:prstGeom>
          <a:noFill/>
        </p:spPr>
        <p:txBody>
          <a:bodyPr wrap="square" rtlCol="0">
            <a:spAutoFit/>
          </a:bodyPr>
          <a:lstStyle/>
          <a:p>
            <a:r>
              <a:rPr kumimoji="1" lang="ja-JP" altLang="en-US" sz="4400" dirty="0" smtClean="0"/>
              <a:t>北海学園大学</a:t>
            </a:r>
            <a:r>
              <a:rPr kumimoji="1" lang="ja-JP" altLang="en-US" dirty="0" smtClean="0"/>
              <a:t>　　　</a:t>
            </a:r>
            <a:r>
              <a:rPr kumimoji="1" lang="en-US" altLang="ja-JP" sz="4400" dirty="0" smtClean="0"/>
              <a:t>44</a:t>
            </a:r>
            <a:r>
              <a:rPr kumimoji="1" lang="ja-JP" altLang="en-US" sz="4400" dirty="0" smtClean="0"/>
              <a:t>ポイント</a:t>
            </a:r>
            <a:endParaRPr kumimoji="1" lang="ja-JP" altLang="en-US" sz="4400" dirty="0"/>
          </a:p>
        </p:txBody>
      </p:sp>
      <p:sp>
        <p:nvSpPr>
          <p:cNvPr id="16" name="テキスト ボックス 15"/>
          <p:cNvSpPr txBox="1"/>
          <p:nvPr/>
        </p:nvSpPr>
        <p:spPr>
          <a:xfrm>
            <a:off x="971600" y="4797152"/>
            <a:ext cx="7200800" cy="707886"/>
          </a:xfrm>
          <a:prstGeom prst="rect">
            <a:avLst/>
          </a:prstGeom>
          <a:noFill/>
        </p:spPr>
        <p:txBody>
          <a:bodyPr wrap="square" rtlCol="0">
            <a:spAutoFit/>
          </a:bodyPr>
          <a:lstStyle/>
          <a:p>
            <a:pPr algn="ctr"/>
            <a:r>
              <a:rPr kumimoji="1" lang="en-US" altLang="ja-JP" sz="4000" dirty="0" smtClean="0">
                <a:solidFill>
                  <a:schemeClr val="accent4">
                    <a:lumMod val="60000"/>
                    <a:lumOff val="40000"/>
                  </a:schemeClr>
                </a:solidFill>
              </a:rPr>
              <a:t>40</a:t>
            </a:r>
            <a:r>
              <a:rPr kumimoji="1" lang="ja-JP" altLang="en-US" sz="4000" dirty="0" smtClean="0">
                <a:solidFill>
                  <a:schemeClr val="accent4">
                    <a:lumMod val="60000"/>
                    <a:lumOff val="40000"/>
                  </a:schemeClr>
                </a:solidFill>
              </a:rPr>
              <a:t>ポイント以上の利用を推奨</a:t>
            </a:r>
            <a:endParaRPr kumimoji="1" lang="ja-JP" altLang="en-US" sz="4000" dirty="0">
              <a:solidFill>
                <a:schemeClr val="accent4">
                  <a:lumMod val="60000"/>
                  <a:lumOff val="40000"/>
                </a:schemeClr>
              </a:solidFill>
            </a:endParaRPr>
          </a:p>
        </p:txBody>
      </p:sp>
      <p:sp>
        <p:nvSpPr>
          <p:cNvPr id="9" name="テキスト ボックス 8"/>
          <p:cNvSpPr txBox="1"/>
          <p:nvPr/>
        </p:nvSpPr>
        <p:spPr>
          <a:xfrm>
            <a:off x="611560" y="3955702"/>
            <a:ext cx="7920880" cy="830997"/>
          </a:xfrm>
          <a:prstGeom prst="rect">
            <a:avLst/>
          </a:prstGeom>
          <a:noFill/>
        </p:spPr>
        <p:txBody>
          <a:bodyPr wrap="square" rtlCol="0">
            <a:spAutoFit/>
          </a:bodyPr>
          <a:lstStyle/>
          <a:p>
            <a:r>
              <a:rPr kumimoji="1" lang="ja-JP" altLang="en-US" sz="4800" dirty="0" smtClean="0"/>
              <a:t>北海学園大学</a:t>
            </a:r>
            <a:r>
              <a:rPr kumimoji="1" lang="ja-JP" altLang="en-US" dirty="0" smtClean="0"/>
              <a:t>　　　</a:t>
            </a:r>
            <a:r>
              <a:rPr kumimoji="1" lang="en-US" altLang="ja-JP" sz="4800" dirty="0" smtClean="0"/>
              <a:t>48</a:t>
            </a:r>
            <a:r>
              <a:rPr kumimoji="1" lang="ja-JP" altLang="en-US" sz="4800" dirty="0" smtClean="0"/>
              <a:t>ポイント</a:t>
            </a:r>
            <a:endParaRPr kumimoji="1" lang="ja-JP" altLang="en-US" sz="4800" dirty="0"/>
          </a:p>
        </p:txBody>
      </p:sp>
      <p:sp>
        <p:nvSpPr>
          <p:cNvPr id="5" name="スライド番号プレースホルダー 4"/>
          <p:cNvSpPr>
            <a:spLocks noGrp="1"/>
          </p:cNvSpPr>
          <p:nvPr>
            <p:ph type="sldNum" sz="quarter" idx="12"/>
          </p:nvPr>
        </p:nvSpPr>
        <p:spPr/>
        <p:txBody>
          <a:bodyPr/>
          <a:lstStyle/>
          <a:p>
            <a:fld id="{749DC45D-918B-423E-B5AE-ED0B78335A00}" type="slidenum">
              <a:rPr lang="ja-JP" altLang="en-US" smtClean="0"/>
              <a:pPr/>
              <a:t>28</a:t>
            </a:fld>
            <a:r>
              <a:rPr lang="en-US" altLang="ja-JP" smtClean="0"/>
              <a:t>/81</a:t>
            </a:r>
            <a:endParaRPr lang="ja-JP" altLang="en-US" dirty="0"/>
          </a:p>
        </p:txBody>
      </p:sp>
    </p:spTree>
    <p:extLst>
      <p:ext uri="{BB962C8B-B14F-4D97-AF65-F5344CB8AC3E}">
        <p14:creationId xmlns:p14="http://schemas.microsoft.com/office/powerpoint/2010/main" val="150704695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明朝体とゴシック体</a:t>
            </a:r>
          </a:p>
        </p:txBody>
      </p:sp>
      <p:sp>
        <p:nvSpPr>
          <p:cNvPr id="6" name="テキスト ボックス 5"/>
          <p:cNvSpPr txBox="1"/>
          <p:nvPr/>
        </p:nvSpPr>
        <p:spPr>
          <a:xfrm>
            <a:off x="2756774" y="1431340"/>
            <a:ext cx="6120680" cy="707886"/>
          </a:xfrm>
          <a:prstGeom prst="rect">
            <a:avLst/>
          </a:prstGeom>
          <a:noFill/>
        </p:spPr>
        <p:txBody>
          <a:bodyPr wrap="square" rtlCol="0">
            <a:spAutoFit/>
          </a:bodyPr>
          <a:lstStyle/>
          <a:p>
            <a:r>
              <a:rPr kumimoji="1" lang="ja-JP" altLang="en-US" sz="4000" dirty="0" smtClean="0">
                <a:latin typeface="HGP明朝E" pitchFamily="18" charset="-128"/>
                <a:ea typeface="HGP明朝E" pitchFamily="18" charset="-128"/>
              </a:rPr>
              <a:t>インター大会北海学園大会</a:t>
            </a:r>
            <a:endParaRPr kumimoji="1" lang="en-US" altLang="ja-JP" sz="4000" dirty="0" smtClean="0">
              <a:latin typeface="HGP明朝E" pitchFamily="18" charset="-128"/>
              <a:ea typeface="HGP明朝E" pitchFamily="18" charset="-128"/>
            </a:endParaRPr>
          </a:p>
        </p:txBody>
      </p:sp>
      <p:sp>
        <p:nvSpPr>
          <p:cNvPr id="7" name="テキスト ボックス 6"/>
          <p:cNvSpPr txBox="1"/>
          <p:nvPr/>
        </p:nvSpPr>
        <p:spPr>
          <a:xfrm>
            <a:off x="2771800" y="2505090"/>
            <a:ext cx="6120680" cy="707886"/>
          </a:xfrm>
          <a:prstGeom prst="rect">
            <a:avLst/>
          </a:prstGeom>
          <a:noFill/>
        </p:spPr>
        <p:txBody>
          <a:bodyPr wrap="square" rtlCol="0">
            <a:spAutoFit/>
          </a:bodyPr>
          <a:lstStyle/>
          <a:p>
            <a:r>
              <a:rPr lang="ja-JP" altLang="en-US" sz="4000" dirty="0" smtClean="0">
                <a:latin typeface="HGPｺﾞｼｯｸE" pitchFamily="50" charset="-128"/>
                <a:ea typeface="HGPｺﾞｼｯｸE" pitchFamily="50" charset="-128"/>
              </a:rPr>
              <a:t>インター大会北海学園大会</a:t>
            </a:r>
            <a:endParaRPr kumimoji="1" lang="ja-JP" altLang="en-US" sz="4000" dirty="0">
              <a:latin typeface="HGPｺﾞｼｯｸE" pitchFamily="50" charset="-128"/>
              <a:ea typeface="HGPｺﾞｼｯｸE" pitchFamily="50" charset="-128"/>
            </a:endParaRPr>
          </a:p>
        </p:txBody>
      </p:sp>
      <p:sp>
        <p:nvSpPr>
          <p:cNvPr id="12" name="テキスト ボックス 11"/>
          <p:cNvSpPr txBox="1"/>
          <p:nvPr/>
        </p:nvSpPr>
        <p:spPr>
          <a:xfrm>
            <a:off x="179512" y="1404064"/>
            <a:ext cx="2160240" cy="646331"/>
          </a:xfrm>
          <a:prstGeom prst="rect">
            <a:avLst/>
          </a:prstGeom>
          <a:noFill/>
        </p:spPr>
        <p:txBody>
          <a:bodyPr wrap="square" rtlCol="0">
            <a:spAutoFit/>
          </a:bodyPr>
          <a:lstStyle/>
          <a:p>
            <a:r>
              <a:rPr kumimoji="1" lang="ja-JP" altLang="en-US" sz="3600" dirty="0" smtClean="0">
                <a:latin typeface="HGP明朝E" pitchFamily="18" charset="-128"/>
                <a:ea typeface="HGP明朝E" pitchFamily="18" charset="-128"/>
              </a:rPr>
              <a:t>明朝体：</a:t>
            </a:r>
            <a:endParaRPr kumimoji="1" lang="ja-JP" altLang="en-US" sz="3600" dirty="0">
              <a:latin typeface="HGP明朝E" pitchFamily="18" charset="-128"/>
              <a:ea typeface="HGP明朝E" pitchFamily="18" charset="-128"/>
            </a:endParaRPr>
          </a:p>
        </p:txBody>
      </p:sp>
      <p:sp>
        <p:nvSpPr>
          <p:cNvPr id="14" name="テキスト ボックス 13"/>
          <p:cNvSpPr txBox="1"/>
          <p:nvPr/>
        </p:nvSpPr>
        <p:spPr>
          <a:xfrm>
            <a:off x="107504" y="2484184"/>
            <a:ext cx="2736304" cy="707886"/>
          </a:xfrm>
          <a:prstGeom prst="rect">
            <a:avLst/>
          </a:prstGeom>
          <a:noFill/>
        </p:spPr>
        <p:txBody>
          <a:bodyPr wrap="square" rtlCol="0">
            <a:spAutoFit/>
          </a:bodyPr>
          <a:lstStyle/>
          <a:p>
            <a:r>
              <a:rPr kumimoji="1" lang="ja-JP" altLang="en-US" sz="4000" dirty="0" smtClean="0">
                <a:latin typeface="HGPｺﾞｼｯｸE" pitchFamily="50" charset="-128"/>
                <a:ea typeface="HGPｺﾞｼｯｸE" pitchFamily="50" charset="-128"/>
              </a:rPr>
              <a:t>ゴシック体：</a:t>
            </a:r>
            <a:endParaRPr kumimoji="1" lang="ja-JP" altLang="en-US" sz="4000" dirty="0">
              <a:latin typeface="HGPｺﾞｼｯｸE" pitchFamily="50" charset="-128"/>
              <a:ea typeface="HGPｺﾞｼｯｸE" pitchFamily="50" charset="-128"/>
            </a:endParaRPr>
          </a:p>
        </p:txBody>
      </p:sp>
      <p:sp>
        <p:nvSpPr>
          <p:cNvPr id="8" name="コンテンツ プレースホルダー 2"/>
          <p:cNvSpPr>
            <a:spLocks noGrp="1"/>
          </p:cNvSpPr>
          <p:nvPr>
            <p:ph idx="1"/>
          </p:nvPr>
        </p:nvSpPr>
        <p:spPr>
          <a:xfrm>
            <a:off x="328028" y="3789040"/>
            <a:ext cx="8487943" cy="1656184"/>
          </a:xfrm>
        </p:spPr>
        <p:txBody>
          <a:bodyPr>
            <a:noAutofit/>
          </a:bodyPr>
          <a:lstStyle/>
          <a:p>
            <a:pPr marL="0" indent="0" algn="ctr">
              <a:buNone/>
            </a:pPr>
            <a:r>
              <a:rPr lang="ja-JP" altLang="en-US" dirty="0">
                <a:solidFill>
                  <a:schemeClr val="accent4">
                    <a:lumMod val="60000"/>
                    <a:lumOff val="40000"/>
                  </a:schemeClr>
                </a:solidFill>
              </a:rPr>
              <a:t>横線が細くなる明朝体は不適</a:t>
            </a:r>
            <a:endParaRPr lang="en-US" altLang="ja-JP" dirty="0">
              <a:solidFill>
                <a:schemeClr val="accent4">
                  <a:lumMod val="60000"/>
                  <a:lumOff val="40000"/>
                </a:schemeClr>
              </a:solidFill>
            </a:endParaRPr>
          </a:p>
          <a:p>
            <a:pPr marL="0" indent="0" algn="ctr">
              <a:buNone/>
            </a:pPr>
            <a:r>
              <a:rPr lang="ja-JP" altLang="en-US" dirty="0">
                <a:solidFill>
                  <a:schemeClr val="accent4">
                    <a:lumMod val="60000"/>
                    <a:lumOff val="40000"/>
                  </a:schemeClr>
                </a:solidFill>
              </a:rPr>
              <a:t>ゴシック体を推奨</a:t>
            </a:r>
          </a:p>
        </p:txBody>
      </p:sp>
      <p:sp>
        <p:nvSpPr>
          <p:cNvPr id="4" name="スライド番号プレースホルダー 3"/>
          <p:cNvSpPr>
            <a:spLocks noGrp="1"/>
          </p:cNvSpPr>
          <p:nvPr>
            <p:ph type="sldNum" sz="quarter" idx="12"/>
          </p:nvPr>
        </p:nvSpPr>
        <p:spPr/>
        <p:txBody>
          <a:bodyPr/>
          <a:lstStyle/>
          <a:p>
            <a:fld id="{749DC45D-918B-423E-B5AE-ED0B78335A00}" type="slidenum">
              <a:rPr lang="ja-JP" altLang="en-US" smtClean="0"/>
              <a:pPr/>
              <a:t>29</a:t>
            </a:fld>
            <a:r>
              <a:rPr lang="en-US" altLang="ja-JP" smtClean="0"/>
              <a:t>/81</a:t>
            </a:r>
            <a:endParaRPr lang="ja-JP" altLang="en-US" dirty="0"/>
          </a:p>
        </p:txBody>
      </p:sp>
    </p:spTree>
    <p:extLst>
      <p:ext uri="{BB962C8B-B14F-4D97-AF65-F5344CB8AC3E}">
        <p14:creationId xmlns:p14="http://schemas.microsoft.com/office/powerpoint/2010/main" val="190773450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p:cNvPicPr>
            <a:picLocks noChangeAspect="1"/>
          </p:cNvPicPr>
          <p:nvPr/>
        </p:nvPicPr>
        <p:blipFill>
          <a:blip r:embed="rId3">
            <a:extLst>
              <a:ext uri="{BEBA8EAE-BF5A-486C-A8C5-ECC9F3942E4B}">
                <a14:imgProps xmlns:a14="http://schemas.microsoft.com/office/drawing/2010/main">
                  <a14:imgLayer r:embed="rId4">
                    <a14:imgEffect>
                      <a14:brightnessContrast bright="-10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タイトル 1"/>
          <p:cNvSpPr>
            <a:spLocks noGrp="1"/>
          </p:cNvSpPr>
          <p:nvPr>
            <p:ph type="title"/>
          </p:nvPr>
        </p:nvSpPr>
        <p:spPr>
          <a:xfrm>
            <a:off x="107504" y="188640"/>
            <a:ext cx="2664296" cy="792088"/>
          </a:xfrm>
          <a:noFill/>
        </p:spPr>
        <p:txBody>
          <a:bodyPr/>
          <a:lstStyle/>
          <a:p>
            <a:r>
              <a:rPr lang="ja-JP" altLang="en-US" dirty="0">
                <a:latin typeface="+mj-ea"/>
              </a:rPr>
              <a:t>メニュー</a:t>
            </a:r>
            <a:endParaRPr kumimoji="1" lang="ja-JP" altLang="en-US" dirty="0">
              <a:latin typeface="+mj-ea"/>
            </a:endParaRPr>
          </a:p>
        </p:txBody>
      </p:sp>
      <p:grpSp>
        <p:nvGrpSpPr>
          <p:cNvPr id="3" name="グループ化 2"/>
          <p:cNvGrpSpPr/>
          <p:nvPr/>
        </p:nvGrpSpPr>
        <p:grpSpPr>
          <a:xfrm>
            <a:off x="827584" y="1196752"/>
            <a:ext cx="8208912" cy="4166011"/>
            <a:chOff x="827584" y="1196752"/>
            <a:chExt cx="8208912" cy="4166011"/>
          </a:xfrm>
        </p:grpSpPr>
        <p:sp>
          <p:nvSpPr>
            <p:cNvPr id="11" name="テキスト ボックス 10"/>
            <p:cNvSpPr txBox="1"/>
            <p:nvPr/>
          </p:nvSpPr>
          <p:spPr>
            <a:xfrm>
              <a:off x="827584" y="1196752"/>
              <a:ext cx="7056784" cy="769441"/>
            </a:xfrm>
            <a:prstGeom prst="rect">
              <a:avLst/>
            </a:prstGeom>
            <a:noFill/>
          </p:spPr>
          <p:txBody>
            <a:bodyPr wrap="square" rtlCol="0">
              <a:spAutoFit/>
            </a:bodyPr>
            <a:lstStyle/>
            <a:p>
              <a:r>
                <a:rPr lang="en-US" altLang="ja-JP" sz="4400" dirty="0" smtClean="0"/>
                <a:t>1. </a:t>
              </a:r>
              <a:r>
                <a:rPr lang="ja-JP" altLang="en-US" sz="4400" dirty="0" smtClean="0"/>
                <a:t>プレゼンテーションとは</a:t>
              </a:r>
              <a:endParaRPr lang="en-US" altLang="ja-JP" sz="4400" dirty="0"/>
            </a:p>
          </p:txBody>
        </p:sp>
        <p:sp>
          <p:nvSpPr>
            <p:cNvPr id="12" name="テキスト ボックス 11"/>
            <p:cNvSpPr txBox="1"/>
            <p:nvPr/>
          </p:nvSpPr>
          <p:spPr>
            <a:xfrm>
              <a:off x="827584" y="2045894"/>
              <a:ext cx="7920880" cy="769441"/>
            </a:xfrm>
            <a:prstGeom prst="rect">
              <a:avLst/>
            </a:prstGeom>
            <a:noFill/>
          </p:spPr>
          <p:txBody>
            <a:bodyPr wrap="square" rtlCol="0">
              <a:spAutoFit/>
            </a:bodyPr>
            <a:lstStyle/>
            <a:p>
              <a:r>
                <a:rPr lang="en-US" altLang="ja-JP" sz="4400" dirty="0" smtClean="0"/>
                <a:t>2. </a:t>
              </a:r>
              <a:r>
                <a:rPr lang="ja-JP" altLang="en-US" sz="4400" dirty="0" smtClean="0"/>
                <a:t>準備</a:t>
              </a:r>
              <a:endParaRPr lang="en-US" altLang="ja-JP" sz="4400" dirty="0"/>
            </a:p>
          </p:txBody>
        </p:sp>
        <p:sp>
          <p:nvSpPr>
            <p:cNvPr id="14" name="テキスト ボックス 13"/>
            <p:cNvSpPr txBox="1"/>
            <p:nvPr/>
          </p:nvSpPr>
          <p:spPr>
            <a:xfrm>
              <a:off x="827584" y="2895037"/>
              <a:ext cx="8208912" cy="769441"/>
            </a:xfrm>
            <a:prstGeom prst="rect">
              <a:avLst/>
            </a:prstGeom>
            <a:noFill/>
          </p:spPr>
          <p:txBody>
            <a:bodyPr wrap="square" rtlCol="0">
              <a:spAutoFit/>
            </a:bodyPr>
            <a:lstStyle/>
            <a:p>
              <a:r>
                <a:rPr lang="en-US" altLang="ja-JP" sz="4400" dirty="0" smtClean="0"/>
                <a:t>3. </a:t>
              </a:r>
              <a:r>
                <a:rPr lang="ja-JP" altLang="en-US" sz="4400" dirty="0" smtClean="0"/>
                <a:t>画面構成の基本</a:t>
              </a:r>
              <a:endParaRPr lang="en-US" altLang="ja-JP" sz="4400" dirty="0"/>
            </a:p>
          </p:txBody>
        </p:sp>
        <p:sp>
          <p:nvSpPr>
            <p:cNvPr id="16" name="テキスト ボックス 15"/>
            <p:cNvSpPr txBox="1"/>
            <p:nvPr/>
          </p:nvSpPr>
          <p:spPr>
            <a:xfrm>
              <a:off x="827584" y="3744180"/>
              <a:ext cx="7632848" cy="769441"/>
            </a:xfrm>
            <a:prstGeom prst="rect">
              <a:avLst/>
            </a:prstGeom>
            <a:noFill/>
          </p:spPr>
          <p:txBody>
            <a:bodyPr wrap="square" rtlCol="0">
              <a:spAutoFit/>
            </a:bodyPr>
            <a:lstStyle/>
            <a:p>
              <a:r>
                <a:rPr lang="en-US" altLang="ja-JP" sz="4400" dirty="0" smtClean="0"/>
                <a:t>4. </a:t>
              </a:r>
              <a:r>
                <a:rPr lang="ja-JP" altLang="en-US" sz="4400" dirty="0" smtClean="0"/>
                <a:t>発表本番</a:t>
              </a:r>
              <a:endParaRPr lang="ja-JP" altLang="en-US" sz="4400" dirty="0"/>
            </a:p>
          </p:txBody>
        </p:sp>
        <p:sp>
          <p:nvSpPr>
            <p:cNvPr id="8" name="テキスト ボックス 7"/>
            <p:cNvSpPr txBox="1"/>
            <p:nvPr/>
          </p:nvSpPr>
          <p:spPr>
            <a:xfrm>
              <a:off x="827584" y="4593322"/>
              <a:ext cx="7632848" cy="769441"/>
            </a:xfrm>
            <a:prstGeom prst="rect">
              <a:avLst/>
            </a:prstGeom>
            <a:noFill/>
          </p:spPr>
          <p:txBody>
            <a:bodyPr wrap="square" rtlCol="0">
              <a:spAutoFit/>
            </a:bodyPr>
            <a:lstStyle/>
            <a:p>
              <a:r>
                <a:rPr lang="en-US" altLang="ja-JP" sz="4400" dirty="0" smtClean="0"/>
                <a:t>5. </a:t>
              </a:r>
              <a:r>
                <a:rPr lang="ja-JP" altLang="en-US" sz="4400" dirty="0" smtClean="0"/>
                <a:t>まとめ</a:t>
              </a:r>
              <a:endParaRPr lang="ja-JP" altLang="en-US" sz="4400" dirty="0"/>
            </a:p>
          </p:txBody>
        </p:sp>
      </p:grpSp>
      <p:grpSp>
        <p:nvGrpSpPr>
          <p:cNvPr id="4" name="グループ化 3"/>
          <p:cNvGrpSpPr/>
          <p:nvPr/>
        </p:nvGrpSpPr>
        <p:grpSpPr>
          <a:xfrm>
            <a:off x="971225" y="5733256"/>
            <a:ext cx="7437524" cy="369332"/>
            <a:chOff x="971225" y="5908445"/>
            <a:chExt cx="7437524" cy="369332"/>
          </a:xfrm>
        </p:grpSpPr>
        <p:grpSp>
          <p:nvGrpSpPr>
            <p:cNvPr id="7" name="グループ化 6"/>
            <p:cNvGrpSpPr/>
            <p:nvPr/>
          </p:nvGrpSpPr>
          <p:grpSpPr>
            <a:xfrm>
              <a:off x="7472646" y="5912022"/>
              <a:ext cx="936103" cy="362178"/>
              <a:chOff x="971600" y="5805264"/>
              <a:chExt cx="936103" cy="504056"/>
            </a:xfrm>
            <a:solidFill>
              <a:schemeClr val="tx1">
                <a:lumMod val="75000"/>
              </a:schemeClr>
            </a:solidFill>
          </p:grpSpPr>
          <p:sp>
            <p:nvSpPr>
              <p:cNvPr id="5" name="正方形/長方形 4"/>
              <p:cNvSpPr/>
              <p:nvPr/>
            </p:nvSpPr>
            <p:spPr>
              <a:xfrm>
                <a:off x="971600" y="5805264"/>
                <a:ext cx="720080" cy="504056"/>
              </a:xfrm>
              <a:prstGeom prst="rect">
                <a:avLst/>
              </a:prstGeom>
              <a:grp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二等辺三角形 5"/>
              <p:cNvSpPr/>
              <p:nvPr/>
            </p:nvSpPr>
            <p:spPr>
              <a:xfrm rot="5400000">
                <a:off x="1548038" y="5949655"/>
                <a:ext cx="504056" cy="215274"/>
              </a:xfrm>
              <a:prstGeom prst="triangle">
                <a:avLst/>
              </a:prstGeom>
              <a:grp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3" name="グループ化 22"/>
            <p:cNvGrpSpPr/>
            <p:nvPr/>
          </p:nvGrpSpPr>
          <p:grpSpPr>
            <a:xfrm>
              <a:off x="6732240" y="5912022"/>
              <a:ext cx="936103" cy="362178"/>
              <a:chOff x="971600" y="5805264"/>
              <a:chExt cx="936103" cy="504056"/>
            </a:xfrm>
            <a:solidFill>
              <a:schemeClr val="tx1">
                <a:lumMod val="65000"/>
              </a:schemeClr>
            </a:solidFill>
          </p:grpSpPr>
          <p:sp>
            <p:nvSpPr>
              <p:cNvPr id="24" name="正方形/長方形 23"/>
              <p:cNvSpPr/>
              <p:nvPr/>
            </p:nvSpPr>
            <p:spPr>
              <a:xfrm>
                <a:off x="971600" y="5805264"/>
                <a:ext cx="720080" cy="504056"/>
              </a:xfrm>
              <a:prstGeom prst="rect">
                <a:avLst/>
              </a:prstGeom>
              <a:grpFill/>
              <a:ln>
                <a:solidFill>
                  <a:schemeClr val="tx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二等辺三角形 24"/>
              <p:cNvSpPr/>
              <p:nvPr/>
            </p:nvSpPr>
            <p:spPr>
              <a:xfrm rot="5400000">
                <a:off x="1548038" y="5949655"/>
                <a:ext cx="504056" cy="215274"/>
              </a:xfrm>
              <a:prstGeom prst="triangle">
                <a:avLst/>
              </a:prstGeom>
              <a:grpFill/>
              <a:ln>
                <a:solidFill>
                  <a:schemeClr val="tx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6" name="グループ化 25"/>
            <p:cNvGrpSpPr/>
            <p:nvPr/>
          </p:nvGrpSpPr>
          <p:grpSpPr>
            <a:xfrm>
              <a:off x="3131840" y="5912022"/>
              <a:ext cx="3816423" cy="362178"/>
              <a:chOff x="-1908720" y="5805264"/>
              <a:chExt cx="3816423" cy="504056"/>
            </a:xfrm>
            <a:solidFill>
              <a:schemeClr val="tx1">
                <a:lumMod val="50000"/>
              </a:schemeClr>
            </a:solidFill>
          </p:grpSpPr>
          <p:sp>
            <p:nvSpPr>
              <p:cNvPr id="27" name="正方形/長方形 26"/>
              <p:cNvSpPr/>
              <p:nvPr/>
            </p:nvSpPr>
            <p:spPr>
              <a:xfrm>
                <a:off x="-1908720" y="5805264"/>
                <a:ext cx="3600400" cy="504056"/>
              </a:xfrm>
              <a:prstGeom prst="rect">
                <a:avLst/>
              </a:prstGeom>
              <a:grp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二等辺三角形 27"/>
              <p:cNvSpPr/>
              <p:nvPr/>
            </p:nvSpPr>
            <p:spPr>
              <a:xfrm rot="5400000">
                <a:off x="1548038" y="5949655"/>
                <a:ext cx="504056" cy="215274"/>
              </a:xfrm>
              <a:prstGeom prst="triangle">
                <a:avLst/>
              </a:prstGeom>
              <a:grp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9" name="グループ化 28"/>
            <p:cNvGrpSpPr/>
            <p:nvPr/>
          </p:nvGrpSpPr>
          <p:grpSpPr>
            <a:xfrm>
              <a:off x="1692428" y="5912022"/>
              <a:ext cx="1655435" cy="362178"/>
              <a:chOff x="252268" y="5805264"/>
              <a:chExt cx="1655435" cy="504056"/>
            </a:xfrm>
            <a:solidFill>
              <a:schemeClr val="bg1">
                <a:lumMod val="65000"/>
                <a:lumOff val="35000"/>
              </a:schemeClr>
            </a:solidFill>
          </p:grpSpPr>
          <p:sp>
            <p:nvSpPr>
              <p:cNvPr id="30" name="正方形/長方形 29"/>
              <p:cNvSpPr/>
              <p:nvPr/>
            </p:nvSpPr>
            <p:spPr>
              <a:xfrm>
                <a:off x="252268" y="5805264"/>
                <a:ext cx="1439411" cy="504056"/>
              </a:xfrm>
              <a:prstGeom prst="rect">
                <a:avLst/>
              </a:prstGeom>
              <a:grpFill/>
              <a:ln>
                <a:solidFill>
                  <a:schemeClr val="bg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二等辺三角形 30"/>
              <p:cNvSpPr/>
              <p:nvPr/>
            </p:nvSpPr>
            <p:spPr>
              <a:xfrm rot="5400000">
                <a:off x="1548038" y="5949655"/>
                <a:ext cx="504056" cy="215274"/>
              </a:xfrm>
              <a:prstGeom prst="triangle">
                <a:avLst/>
              </a:prstGeom>
              <a:grpFill/>
              <a:ln>
                <a:solidFill>
                  <a:schemeClr val="bg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2" name="グループ化 31"/>
            <p:cNvGrpSpPr/>
            <p:nvPr/>
          </p:nvGrpSpPr>
          <p:grpSpPr>
            <a:xfrm>
              <a:off x="971225" y="5912022"/>
              <a:ext cx="935730" cy="362178"/>
              <a:chOff x="971973" y="5805264"/>
              <a:chExt cx="935730" cy="504056"/>
            </a:xfrm>
            <a:solidFill>
              <a:schemeClr val="bg1">
                <a:lumMod val="75000"/>
                <a:lumOff val="25000"/>
              </a:schemeClr>
            </a:solidFill>
          </p:grpSpPr>
          <p:sp>
            <p:nvSpPr>
              <p:cNvPr id="33" name="正方形/長方形 32"/>
              <p:cNvSpPr/>
              <p:nvPr/>
            </p:nvSpPr>
            <p:spPr>
              <a:xfrm>
                <a:off x="971973" y="5805264"/>
                <a:ext cx="719706" cy="504056"/>
              </a:xfrm>
              <a:prstGeom prst="rect">
                <a:avLst/>
              </a:prstGeom>
              <a:grpFill/>
              <a:ln>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二等辺三角形 33"/>
              <p:cNvSpPr/>
              <p:nvPr/>
            </p:nvSpPr>
            <p:spPr>
              <a:xfrm rot="5400000">
                <a:off x="1548038" y="5949655"/>
                <a:ext cx="504056" cy="215274"/>
              </a:xfrm>
              <a:prstGeom prst="triangle">
                <a:avLst/>
              </a:prstGeom>
              <a:grpFill/>
              <a:ln>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0" name="テキスト ボックス 9"/>
            <p:cNvSpPr txBox="1"/>
            <p:nvPr/>
          </p:nvSpPr>
          <p:spPr>
            <a:xfrm>
              <a:off x="1187624" y="5908445"/>
              <a:ext cx="360040" cy="369332"/>
            </a:xfrm>
            <a:prstGeom prst="rect">
              <a:avLst/>
            </a:prstGeom>
            <a:noFill/>
          </p:spPr>
          <p:txBody>
            <a:bodyPr wrap="square" rtlCol="0">
              <a:spAutoFit/>
            </a:bodyPr>
            <a:lstStyle/>
            <a:p>
              <a:pPr algn="ctr"/>
              <a:r>
                <a:rPr kumimoji="1" lang="en-US" altLang="ja-JP" dirty="0" smtClean="0"/>
                <a:t>1</a:t>
              </a:r>
              <a:endParaRPr kumimoji="1" lang="ja-JP" altLang="en-US" dirty="0"/>
            </a:p>
          </p:txBody>
        </p:sp>
        <p:sp>
          <p:nvSpPr>
            <p:cNvPr id="19" name="テキスト ボックス 18"/>
            <p:cNvSpPr txBox="1"/>
            <p:nvPr/>
          </p:nvSpPr>
          <p:spPr>
            <a:xfrm>
              <a:off x="2411760" y="5908445"/>
              <a:ext cx="288032" cy="369332"/>
            </a:xfrm>
            <a:prstGeom prst="rect">
              <a:avLst/>
            </a:prstGeom>
            <a:noFill/>
          </p:spPr>
          <p:txBody>
            <a:bodyPr wrap="square" rtlCol="0">
              <a:spAutoFit/>
            </a:bodyPr>
            <a:lstStyle/>
            <a:p>
              <a:pPr algn="ctr"/>
              <a:r>
                <a:rPr lang="en-US" altLang="ja-JP" dirty="0"/>
                <a:t>2</a:t>
              </a:r>
              <a:endParaRPr kumimoji="1" lang="ja-JP" altLang="en-US" dirty="0"/>
            </a:p>
          </p:txBody>
        </p:sp>
        <p:sp>
          <p:nvSpPr>
            <p:cNvPr id="35" name="テキスト ボックス 34"/>
            <p:cNvSpPr txBox="1"/>
            <p:nvPr/>
          </p:nvSpPr>
          <p:spPr>
            <a:xfrm>
              <a:off x="4932040" y="5908445"/>
              <a:ext cx="360040" cy="369332"/>
            </a:xfrm>
            <a:prstGeom prst="rect">
              <a:avLst/>
            </a:prstGeom>
            <a:noFill/>
          </p:spPr>
          <p:txBody>
            <a:bodyPr wrap="square" rtlCol="0">
              <a:spAutoFit/>
            </a:bodyPr>
            <a:lstStyle/>
            <a:p>
              <a:pPr algn="ctr"/>
              <a:r>
                <a:rPr lang="en-US" altLang="ja-JP" dirty="0" smtClean="0"/>
                <a:t>3</a:t>
              </a:r>
              <a:endParaRPr kumimoji="1" lang="ja-JP" altLang="en-US" dirty="0"/>
            </a:p>
          </p:txBody>
        </p:sp>
        <p:sp>
          <p:nvSpPr>
            <p:cNvPr id="36" name="テキスト ボックス 35"/>
            <p:cNvSpPr txBox="1"/>
            <p:nvPr/>
          </p:nvSpPr>
          <p:spPr>
            <a:xfrm>
              <a:off x="7028984" y="5908445"/>
              <a:ext cx="351328" cy="369332"/>
            </a:xfrm>
            <a:prstGeom prst="rect">
              <a:avLst/>
            </a:prstGeom>
            <a:noFill/>
          </p:spPr>
          <p:txBody>
            <a:bodyPr wrap="square" rtlCol="0">
              <a:spAutoFit/>
            </a:bodyPr>
            <a:lstStyle/>
            <a:p>
              <a:pPr algn="ctr"/>
              <a:r>
                <a:rPr lang="en-US" altLang="ja-JP" dirty="0" smtClean="0"/>
                <a:t>4</a:t>
              </a:r>
              <a:endParaRPr kumimoji="1" lang="ja-JP" altLang="en-US" dirty="0"/>
            </a:p>
          </p:txBody>
        </p:sp>
        <p:sp>
          <p:nvSpPr>
            <p:cNvPr id="37" name="テキスト ボックス 36"/>
            <p:cNvSpPr txBox="1"/>
            <p:nvPr/>
          </p:nvSpPr>
          <p:spPr>
            <a:xfrm>
              <a:off x="7797431" y="5908445"/>
              <a:ext cx="302961" cy="369332"/>
            </a:xfrm>
            <a:prstGeom prst="rect">
              <a:avLst/>
            </a:prstGeom>
            <a:noFill/>
          </p:spPr>
          <p:txBody>
            <a:bodyPr wrap="square" rtlCol="0">
              <a:spAutoFit/>
            </a:bodyPr>
            <a:lstStyle/>
            <a:p>
              <a:pPr algn="ctr"/>
              <a:r>
                <a:rPr lang="en-US" altLang="ja-JP" dirty="0" smtClean="0"/>
                <a:t>5</a:t>
              </a:r>
              <a:endParaRPr kumimoji="1" lang="ja-JP" altLang="en-US" dirty="0"/>
            </a:p>
          </p:txBody>
        </p:sp>
      </p:grpSp>
      <p:sp>
        <p:nvSpPr>
          <p:cNvPr id="15" name="スライド番号プレースホルダー 14"/>
          <p:cNvSpPr>
            <a:spLocks noGrp="1"/>
          </p:cNvSpPr>
          <p:nvPr>
            <p:ph type="sldNum" sz="quarter" idx="12"/>
          </p:nvPr>
        </p:nvSpPr>
        <p:spPr/>
        <p:txBody>
          <a:bodyPr/>
          <a:lstStyle/>
          <a:p>
            <a:fld id="{749DC45D-918B-423E-B5AE-ED0B78335A00}" type="slidenum">
              <a:rPr lang="ja-JP" altLang="en-US" smtClean="0"/>
              <a:pPr/>
              <a:t>3</a:t>
            </a:fld>
            <a:r>
              <a:rPr lang="en-US" altLang="ja-JP" smtClean="0"/>
              <a:t>/81</a:t>
            </a:r>
            <a:endParaRPr lang="ja-JP" altLang="en-US" dirty="0"/>
          </a:p>
        </p:txBody>
      </p:sp>
    </p:spTree>
    <p:extLst>
      <p:ext uri="{BB962C8B-B14F-4D97-AF65-F5344CB8AC3E}">
        <p14:creationId xmlns:p14="http://schemas.microsoft.com/office/powerpoint/2010/main" val="59592346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z="4000" dirty="0"/>
              <a:t>ユニバーサルデザイン</a:t>
            </a:r>
            <a:r>
              <a:rPr lang="en-US" altLang="ja-JP" sz="4000" dirty="0"/>
              <a:t>(UD)</a:t>
            </a:r>
            <a:r>
              <a:rPr lang="ja-JP" altLang="en-US" sz="4000" dirty="0"/>
              <a:t>フォント</a:t>
            </a:r>
            <a:endParaRPr kumimoji="1" lang="ja-JP" altLang="en-US" sz="4000" dirty="0"/>
          </a:p>
        </p:txBody>
      </p:sp>
      <p:sp>
        <p:nvSpPr>
          <p:cNvPr id="5" name="コンテンツ プレースホルダー 2"/>
          <p:cNvSpPr>
            <a:spLocks noGrp="1"/>
          </p:cNvSpPr>
          <p:nvPr>
            <p:ph idx="1"/>
          </p:nvPr>
        </p:nvSpPr>
        <p:spPr>
          <a:xfrm>
            <a:off x="251520" y="1268760"/>
            <a:ext cx="8229600" cy="4525963"/>
          </a:xfrm>
        </p:spPr>
        <p:txBody>
          <a:bodyPr>
            <a:noAutofit/>
          </a:bodyPr>
          <a:lstStyle/>
          <a:p>
            <a:pPr marL="0" indent="0">
              <a:buNone/>
            </a:pPr>
            <a:r>
              <a:rPr lang="ja-JP" altLang="en-US" dirty="0"/>
              <a:t>あらゆる人に</a:t>
            </a:r>
            <a:r>
              <a:rPr lang="ja-JP" altLang="en-US" dirty="0" smtClean="0"/>
              <a:t>読みやすく</a:t>
            </a:r>
            <a:endParaRPr lang="ja-JP" altLang="en-US" dirty="0"/>
          </a:p>
        </p:txBody>
      </p:sp>
      <p:sp>
        <p:nvSpPr>
          <p:cNvPr id="3" name="テキスト ボックス 2"/>
          <p:cNvSpPr txBox="1"/>
          <p:nvPr/>
        </p:nvSpPr>
        <p:spPr>
          <a:xfrm>
            <a:off x="323528" y="2110294"/>
            <a:ext cx="5256584" cy="769441"/>
          </a:xfrm>
          <a:prstGeom prst="rect">
            <a:avLst/>
          </a:prstGeom>
          <a:noFill/>
        </p:spPr>
        <p:txBody>
          <a:bodyPr wrap="square" rtlCol="0">
            <a:spAutoFit/>
          </a:bodyPr>
          <a:lstStyle/>
          <a:p>
            <a:r>
              <a:rPr lang="ja-JP" altLang="en-US" sz="4400" dirty="0" smtClean="0"/>
              <a:t>例：生茶（キリン）</a:t>
            </a:r>
            <a:endParaRPr kumimoji="1" lang="ja-JP" altLang="en-US" sz="4400" dirty="0"/>
          </a:p>
        </p:txBody>
      </p:sp>
      <p:pic>
        <p:nvPicPr>
          <p:cNvPr id="4" name="図 3"/>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l="24737" t="11915" r="21052" b="23335"/>
          <a:stretch/>
        </p:blipFill>
        <p:spPr>
          <a:xfrm>
            <a:off x="1676364" y="2801794"/>
            <a:ext cx="3111660" cy="2787446"/>
          </a:xfrm>
          <a:prstGeom prst="rect">
            <a:avLst/>
          </a:prstGeom>
        </p:spPr>
      </p:pic>
      <p:pic>
        <p:nvPicPr>
          <p:cNvPr id="6" name="図 5"/>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l="35201" t="17298" r="27760" b="29843"/>
          <a:stretch/>
        </p:blipFill>
        <p:spPr>
          <a:xfrm>
            <a:off x="5436096" y="2536324"/>
            <a:ext cx="2852223" cy="3052916"/>
          </a:xfrm>
          <a:prstGeom prst="rect">
            <a:avLst/>
          </a:prstGeom>
        </p:spPr>
      </p:pic>
      <p:sp>
        <p:nvSpPr>
          <p:cNvPr id="8" name="スライド番号プレースホルダー 7"/>
          <p:cNvSpPr>
            <a:spLocks noGrp="1"/>
          </p:cNvSpPr>
          <p:nvPr>
            <p:ph type="sldNum" sz="quarter" idx="12"/>
          </p:nvPr>
        </p:nvSpPr>
        <p:spPr/>
        <p:txBody>
          <a:bodyPr/>
          <a:lstStyle/>
          <a:p>
            <a:fld id="{749DC45D-918B-423E-B5AE-ED0B78335A00}" type="slidenum">
              <a:rPr lang="ja-JP" altLang="en-US" smtClean="0"/>
              <a:pPr/>
              <a:t>30</a:t>
            </a:fld>
            <a:r>
              <a:rPr lang="en-US" altLang="ja-JP" smtClean="0"/>
              <a:t>/81</a:t>
            </a:r>
            <a:endParaRPr lang="ja-JP" altLang="en-US" dirty="0"/>
          </a:p>
        </p:txBody>
      </p:sp>
    </p:spTree>
    <p:extLst>
      <p:ext uri="{BB962C8B-B14F-4D97-AF65-F5344CB8AC3E}">
        <p14:creationId xmlns:p14="http://schemas.microsoft.com/office/powerpoint/2010/main" val="88132351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本発表の使用フォント</a:t>
            </a:r>
            <a:endParaRPr kumimoji="1" lang="ja-JP" altLang="en-US" dirty="0"/>
          </a:p>
        </p:txBody>
      </p:sp>
      <p:sp>
        <p:nvSpPr>
          <p:cNvPr id="4" name="テキスト ボックス 3"/>
          <p:cNvSpPr txBox="1"/>
          <p:nvPr/>
        </p:nvSpPr>
        <p:spPr>
          <a:xfrm>
            <a:off x="251520" y="2085236"/>
            <a:ext cx="6912768" cy="769441"/>
          </a:xfrm>
          <a:prstGeom prst="rect">
            <a:avLst/>
          </a:prstGeom>
          <a:noFill/>
        </p:spPr>
        <p:txBody>
          <a:bodyPr wrap="square" rtlCol="0">
            <a:spAutoFit/>
          </a:bodyPr>
          <a:lstStyle/>
          <a:p>
            <a:r>
              <a:rPr kumimoji="1" lang="ja-JP" altLang="en-US" sz="4400" dirty="0" smtClean="0"/>
              <a:t>吾輩は猫である</a:t>
            </a:r>
            <a:r>
              <a:rPr lang="ja-JP" altLang="en-US" sz="4400" dirty="0"/>
              <a:t>。</a:t>
            </a:r>
            <a:endParaRPr kumimoji="1" lang="ja-JP" altLang="en-US" sz="4400" dirty="0"/>
          </a:p>
        </p:txBody>
      </p:sp>
      <p:sp>
        <p:nvSpPr>
          <p:cNvPr id="5" name="テキスト ボックス 4"/>
          <p:cNvSpPr txBox="1"/>
          <p:nvPr/>
        </p:nvSpPr>
        <p:spPr>
          <a:xfrm>
            <a:off x="251520" y="3669412"/>
            <a:ext cx="5184576" cy="769441"/>
          </a:xfrm>
          <a:prstGeom prst="rect">
            <a:avLst/>
          </a:prstGeom>
          <a:noFill/>
        </p:spPr>
        <p:txBody>
          <a:bodyPr wrap="square" rtlCol="0">
            <a:spAutoFit/>
          </a:bodyPr>
          <a:lstStyle/>
          <a:p>
            <a:r>
              <a:rPr kumimoji="1" lang="en-US" altLang="ja-JP" sz="4400" dirty="0" smtClean="0"/>
              <a:t>I am a cat.</a:t>
            </a:r>
            <a:endParaRPr kumimoji="1" lang="ja-JP" altLang="en-US" sz="4400" dirty="0"/>
          </a:p>
        </p:txBody>
      </p:sp>
      <p:cxnSp>
        <p:nvCxnSpPr>
          <p:cNvPr id="7" name="直線矢印コネクタ 6"/>
          <p:cNvCxnSpPr/>
          <p:nvPr/>
        </p:nvCxnSpPr>
        <p:spPr>
          <a:xfrm flipH="1" flipV="1">
            <a:off x="755576" y="908720"/>
            <a:ext cx="216024" cy="504056"/>
          </a:xfrm>
          <a:prstGeom prst="straightConnector1">
            <a:avLst/>
          </a:prstGeom>
          <a:ln w="57150">
            <a:solidFill>
              <a:schemeClr val="accent4">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sp>
        <p:nvSpPr>
          <p:cNvPr id="9" name="テキスト ボックス 8"/>
          <p:cNvSpPr txBox="1"/>
          <p:nvPr/>
        </p:nvSpPr>
        <p:spPr>
          <a:xfrm>
            <a:off x="971600" y="1196752"/>
            <a:ext cx="6192688" cy="707886"/>
          </a:xfrm>
          <a:prstGeom prst="rect">
            <a:avLst/>
          </a:prstGeom>
          <a:noFill/>
        </p:spPr>
        <p:txBody>
          <a:bodyPr wrap="square" rtlCol="0">
            <a:spAutoFit/>
          </a:bodyPr>
          <a:lstStyle/>
          <a:p>
            <a:r>
              <a:rPr kumimoji="1" lang="ja-JP" altLang="en-US" sz="4000" dirty="0" smtClean="0">
                <a:solidFill>
                  <a:schemeClr val="accent4">
                    <a:lumMod val="60000"/>
                    <a:lumOff val="40000"/>
                  </a:schemeClr>
                </a:solidFill>
              </a:rPr>
              <a:t>ルイカ </a:t>
            </a:r>
            <a:r>
              <a:rPr kumimoji="1" lang="en-US" altLang="ja-JP" sz="4000" dirty="0" smtClean="0">
                <a:solidFill>
                  <a:schemeClr val="accent4">
                    <a:lumMod val="60000"/>
                    <a:lumOff val="40000"/>
                  </a:schemeClr>
                </a:solidFill>
              </a:rPr>
              <a:t>W6</a:t>
            </a:r>
            <a:r>
              <a:rPr kumimoji="1" lang="ja-JP" altLang="en-US" sz="4000" dirty="0" smtClean="0">
                <a:solidFill>
                  <a:schemeClr val="accent4">
                    <a:lumMod val="60000"/>
                    <a:lumOff val="40000"/>
                  </a:schemeClr>
                </a:solidFill>
              </a:rPr>
              <a:t>　</a:t>
            </a:r>
            <a:r>
              <a:rPr lang="en-US" altLang="ja-JP" sz="4000" dirty="0" smtClean="0">
                <a:solidFill>
                  <a:schemeClr val="accent4">
                    <a:lumMod val="60000"/>
                    <a:lumOff val="40000"/>
                  </a:schemeClr>
                </a:solidFill>
              </a:rPr>
              <a:t>48</a:t>
            </a:r>
            <a:r>
              <a:rPr lang="ja-JP" altLang="en-US" sz="4000" dirty="0">
                <a:solidFill>
                  <a:schemeClr val="accent4">
                    <a:lumMod val="60000"/>
                    <a:lumOff val="40000"/>
                  </a:schemeClr>
                </a:solidFill>
              </a:rPr>
              <a:t>ポイント</a:t>
            </a:r>
            <a:r>
              <a:rPr kumimoji="1" lang="ja-JP" altLang="en-US" sz="4000" dirty="0" smtClean="0">
                <a:solidFill>
                  <a:schemeClr val="accent4">
                    <a:lumMod val="60000"/>
                    <a:lumOff val="40000"/>
                  </a:schemeClr>
                </a:solidFill>
              </a:rPr>
              <a:t>　</a:t>
            </a:r>
            <a:endParaRPr kumimoji="1" lang="ja-JP" altLang="en-US" sz="4000" dirty="0">
              <a:solidFill>
                <a:schemeClr val="accent4">
                  <a:lumMod val="60000"/>
                  <a:lumOff val="40000"/>
                </a:schemeClr>
              </a:solidFill>
            </a:endParaRPr>
          </a:p>
        </p:txBody>
      </p:sp>
      <p:sp>
        <p:nvSpPr>
          <p:cNvPr id="12" name="テキスト ボックス 11"/>
          <p:cNvSpPr txBox="1"/>
          <p:nvPr/>
        </p:nvSpPr>
        <p:spPr>
          <a:xfrm>
            <a:off x="1043608" y="3009146"/>
            <a:ext cx="7992888" cy="707886"/>
          </a:xfrm>
          <a:prstGeom prst="rect">
            <a:avLst/>
          </a:prstGeom>
          <a:noFill/>
        </p:spPr>
        <p:txBody>
          <a:bodyPr wrap="square" rtlCol="0">
            <a:spAutoFit/>
          </a:bodyPr>
          <a:lstStyle/>
          <a:p>
            <a:r>
              <a:rPr kumimoji="1" lang="ja-JP" altLang="en-US" sz="4000" dirty="0" smtClean="0">
                <a:solidFill>
                  <a:schemeClr val="accent4">
                    <a:lumMod val="60000"/>
                    <a:lumOff val="40000"/>
                  </a:schemeClr>
                </a:solidFill>
              </a:rPr>
              <a:t>イワタ</a:t>
            </a:r>
            <a:r>
              <a:rPr kumimoji="1" lang="en-US" altLang="ja-JP" sz="4000" dirty="0" smtClean="0">
                <a:solidFill>
                  <a:schemeClr val="accent4">
                    <a:lumMod val="60000"/>
                    <a:lumOff val="40000"/>
                  </a:schemeClr>
                </a:solidFill>
              </a:rPr>
              <a:t>UD</a:t>
            </a:r>
            <a:r>
              <a:rPr kumimoji="1" lang="ja-JP" altLang="en-US" sz="4000" dirty="0" smtClean="0">
                <a:solidFill>
                  <a:schemeClr val="accent4">
                    <a:lumMod val="60000"/>
                    <a:lumOff val="40000"/>
                  </a:schemeClr>
                </a:solidFill>
              </a:rPr>
              <a:t>ゴシック</a:t>
            </a:r>
            <a:r>
              <a:rPr kumimoji="1" lang="en-US" altLang="ja-JP" sz="4000" dirty="0" smtClean="0">
                <a:solidFill>
                  <a:schemeClr val="accent4">
                    <a:lumMod val="60000"/>
                    <a:lumOff val="40000"/>
                  </a:schemeClr>
                </a:solidFill>
              </a:rPr>
              <a:t>M   44</a:t>
            </a:r>
            <a:r>
              <a:rPr kumimoji="1" lang="ja-JP" altLang="en-US" sz="4000" dirty="0" smtClean="0">
                <a:solidFill>
                  <a:schemeClr val="accent4">
                    <a:lumMod val="60000"/>
                    <a:lumOff val="40000"/>
                  </a:schemeClr>
                </a:solidFill>
              </a:rPr>
              <a:t>ポイント</a:t>
            </a:r>
            <a:endParaRPr kumimoji="1" lang="ja-JP" altLang="en-US" sz="4000" dirty="0">
              <a:solidFill>
                <a:schemeClr val="accent4">
                  <a:lumMod val="60000"/>
                  <a:lumOff val="40000"/>
                </a:schemeClr>
              </a:solidFill>
            </a:endParaRPr>
          </a:p>
        </p:txBody>
      </p:sp>
      <p:sp>
        <p:nvSpPr>
          <p:cNvPr id="14" name="テキスト ボックス 13"/>
          <p:cNvSpPr txBox="1"/>
          <p:nvPr/>
        </p:nvSpPr>
        <p:spPr>
          <a:xfrm>
            <a:off x="1835696" y="4521314"/>
            <a:ext cx="7128792" cy="707886"/>
          </a:xfrm>
          <a:prstGeom prst="rect">
            <a:avLst/>
          </a:prstGeom>
          <a:noFill/>
        </p:spPr>
        <p:txBody>
          <a:bodyPr wrap="square" rtlCol="0">
            <a:spAutoFit/>
          </a:bodyPr>
          <a:lstStyle/>
          <a:p>
            <a:r>
              <a:rPr kumimoji="1" lang="en-US" altLang="ja-JP" sz="4000" dirty="0" smtClean="0">
                <a:solidFill>
                  <a:schemeClr val="accent4">
                    <a:lumMod val="60000"/>
                    <a:lumOff val="40000"/>
                  </a:schemeClr>
                </a:solidFill>
              </a:rPr>
              <a:t>Frutiger 44</a:t>
            </a:r>
            <a:r>
              <a:rPr kumimoji="1" lang="ja-JP" altLang="en-US" sz="4000" dirty="0" smtClean="0">
                <a:solidFill>
                  <a:schemeClr val="accent4">
                    <a:lumMod val="60000"/>
                    <a:lumOff val="40000"/>
                  </a:schemeClr>
                </a:solidFill>
              </a:rPr>
              <a:t>ポイント</a:t>
            </a:r>
            <a:endParaRPr kumimoji="1" lang="ja-JP" altLang="en-US" sz="4000" dirty="0">
              <a:solidFill>
                <a:schemeClr val="accent4">
                  <a:lumMod val="60000"/>
                  <a:lumOff val="40000"/>
                </a:schemeClr>
              </a:solidFill>
            </a:endParaRPr>
          </a:p>
        </p:txBody>
      </p:sp>
      <p:cxnSp>
        <p:nvCxnSpPr>
          <p:cNvPr id="11" name="直線矢印コネクタ 10"/>
          <p:cNvCxnSpPr/>
          <p:nvPr/>
        </p:nvCxnSpPr>
        <p:spPr>
          <a:xfrm flipH="1" flipV="1">
            <a:off x="827584" y="2793122"/>
            <a:ext cx="216024" cy="504056"/>
          </a:xfrm>
          <a:prstGeom prst="straightConnector1">
            <a:avLst/>
          </a:prstGeom>
          <a:ln w="57150">
            <a:solidFill>
              <a:schemeClr val="accent4">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6" name="直線矢印コネクタ 15"/>
          <p:cNvCxnSpPr/>
          <p:nvPr/>
        </p:nvCxnSpPr>
        <p:spPr>
          <a:xfrm flipH="1" flipV="1">
            <a:off x="1619672" y="4317484"/>
            <a:ext cx="216024" cy="504056"/>
          </a:xfrm>
          <a:prstGeom prst="straightConnector1">
            <a:avLst/>
          </a:prstGeom>
          <a:ln w="57150">
            <a:solidFill>
              <a:schemeClr val="accent4">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sp>
        <p:nvSpPr>
          <p:cNvPr id="3" name="スライド番号プレースホルダー 2"/>
          <p:cNvSpPr>
            <a:spLocks noGrp="1"/>
          </p:cNvSpPr>
          <p:nvPr>
            <p:ph type="sldNum" sz="quarter" idx="12"/>
          </p:nvPr>
        </p:nvSpPr>
        <p:spPr/>
        <p:txBody>
          <a:bodyPr/>
          <a:lstStyle/>
          <a:p>
            <a:fld id="{749DC45D-918B-423E-B5AE-ED0B78335A00}" type="slidenum">
              <a:rPr lang="ja-JP" altLang="en-US" smtClean="0"/>
              <a:pPr/>
              <a:t>31</a:t>
            </a:fld>
            <a:r>
              <a:rPr lang="en-US" altLang="ja-JP" smtClean="0"/>
              <a:t>/81</a:t>
            </a:r>
            <a:endParaRPr lang="ja-JP" altLang="en-US" dirty="0"/>
          </a:p>
        </p:txBody>
      </p:sp>
    </p:spTree>
    <p:extLst>
      <p:ext uri="{BB962C8B-B14F-4D97-AF65-F5344CB8AC3E}">
        <p14:creationId xmlns:p14="http://schemas.microsoft.com/office/powerpoint/2010/main" val="2257453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par>
                                <p:cTn id="20" presetID="10"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１画面に</a:t>
            </a:r>
            <a:r>
              <a:rPr lang="ja-JP" altLang="en-US" dirty="0"/>
              <a:t>７</a:t>
            </a:r>
            <a:r>
              <a:rPr lang="ja-JP" altLang="en-US" dirty="0" smtClean="0"/>
              <a:t>行以上書かない</a:t>
            </a:r>
            <a:endParaRPr kumimoji="1" lang="ja-JP" altLang="en-US" dirty="0"/>
          </a:p>
        </p:txBody>
      </p:sp>
      <p:sp>
        <p:nvSpPr>
          <p:cNvPr id="3" name="コンテンツ プレースホルダー 2"/>
          <p:cNvSpPr>
            <a:spLocks noGrp="1"/>
          </p:cNvSpPr>
          <p:nvPr>
            <p:ph idx="1"/>
          </p:nvPr>
        </p:nvSpPr>
        <p:spPr>
          <a:xfrm>
            <a:off x="251520" y="1196752"/>
            <a:ext cx="8784976" cy="5544616"/>
          </a:xfrm>
        </p:spPr>
        <p:txBody>
          <a:bodyPr>
            <a:noAutofit/>
          </a:bodyPr>
          <a:lstStyle/>
          <a:p>
            <a:pPr marL="0" indent="0">
              <a:buNone/>
            </a:pPr>
            <a:r>
              <a:rPr kumimoji="1" lang="en-US" altLang="ja-JP" sz="3600" dirty="0" smtClean="0"/>
              <a:t>『</a:t>
            </a:r>
            <a:r>
              <a:rPr kumimoji="1" lang="ja-JP" altLang="en-US" sz="3600" dirty="0" smtClean="0"/>
              <a:t>吾輩は猫である、</a:t>
            </a:r>
            <a:r>
              <a:rPr lang="ja-JP" altLang="en-US" sz="3600" dirty="0"/>
              <a:t>名前はまだ無い</a:t>
            </a:r>
            <a:r>
              <a:rPr lang="ja-JP" altLang="en-US" sz="3600" dirty="0" smtClean="0"/>
              <a:t>。どこ</a:t>
            </a:r>
            <a:r>
              <a:rPr lang="ja-JP" altLang="en-US" sz="3600" dirty="0"/>
              <a:t>で生れたかとんと見当がつかぬ</a:t>
            </a:r>
            <a:r>
              <a:rPr lang="ja-JP" altLang="en-US" sz="3600" dirty="0" smtClean="0"/>
              <a:t>。何</a:t>
            </a:r>
            <a:r>
              <a:rPr lang="ja-JP" altLang="en-US" sz="3600" dirty="0"/>
              <a:t>でも薄暗いじめじめした所でニャーニャー</a:t>
            </a:r>
            <a:r>
              <a:rPr lang="ja-JP" altLang="en-US" sz="3600" dirty="0" smtClean="0"/>
              <a:t>泣いて</a:t>
            </a:r>
            <a:r>
              <a:rPr lang="ja-JP" altLang="en-US" sz="3600" dirty="0"/>
              <a:t>いた事だけは記憶して</a:t>
            </a:r>
            <a:r>
              <a:rPr lang="ja-JP" altLang="en-US" sz="3600" dirty="0" smtClean="0"/>
              <a:t>いる。吾輩</a:t>
            </a:r>
            <a:r>
              <a:rPr lang="ja-JP" altLang="en-US" sz="3600" dirty="0"/>
              <a:t>はここで始めて人間というものを見た</a:t>
            </a:r>
            <a:r>
              <a:rPr lang="ja-JP" altLang="en-US" sz="3600" dirty="0" smtClean="0"/>
              <a:t>。しかも</a:t>
            </a:r>
            <a:r>
              <a:rPr lang="ja-JP" altLang="en-US" sz="3600" dirty="0"/>
              <a:t>あとで聞くとそれは書生という人間中で</a:t>
            </a:r>
            <a:r>
              <a:rPr lang="ja-JP" altLang="en-US" sz="3600" dirty="0" smtClean="0"/>
              <a:t>一番</a:t>
            </a:r>
            <a:r>
              <a:rPr lang="ja-JP" altLang="en-US" sz="3600" dirty="0"/>
              <a:t>獰悪な種族であったそうだ</a:t>
            </a:r>
            <a:r>
              <a:rPr lang="ja-JP" altLang="en-US" sz="3600" dirty="0" smtClean="0"/>
              <a:t>。</a:t>
            </a:r>
            <a:r>
              <a:rPr lang="ja-JP" altLang="en-US" sz="3600" dirty="0"/>
              <a:t>この書生というのは時々我々を捕えて煮て食う</a:t>
            </a:r>
            <a:r>
              <a:rPr lang="ja-JP" altLang="en-US" sz="3600" dirty="0" smtClean="0"/>
              <a:t>と</a:t>
            </a:r>
            <a:r>
              <a:rPr lang="ja-JP" altLang="en-US" sz="3600" dirty="0"/>
              <a:t>いう話で</a:t>
            </a:r>
            <a:r>
              <a:rPr lang="ja-JP" altLang="en-US" sz="3600" dirty="0" smtClean="0"/>
              <a:t>ある。</a:t>
            </a:r>
            <a:r>
              <a:rPr lang="en-US" altLang="ja-JP" sz="3600" dirty="0" smtClean="0"/>
              <a:t>』</a:t>
            </a:r>
            <a:endParaRPr kumimoji="1" lang="ja-JP" altLang="en-US" sz="3600" dirty="0"/>
          </a:p>
        </p:txBody>
      </p:sp>
      <p:sp>
        <p:nvSpPr>
          <p:cNvPr id="5" name="スライド番号プレースホルダー 4"/>
          <p:cNvSpPr>
            <a:spLocks noGrp="1"/>
          </p:cNvSpPr>
          <p:nvPr>
            <p:ph type="sldNum" sz="quarter" idx="12"/>
          </p:nvPr>
        </p:nvSpPr>
        <p:spPr/>
        <p:txBody>
          <a:bodyPr/>
          <a:lstStyle/>
          <a:p>
            <a:fld id="{749DC45D-918B-423E-B5AE-ED0B78335A00}" type="slidenum">
              <a:rPr lang="ja-JP" altLang="en-US" smtClean="0"/>
              <a:pPr/>
              <a:t>32</a:t>
            </a:fld>
            <a:r>
              <a:rPr lang="en-US" altLang="ja-JP" smtClean="0"/>
              <a:t>/81</a:t>
            </a:r>
            <a:endParaRPr lang="ja-JP" altLang="en-US" dirty="0"/>
          </a:p>
        </p:txBody>
      </p:sp>
    </p:spTree>
    <p:extLst>
      <p:ext uri="{BB962C8B-B14F-4D97-AF65-F5344CB8AC3E}">
        <p14:creationId xmlns:p14="http://schemas.microsoft.com/office/powerpoint/2010/main" val="319424703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３</a:t>
            </a:r>
            <a:r>
              <a:rPr kumimoji="1" lang="ja-JP" altLang="en-US" dirty="0" smtClean="0"/>
              <a:t>行は読む、</a:t>
            </a:r>
            <a:r>
              <a:rPr lang="ja-JP" altLang="en-US" dirty="0"/>
              <a:t>４</a:t>
            </a:r>
            <a:r>
              <a:rPr kumimoji="1" lang="ja-JP" altLang="en-US" dirty="0" smtClean="0"/>
              <a:t>行は読まない</a:t>
            </a:r>
            <a:endParaRPr kumimoji="1" lang="ja-JP" altLang="en-US" dirty="0"/>
          </a:p>
        </p:txBody>
      </p:sp>
      <p:sp>
        <p:nvSpPr>
          <p:cNvPr id="4" name="テキスト ボックス 3"/>
          <p:cNvSpPr txBox="1"/>
          <p:nvPr/>
        </p:nvSpPr>
        <p:spPr>
          <a:xfrm>
            <a:off x="179512" y="1291645"/>
            <a:ext cx="8964488" cy="1754326"/>
          </a:xfrm>
          <a:prstGeom prst="rect">
            <a:avLst/>
          </a:prstGeom>
          <a:noFill/>
        </p:spPr>
        <p:txBody>
          <a:bodyPr wrap="square" rtlCol="0">
            <a:spAutoFit/>
          </a:bodyPr>
          <a:lstStyle/>
          <a:p>
            <a:r>
              <a:rPr kumimoji="1" lang="ja-JP" altLang="en-US" sz="3600" dirty="0" smtClean="0"/>
              <a:t>吾輩は猫である。名前はまだ無い。</a:t>
            </a:r>
            <a:endParaRPr kumimoji="1" lang="en-US" altLang="ja-JP" sz="3600" dirty="0" smtClean="0"/>
          </a:p>
          <a:p>
            <a:r>
              <a:rPr kumimoji="1" lang="ja-JP" altLang="en-US" sz="3600" dirty="0" smtClean="0"/>
              <a:t>どこで生れたかとんと見当がつかぬ。</a:t>
            </a:r>
            <a:endParaRPr kumimoji="1" lang="en-US" altLang="ja-JP" sz="3600" dirty="0" smtClean="0"/>
          </a:p>
          <a:p>
            <a:r>
              <a:rPr lang="ja-JP" altLang="en-US" sz="3600" dirty="0"/>
              <a:t>何でも薄暗いじめじめした所</a:t>
            </a:r>
            <a:r>
              <a:rPr lang="ja-JP" altLang="en-US" sz="3600" dirty="0" smtClean="0"/>
              <a:t>で</a:t>
            </a:r>
            <a:r>
              <a:rPr lang="en-US" altLang="ja-JP" sz="3600" dirty="0" smtClean="0"/>
              <a:t>…</a:t>
            </a:r>
            <a:endParaRPr lang="en-US" altLang="ja-JP" sz="3600" dirty="0"/>
          </a:p>
        </p:txBody>
      </p:sp>
      <p:sp>
        <p:nvSpPr>
          <p:cNvPr id="5" name="テキスト ボックス 4"/>
          <p:cNvSpPr txBox="1"/>
          <p:nvPr/>
        </p:nvSpPr>
        <p:spPr>
          <a:xfrm>
            <a:off x="251520" y="3280916"/>
            <a:ext cx="8964488" cy="2308324"/>
          </a:xfrm>
          <a:prstGeom prst="rect">
            <a:avLst/>
          </a:prstGeom>
          <a:noFill/>
        </p:spPr>
        <p:txBody>
          <a:bodyPr wrap="square" rtlCol="0">
            <a:spAutoFit/>
          </a:bodyPr>
          <a:lstStyle/>
          <a:p>
            <a:r>
              <a:rPr lang="ja-JP" altLang="en-US" sz="3600" dirty="0"/>
              <a:t>吾輩は猫である。名前はまだ無い。</a:t>
            </a:r>
          </a:p>
          <a:p>
            <a:r>
              <a:rPr lang="ja-JP" altLang="en-US" sz="3600" dirty="0"/>
              <a:t>どこで生れたかとんと見当がつかぬ。</a:t>
            </a:r>
          </a:p>
          <a:p>
            <a:r>
              <a:rPr lang="ja-JP" altLang="en-US" sz="3600" dirty="0"/>
              <a:t>何でも薄暗いじめじめした所</a:t>
            </a:r>
            <a:r>
              <a:rPr lang="ja-JP" altLang="en-US" sz="3600" dirty="0" smtClean="0"/>
              <a:t>で</a:t>
            </a:r>
            <a:endParaRPr lang="en-US" altLang="ja-JP" sz="3600" dirty="0" smtClean="0"/>
          </a:p>
          <a:p>
            <a:r>
              <a:rPr lang="ja-JP" altLang="en-US" sz="3600" dirty="0" smtClean="0"/>
              <a:t>ニャーニャー泣いて</a:t>
            </a:r>
            <a:r>
              <a:rPr lang="ja-JP" altLang="en-US" sz="3600" dirty="0"/>
              <a:t>いた事だけ</a:t>
            </a:r>
            <a:r>
              <a:rPr lang="ja-JP" altLang="en-US" sz="3600" dirty="0" smtClean="0"/>
              <a:t>は</a:t>
            </a:r>
            <a:r>
              <a:rPr lang="en-US" altLang="ja-JP" sz="3600" dirty="0" smtClean="0"/>
              <a:t>…</a:t>
            </a:r>
            <a:endParaRPr kumimoji="1" lang="ja-JP" altLang="en-US" sz="3600" dirty="0"/>
          </a:p>
        </p:txBody>
      </p:sp>
      <p:sp>
        <p:nvSpPr>
          <p:cNvPr id="6" name="スライド番号プレースホルダー 5"/>
          <p:cNvSpPr>
            <a:spLocks noGrp="1"/>
          </p:cNvSpPr>
          <p:nvPr>
            <p:ph type="sldNum" sz="quarter" idx="12"/>
          </p:nvPr>
        </p:nvSpPr>
        <p:spPr/>
        <p:txBody>
          <a:bodyPr/>
          <a:lstStyle/>
          <a:p>
            <a:fld id="{749DC45D-918B-423E-B5AE-ED0B78335A00}" type="slidenum">
              <a:rPr lang="ja-JP" altLang="en-US" smtClean="0"/>
              <a:pPr/>
              <a:t>33</a:t>
            </a:fld>
            <a:r>
              <a:rPr lang="en-US" altLang="ja-JP" smtClean="0"/>
              <a:t>/81</a:t>
            </a:r>
            <a:endParaRPr lang="ja-JP" altLang="en-US" dirty="0"/>
          </a:p>
        </p:txBody>
      </p:sp>
    </p:spTree>
    <p:extLst>
      <p:ext uri="{BB962C8B-B14F-4D97-AF65-F5344CB8AC3E}">
        <p14:creationId xmlns:p14="http://schemas.microsoft.com/office/powerpoint/2010/main" val="136375945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改行</a:t>
            </a:r>
            <a:r>
              <a:rPr lang="ja-JP" altLang="en-US" dirty="0" smtClean="0"/>
              <a:t>は文末、または文節で</a:t>
            </a:r>
            <a:endParaRPr kumimoji="1" lang="ja-JP" altLang="en-US" dirty="0"/>
          </a:p>
        </p:txBody>
      </p:sp>
      <p:sp>
        <p:nvSpPr>
          <p:cNvPr id="4" name="テキスト ボックス 3"/>
          <p:cNvSpPr txBox="1"/>
          <p:nvPr/>
        </p:nvSpPr>
        <p:spPr>
          <a:xfrm>
            <a:off x="539552" y="1273984"/>
            <a:ext cx="8568952" cy="1938992"/>
          </a:xfrm>
          <a:prstGeom prst="rect">
            <a:avLst/>
          </a:prstGeom>
          <a:noFill/>
        </p:spPr>
        <p:txBody>
          <a:bodyPr wrap="square" rtlCol="0">
            <a:spAutoFit/>
          </a:bodyPr>
          <a:lstStyle/>
          <a:p>
            <a:r>
              <a:rPr lang="ja-JP" altLang="en-US" sz="4000" dirty="0" smtClean="0"/>
              <a:t>山道</a:t>
            </a:r>
            <a:r>
              <a:rPr lang="ja-JP" altLang="en-US" sz="4000" dirty="0"/>
              <a:t>を登りながらこう</a:t>
            </a:r>
            <a:r>
              <a:rPr lang="ja-JP" altLang="en-US" sz="4000" dirty="0" smtClean="0"/>
              <a:t>考えた。智</a:t>
            </a:r>
            <a:r>
              <a:rPr lang="ja-JP" altLang="en-US" sz="4000" dirty="0"/>
              <a:t>に働けば角が立つ。情に棹させば流される。意地を通せば窮屈だ</a:t>
            </a:r>
            <a:r>
              <a:rPr lang="ja-JP" altLang="en-US" sz="4000" dirty="0" smtClean="0"/>
              <a:t>。</a:t>
            </a:r>
            <a:endParaRPr kumimoji="1" lang="ja-JP" altLang="en-US" sz="4000" dirty="0"/>
          </a:p>
        </p:txBody>
      </p:sp>
      <p:sp>
        <p:nvSpPr>
          <p:cNvPr id="6" name="テキスト ボックス 5"/>
          <p:cNvSpPr txBox="1"/>
          <p:nvPr/>
        </p:nvSpPr>
        <p:spPr>
          <a:xfrm>
            <a:off x="611560" y="3573016"/>
            <a:ext cx="8568952" cy="1938992"/>
          </a:xfrm>
          <a:prstGeom prst="rect">
            <a:avLst/>
          </a:prstGeom>
          <a:noFill/>
        </p:spPr>
        <p:txBody>
          <a:bodyPr wrap="square" rtlCol="0">
            <a:spAutoFit/>
          </a:bodyPr>
          <a:lstStyle/>
          <a:p>
            <a:r>
              <a:rPr lang="ja-JP" altLang="en-US" sz="4000" dirty="0" smtClean="0"/>
              <a:t>山道</a:t>
            </a:r>
            <a:r>
              <a:rPr lang="ja-JP" altLang="en-US" sz="4000" dirty="0"/>
              <a:t>を登りながらこう</a:t>
            </a:r>
            <a:r>
              <a:rPr lang="ja-JP" altLang="en-US" sz="4000" dirty="0" smtClean="0"/>
              <a:t>考えた。</a:t>
            </a:r>
            <a:endParaRPr lang="en-US" altLang="ja-JP" sz="4000" dirty="0" smtClean="0"/>
          </a:p>
          <a:p>
            <a:r>
              <a:rPr lang="ja-JP" altLang="en-US" sz="4000" dirty="0" smtClean="0"/>
              <a:t>智</a:t>
            </a:r>
            <a:r>
              <a:rPr lang="ja-JP" altLang="en-US" sz="4000" dirty="0"/>
              <a:t>に働けば角が立つ</a:t>
            </a:r>
            <a:r>
              <a:rPr lang="ja-JP" altLang="en-US" sz="4000" dirty="0" smtClean="0"/>
              <a:t>。情に棹させば</a:t>
            </a:r>
            <a:endParaRPr lang="en-US" altLang="ja-JP" sz="4000" dirty="0" smtClean="0"/>
          </a:p>
          <a:p>
            <a:r>
              <a:rPr lang="ja-JP" altLang="en-US" sz="4000" dirty="0" smtClean="0"/>
              <a:t>流される</a:t>
            </a:r>
            <a:r>
              <a:rPr lang="ja-JP" altLang="en-US" sz="4000" dirty="0"/>
              <a:t>。意地を通せば窮屈だ</a:t>
            </a:r>
            <a:r>
              <a:rPr lang="ja-JP" altLang="en-US" sz="4000" dirty="0" smtClean="0"/>
              <a:t>。</a:t>
            </a:r>
            <a:endParaRPr kumimoji="1" lang="ja-JP" altLang="en-US" sz="4000" dirty="0"/>
          </a:p>
        </p:txBody>
      </p:sp>
      <p:sp>
        <p:nvSpPr>
          <p:cNvPr id="3" name="円/楕円 2"/>
          <p:cNvSpPr/>
          <p:nvPr/>
        </p:nvSpPr>
        <p:spPr>
          <a:xfrm>
            <a:off x="107504" y="3501008"/>
            <a:ext cx="504056" cy="504056"/>
          </a:xfrm>
          <a:prstGeom prst="ellipse">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cxnSp>
        <p:nvCxnSpPr>
          <p:cNvPr id="7" name="直線コネクタ 6"/>
          <p:cNvCxnSpPr/>
          <p:nvPr/>
        </p:nvCxnSpPr>
        <p:spPr>
          <a:xfrm>
            <a:off x="107504" y="1268760"/>
            <a:ext cx="432048" cy="432048"/>
          </a:xfrm>
          <a:prstGeom prst="line">
            <a:avLst/>
          </a:prstGeom>
          <a:ln w="57150">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 name="直線コネクタ 7"/>
          <p:cNvCxnSpPr/>
          <p:nvPr/>
        </p:nvCxnSpPr>
        <p:spPr>
          <a:xfrm flipH="1">
            <a:off x="107504" y="1268760"/>
            <a:ext cx="432048" cy="432048"/>
          </a:xfrm>
          <a:prstGeom prst="line">
            <a:avLst/>
          </a:prstGeom>
          <a:ln w="57150">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sp>
        <p:nvSpPr>
          <p:cNvPr id="9" name="スライド番号プレースホルダー 8"/>
          <p:cNvSpPr>
            <a:spLocks noGrp="1"/>
          </p:cNvSpPr>
          <p:nvPr>
            <p:ph type="sldNum" sz="quarter" idx="12"/>
          </p:nvPr>
        </p:nvSpPr>
        <p:spPr/>
        <p:txBody>
          <a:bodyPr/>
          <a:lstStyle/>
          <a:p>
            <a:fld id="{749DC45D-918B-423E-B5AE-ED0B78335A00}" type="slidenum">
              <a:rPr lang="ja-JP" altLang="en-US" smtClean="0"/>
              <a:pPr/>
              <a:t>34</a:t>
            </a:fld>
            <a:r>
              <a:rPr lang="en-US" altLang="ja-JP" smtClean="0"/>
              <a:t>/81</a:t>
            </a:r>
            <a:endParaRPr lang="ja-JP" altLang="en-US" dirty="0"/>
          </a:p>
        </p:txBody>
      </p:sp>
    </p:spTree>
    <p:extLst>
      <p:ext uri="{BB962C8B-B14F-4D97-AF65-F5344CB8AC3E}">
        <p14:creationId xmlns:p14="http://schemas.microsoft.com/office/powerpoint/2010/main" val="191715130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p:cNvPicPr>
            <a:picLocks noChangeAspect="1"/>
          </p:cNvPicPr>
          <p:nvPr/>
        </p:nvPicPr>
        <p:blipFill>
          <a:blip r:embed="rId3">
            <a:extLst>
              <a:ext uri="{BEBA8EAE-BF5A-486C-A8C5-ECC9F3942E4B}">
                <a14:imgProps xmlns:a14="http://schemas.microsoft.com/office/drawing/2010/main">
                  <a14:imgLayer r:embed="rId4">
                    <a14:imgEffect>
                      <a14:brightnessContrast bright="-10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タイトル 1"/>
          <p:cNvSpPr>
            <a:spLocks noGrp="1"/>
          </p:cNvSpPr>
          <p:nvPr>
            <p:ph type="title"/>
          </p:nvPr>
        </p:nvSpPr>
        <p:spPr/>
        <p:txBody>
          <a:bodyPr/>
          <a:lstStyle/>
          <a:p>
            <a:r>
              <a:rPr lang="ja-JP" altLang="en-US" dirty="0">
                <a:latin typeface="+mj-ea"/>
              </a:rPr>
              <a:t>メニュー</a:t>
            </a:r>
            <a:endParaRPr kumimoji="1" lang="ja-JP" altLang="en-US" dirty="0">
              <a:latin typeface="+mj-ea"/>
            </a:endParaRPr>
          </a:p>
        </p:txBody>
      </p:sp>
      <p:sp>
        <p:nvSpPr>
          <p:cNvPr id="14" name="テキスト ボックス 13"/>
          <p:cNvSpPr txBox="1"/>
          <p:nvPr/>
        </p:nvSpPr>
        <p:spPr>
          <a:xfrm>
            <a:off x="827584" y="1170000"/>
            <a:ext cx="8208912" cy="769441"/>
          </a:xfrm>
          <a:prstGeom prst="rect">
            <a:avLst/>
          </a:prstGeom>
          <a:noFill/>
        </p:spPr>
        <p:txBody>
          <a:bodyPr wrap="square" rtlCol="0">
            <a:spAutoFit/>
          </a:bodyPr>
          <a:lstStyle/>
          <a:p>
            <a:r>
              <a:rPr lang="en-US" altLang="ja-JP" sz="4400" dirty="0"/>
              <a:t>3. </a:t>
            </a:r>
            <a:r>
              <a:rPr lang="ja-JP" altLang="en-US" sz="4400" dirty="0" smtClean="0"/>
              <a:t>画面構成の基本</a:t>
            </a:r>
            <a:endParaRPr lang="en-US" altLang="ja-JP" sz="4400" dirty="0"/>
          </a:p>
        </p:txBody>
      </p:sp>
      <p:grpSp>
        <p:nvGrpSpPr>
          <p:cNvPr id="10" name="グループ化 9"/>
          <p:cNvGrpSpPr/>
          <p:nvPr/>
        </p:nvGrpSpPr>
        <p:grpSpPr>
          <a:xfrm>
            <a:off x="971225" y="5733256"/>
            <a:ext cx="7437524" cy="369332"/>
            <a:chOff x="971225" y="5908445"/>
            <a:chExt cx="7437524" cy="369332"/>
          </a:xfrm>
        </p:grpSpPr>
        <p:grpSp>
          <p:nvGrpSpPr>
            <p:cNvPr id="13" name="グループ化 12"/>
            <p:cNvGrpSpPr/>
            <p:nvPr/>
          </p:nvGrpSpPr>
          <p:grpSpPr>
            <a:xfrm>
              <a:off x="7472646" y="5912022"/>
              <a:ext cx="936103" cy="362178"/>
              <a:chOff x="971600" y="5805264"/>
              <a:chExt cx="936103" cy="504056"/>
            </a:xfrm>
            <a:solidFill>
              <a:schemeClr val="tx1">
                <a:lumMod val="75000"/>
              </a:schemeClr>
            </a:solidFill>
          </p:grpSpPr>
          <p:sp>
            <p:nvSpPr>
              <p:cNvPr id="33" name="正方形/長方形 32"/>
              <p:cNvSpPr/>
              <p:nvPr/>
            </p:nvSpPr>
            <p:spPr>
              <a:xfrm>
                <a:off x="971600" y="5805264"/>
                <a:ext cx="720080" cy="504056"/>
              </a:xfrm>
              <a:prstGeom prst="rect">
                <a:avLst/>
              </a:prstGeom>
              <a:grp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二等辺三角形 33"/>
              <p:cNvSpPr/>
              <p:nvPr/>
            </p:nvSpPr>
            <p:spPr>
              <a:xfrm rot="5400000">
                <a:off x="1548038" y="5949655"/>
                <a:ext cx="504056" cy="215274"/>
              </a:xfrm>
              <a:prstGeom prst="triangle">
                <a:avLst/>
              </a:prstGeom>
              <a:grp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5" name="グループ化 14"/>
            <p:cNvGrpSpPr/>
            <p:nvPr/>
          </p:nvGrpSpPr>
          <p:grpSpPr>
            <a:xfrm>
              <a:off x="6732240" y="5912022"/>
              <a:ext cx="936103" cy="362178"/>
              <a:chOff x="971600" y="5805264"/>
              <a:chExt cx="936103" cy="504056"/>
            </a:xfrm>
            <a:solidFill>
              <a:schemeClr val="tx1">
                <a:lumMod val="65000"/>
              </a:schemeClr>
            </a:solidFill>
          </p:grpSpPr>
          <p:sp>
            <p:nvSpPr>
              <p:cNvPr id="31" name="正方形/長方形 30"/>
              <p:cNvSpPr/>
              <p:nvPr/>
            </p:nvSpPr>
            <p:spPr>
              <a:xfrm>
                <a:off x="971600" y="5805264"/>
                <a:ext cx="720080" cy="504056"/>
              </a:xfrm>
              <a:prstGeom prst="rect">
                <a:avLst/>
              </a:prstGeom>
              <a:grpFill/>
              <a:ln>
                <a:solidFill>
                  <a:schemeClr val="tx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二等辺三角形 31"/>
              <p:cNvSpPr/>
              <p:nvPr/>
            </p:nvSpPr>
            <p:spPr>
              <a:xfrm rot="5400000">
                <a:off x="1548038" y="5949655"/>
                <a:ext cx="504056" cy="215274"/>
              </a:xfrm>
              <a:prstGeom prst="triangle">
                <a:avLst/>
              </a:prstGeom>
              <a:grpFill/>
              <a:ln>
                <a:solidFill>
                  <a:schemeClr val="tx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7" name="グループ化 16"/>
            <p:cNvGrpSpPr/>
            <p:nvPr/>
          </p:nvGrpSpPr>
          <p:grpSpPr>
            <a:xfrm>
              <a:off x="3131840" y="5912022"/>
              <a:ext cx="3816423" cy="362178"/>
              <a:chOff x="-1908720" y="5805264"/>
              <a:chExt cx="3816423" cy="504056"/>
            </a:xfrm>
            <a:solidFill>
              <a:schemeClr val="tx1">
                <a:lumMod val="50000"/>
              </a:schemeClr>
            </a:solidFill>
          </p:grpSpPr>
          <p:sp>
            <p:nvSpPr>
              <p:cNvPr id="29" name="正方形/長方形 28"/>
              <p:cNvSpPr/>
              <p:nvPr/>
            </p:nvSpPr>
            <p:spPr>
              <a:xfrm>
                <a:off x="-1908720" y="5805264"/>
                <a:ext cx="3600400" cy="504056"/>
              </a:xfrm>
              <a:prstGeom prst="rect">
                <a:avLst/>
              </a:prstGeom>
              <a:solidFill>
                <a:schemeClr val="bg2">
                  <a:lumMod val="40000"/>
                  <a:lumOff val="60000"/>
                </a:schemeClr>
              </a:solid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二等辺三角形 29"/>
              <p:cNvSpPr/>
              <p:nvPr/>
            </p:nvSpPr>
            <p:spPr>
              <a:xfrm rot="5400000">
                <a:off x="1548038" y="5949655"/>
                <a:ext cx="504056" cy="215274"/>
              </a:xfrm>
              <a:prstGeom prst="triangle">
                <a:avLst/>
              </a:prstGeom>
              <a:solidFill>
                <a:schemeClr val="bg2">
                  <a:lumMod val="40000"/>
                  <a:lumOff val="60000"/>
                </a:schemeClr>
              </a:solid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8" name="グループ化 17"/>
            <p:cNvGrpSpPr/>
            <p:nvPr/>
          </p:nvGrpSpPr>
          <p:grpSpPr>
            <a:xfrm>
              <a:off x="1692428" y="5912022"/>
              <a:ext cx="1655435" cy="362178"/>
              <a:chOff x="252268" y="5805264"/>
              <a:chExt cx="1655435" cy="504056"/>
            </a:xfrm>
            <a:solidFill>
              <a:schemeClr val="bg1">
                <a:lumMod val="65000"/>
                <a:lumOff val="35000"/>
              </a:schemeClr>
            </a:solidFill>
          </p:grpSpPr>
          <p:sp>
            <p:nvSpPr>
              <p:cNvPr id="27" name="正方形/長方形 26"/>
              <p:cNvSpPr/>
              <p:nvPr/>
            </p:nvSpPr>
            <p:spPr>
              <a:xfrm>
                <a:off x="252268" y="5805264"/>
                <a:ext cx="1439411" cy="504056"/>
              </a:xfrm>
              <a:prstGeom prst="rect">
                <a:avLst/>
              </a:prstGeom>
              <a:grpFill/>
              <a:ln>
                <a:solidFill>
                  <a:schemeClr val="bg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二等辺三角形 27"/>
              <p:cNvSpPr/>
              <p:nvPr/>
            </p:nvSpPr>
            <p:spPr>
              <a:xfrm rot="5400000">
                <a:off x="1548038" y="5949655"/>
                <a:ext cx="504056" cy="215274"/>
              </a:xfrm>
              <a:prstGeom prst="triangle">
                <a:avLst/>
              </a:prstGeom>
              <a:grpFill/>
              <a:ln>
                <a:solidFill>
                  <a:schemeClr val="bg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9" name="グループ化 18"/>
            <p:cNvGrpSpPr/>
            <p:nvPr/>
          </p:nvGrpSpPr>
          <p:grpSpPr>
            <a:xfrm>
              <a:off x="971225" y="5912022"/>
              <a:ext cx="935730" cy="362178"/>
              <a:chOff x="971973" y="5805264"/>
              <a:chExt cx="935730" cy="504056"/>
            </a:xfrm>
            <a:solidFill>
              <a:schemeClr val="bg1">
                <a:lumMod val="75000"/>
                <a:lumOff val="25000"/>
              </a:schemeClr>
            </a:solidFill>
          </p:grpSpPr>
          <p:sp>
            <p:nvSpPr>
              <p:cNvPr id="25" name="正方形/長方形 24"/>
              <p:cNvSpPr/>
              <p:nvPr/>
            </p:nvSpPr>
            <p:spPr>
              <a:xfrm>
                <a:off x="971973" y="5805264"/>
                <a:ext cx="719706" cy="504056"/>
              </a:xfrm>
              <a:prstGeom prst="rect">
                <a:avLst/>
              </a:prstGeom>
              <a:grpFill/>
              <a:ln>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二等辺三角形 25"/>
              <p:cNvSpPr/>
              <p:nvPr/>
            </p:nvSpPr>
            <p:spPr>
              <a:xfrm rot="5400000">
                <a:off x="1548038" y="5949655"/>
                <a:ext cx="504056" cy="215274"/>
              </a:xfrm>
              <a:prstGeom prst="triangle">
                <a:avLst/>
              </a:prstGeom>
              <a:grpFill/>
              <a:ln>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0" name="テキスト ボックス 19"/>
            <p:cNvSpPr txBox="1"/>
            <p:nvPr/>
          </p:nvSpPr>
          <p:spPr>
            <a:xfrm>
              <a:off x="1187624" y="5908445"/>
              <a:ext cx="360040" cy="369332"/>
            </a:xfrm>
            <a:prstGeom prst="rect">
              <a:avLst/>
            </a:prstGeom>
            <a:noFill/>
          </p:spPr>
          <p:txBody>
            <a:bodyPr wrap="square" rtlCol="0">
              <a:spAutoFit/>
            </a:bodyPr>
            <a:lstStyle/>
            <a:p>
              <a:pPr algn="ctr"/>
              <a:r>
                <a:rPr kumimoji="1" lang="en-US" altLang="ja-JP" dirty="0" smtClean="0"/>
                <a:t>1</a:t>
              </a:r>
              <a:endParaRPr kumimoji="1" lang="ja-JP" altLang="en-US" dirty="0"/>
            </a:p>
          </p:txBody>
        </p:sp>
        <p:sp>
          <p:nvSpPr>
            <p:cNvPr id="21" name="テキスト ボックス 20"/>
            <p:cNvSpPr txBox="1"/>
            <p:nvPr/>
          </p:nvSpPr>
          <p:spPr>
            <a:xfrm>
              <a:off x="2411760" y="5908445"/>
              <a:ext cx="288032" cy="369332"/>
            </a:xfrm>
            <a:prstGeom prst="rect">
              <a:avLst/>
            </a:prstGeom>
            <a:noFill/>
          </p:spPr>
          <p:txBody>
            <a:bodyPr wrap="square" rtlCol="0">
              <a:spAutoFit/>
            </a:bodyPr>
            <a:lstStyle/>
            <a:p>
              <a:pPr algn="ctr"/>
              <a:r>
                <a:rPr lang="en-US" altLang="ja-JP" dirty="0"/>
                <a:t>2</a:t>
              </a:r>
              <a:endParaRPr kumimoji="1" lang="ja-JP" altLang="en-US" dirty="0"/>
            </a:p>
          </p:txBody>
        </p:sp>
        <p:sp>
          <p:nvSpPr>
            <p:cNvPr id="22" name="テキスト ボックス 21"/>
            <p:cNvSpPr txBox="1"/>
            <p:nvPr/>
          </p:nvSpPr>
          <p:spPr>
            <a:xfrm>
              <a:off x="4932040" y="5908445"/>
              <a:ext cx="360040" cy="369332"/>
            </a:xfrm>
            <a:prstGeom prst="rect">
              <a:avLst/>
            </a:prstGeom>
            <a:noFill/>
          </p:spPr>
          <p:txBody>
            <a:bodyPr wrap="square" rtlCol="0">
              <a:spAutoFit/>
            </a:bodyPr>
            <a:lstStyle/>
            <a:p>
              <a:pPr algn="ctr"/>
              <a:r>
                <a:rPr lang="en-US" altLang="ja-JP" dirty="0" smtClean="0">
                  <a:solidFill>
                    <a:schemeClr val="bg1"/>
                  </a:solidFill>
                </a:rPr>
                <a:t>3</a:t>
              </a:r>
              <a:endParaRPr kumimoji="1" lang="ja-JP" altLang="en-US" dirty="0">
                <a:solidFill>
                  <a:schemeClr val="bg1"/>
                </a:solidFill>
              </a:endParaRPr>
            </a:p>
          </p:txBody>
        </p:sp>
        <p:sp>
          <p:nvSpPr>
            <p:cNvPr id="23" name="テキスト ボックス 22"/>
            <p:cNvSpPr txBox="1"/>
            <p:nvPr/>
          </p:nvSpPr>
          <p:spPr>
            <a:xfrm>
              <a:off x="7028984" y="5908445"/>
              <a:ext cx="351328" cy="369332"/>
            </a:xfrm>
            <a:prstGeom prst="rect">
              <a:avLst/>
            </a:prstGeom>
            <a:noFill/>
          </p:spPr>
          <p:txBody>
            <a:bodyPr wrap="square" rtlCol="0">
              <a:spAutoFit/>
            </a:bodyPr>
            <a:lstStyle/>
            <a:p>
              <a:pPr algn="ctr"/>
              <a:r>
                <a:rPr lang="en-US" altLang="ja-JP" dirty="0" smtClean="0"/>
                <a:t>4</a:t>
              </a:r>
              <a:endParaRPr kumimoji="1" lang="ja-JP" altLang="en-US" dirty="0"/>
            </a:p>
          </p:txBody>
        </p:sp>
        <p:sp>
          <p:nvSpPr>
            <p:cNvPr id="24" name="テキスト ボックス 23"/>
            <p:cNvSpPr txBox="1"/>
            <p:nvPr/>
          </p:nvSpPr>
          <p:spPr>
            <a:xfrm>
              <a:off x="7797431" y="5908445"/>
              <a:ext cx="302961" cy="369332"/>
            </a:xfrm>
            <a:prstGeom prst="rect">
              <a:avLst/>
            </a:prstGeom>
            <a:noFill/>
          </p:spPr>
          <p:txBody>
            <a:bodyPr wrap="square" rtlCol="0">
              <a:spAutoFit/>
            </a:bodyPr>
            <a:lstStyle/>
            <a:p>
              <a:pPr algn="ctr"/>
              <a:r>
                <a:rPr lang="en-US" altLang="ja-JP" dirty="0" smtClean="0"/>
                <a:t>5</a:t>
              </a:r>
              <a:endParaRPr kumimoji="1" lang="ja-JP" altLang="en-US" dirty="0"/>
            </a:p>
          </p:txBody>
        </p:sp>
      </p:grpSp>
      <p:grpSp>
        <p:nvGrpSpPr>
          <p:cNvPr id="35" name="グループ化 34"/>
          <p:cNvGrpSpPr/>
          <p:nvPr/>
        </p:nvGrpSpPr>
        <p:grpSpPr>
          <a:xfrm>
            <a:off x="1583668" y="2060848"/>
            <a:ext cx="5888978" cy="3289721"/>
            <a:chOff x="2303748" y="1556792"/>
            <a:chExt cx="5338210" cy="3289721"/>
          </a:xfrm>
        </p:grpSpPr>
        <p:grpSp>
          <p:nvGrpSpPr>
            <p:cNvPr id="36" name="グループ化 35"/>
            <p:cNvGrpSpPr/>
            <p:nvPr/>
          </p:nvGrpSpPr>
          <p:grpSpPr>
            <a:xfrm>
              <a:off x="2303748" y="1556792"/>
              <a:ext cx="3600400" cy="769441"/>
              <a:chOff x="2303748" y="1556792"/>
              <a:chExt cx="3600400" cy="769441"/>
            </a:xfrm>
          </p:grpSpPr>
          <p:sp>
            <p:nvSpPr>
              <p:cNvPr id="46" name="テキスト ボックス 45"/>
              <p:cNvSpPr txBox="1"/>
              <p:nvPr/>
            </p:nvSpPr>
            <p:spPr>
              <a:xfrm>
                <a:off x="2303748" y="1556792"/>
                <a:ext cx="648072" cy="769441"/>
              </a:xfrm>
              <a:prstGeom prst="rect">
                <a:avLst/>
              </a:prstGeom>
              <a:noFill/>
            </p:spPr>
            <p:txBody>
              <a:bodyPr wrap="square" rtlCol="0">
                <a:spAutoFit/>
              </a:bodyPr>
              <a:lstStyle/>
              <a:p>
                <a:r>
                  <a:rPr kumimoji="1" lang="en-US" altLang="ja-JP" sz="4400" dirty="0" smtClean="0">
                    <a:solidFill>
                      <a:schemeClr val="tx1">
                        <a:lumMod val="50000"/>
                      </a:schemeClr>
                    </a:solidFill>
                  </a:rPr>
                  <a:t>a.</a:t>
                </a:r>
                <a:endParaRPr kumimoji="1" lang="ja-JP" altLang="en-US" sz="4400" dirty="0">
                  <a:solidFill>
                    <a:schemeClr val="tx1">
                      <a:lumMod val="50000"/>
                    </a:schemeClr>
                  </a:solidFill>
                </a:endParaRPr>
              </a:p>
            </p:txBody>
          </p:sp>
          <p:sp>
            <p:nvSpPr>
              <p:cNvPr id="47" name="テキスト ボックス 46"/>
              <p:cNvSpPr txBox="1"/>
              <p:nvPr/>
            </p:nvSpPr>
            <p:spPr>
              <a:xfrm>
                <a:off x="2879812" y="1556792"/>
                <a:ext cx="3024336" cy="769441"/>
              </a:xfrm>
              <a:prstGeom prst="rect">
                <a:avLst/>
              </a:prstGeom>
              <a:noFill/>
            </p:spPr>
            <p:txBody>
              <a:bodyPr wrap="square" rtlCol="0">
                <a:spAutoFit/>
              </a:bodyPr>
              <a:lstStyle/>
              <a:p>
                <a:r>
                  <a:rPr kumimoji="1" lang="ja-JP" altLang="en-US" sz="4400" dirty="0" smtClean="0">
                    <a:solidFill>
                      <a:schemeClr val="tx1">
                        <a:lumMod val="50000"/>
                      </a:schemeClr>
                    </a:solidFill>
                  </a:rPr>
                  <a:t>文字と配置</a:t>
                </a:r>
                <a:endParaRPr kumimoji="1" lang="ja-JP" altLang="en-US" sz="4400" dirty="0">
                  <a:solidFill>
                    <a:schemeClr val="tx1">
                      <a:lumMod val="50000"/>
                    </a:schemeClr>
                  </a:solidFill>
                </a:endParaRPr>
              </a:p>
            </p:txBody>
          </p:sp>
        </p:grpSp>
        <p:grpSp>
          <p:nvGrpSpPr>
            <p:cNvPr id="37" name="グループ化 36"/>
            <p:cNvGrpSpPr/>
            <p:nvPr/>
          </p:nvGrpSpPr>
          <p:grpSpPr>
            <a:xfrm>
              <a:off x="2303748" y="2396885"/>
              <a:ext cx="5338210" cy="769441"/>
              <a:chOff x="2303748" y="2307448"/>
              <a:chExt cx="5338210" cy="769441"/>
            </a:xfrm>
          </p:grpSpPr>
          <p:sp>
            <p:nvSpPr>
              <p:cNvPr id="44" name="テキスト ボックス 43"/>
              <p:cNvSpPr txBox="1"/>
              <p:nvPr/>
            </p:nvSpPr>
            <p:spPr>
              <a:xfrm>
                <a:off x="2303748" y="2307448"/>
                <a:ext cx="648072" cy="769441"/>
              </a:xfrm>
              <a:prstGeom prst="rect">
                <a:avLst/>
              </a:prstGeom>
              <a:noFill/>
            </p:spPr>
            <p:txBody>
              <a:bodyPr wrap="square" rtlCol="0">
                <a:spAutoFit/>
              </a:bodyPr>
              <a:lstStyle/>
              <a:p>
                <a:r>
                  <a:rPr kumimoji="1" lang="en-US" altLang="ja-JP" sz="4400" dirty="0" smtClean="0"/>
                  <a:t>b.</a:t>
                </a:r>
                <a:endParaRPr kumimoji="1" lang="ja-JP" altLang="en-US" sz="4400" dirty="0"/>
              </a:p>
            </p:txBody>
          </p:sp>
          <p:sp>
            <p:nvSpPr>
              <p:cNvPr id="45" name="テキスト ボックス 44"/>
              <p:cNvSpPr txBox="1"/>
              <p:nvPr/>
            </p:nvSpPr>
            <p:spPr>
              <a:xfrm>
                <a:off x="2879812" y="2307448"/>
                <a:ext cx="4762146" cy="769441"/>
              </a:xfrm>
              <a:prstGeom prst="rect">
                <a:avLst/>
              </a:prstGeom>
              <a:noFill/>
            </p:spPr>
            <p:txBody>
              <a:bodyPr wrap="square" rtlCol="0">
                <a:spAutoFit/>
              </a:bodyPr>
              <a:lstStyle/>
              <a:p>
                <a:r>
                  <a:rPr lang="ja-JP" altLang="en-US" sz="4400" dirty="0"/>
                  <a:t>グラフ</a:t>
                </a:r>
                <a:r>
                  <a:rPr kumimoji="1" lang="ja-JP" altLang="en-US" sz="4400" dirty="0" smtClean="0"/>
                  <a:t>のつくりかた</a:t>
                </a:r>
                <a:endParaRPr kumimoji="1" lang="ja-JP" altLang="en-US" sz="4400" dirty="0"/>
              </a:p>
            </p:txBody>
          </p:sp>
        </p:grpSp>
        <p:grpSp>
          <p:nvGrpSpPr>
            <p:cNvPr id="38" name="グループ化 37"/>
            <p:cNvGrpSpPr/>
            <p:nvPr/>
          </p:nvGrpSpPr>
          <p:grpSpPr>
            <a:xfrm>
              <a:off x="2303748" y="3236978"/>
              <a:ext cx="2232248" cy="769441"/>
              <a:chOff x="2303748" y="3035465"/>
              <a:chExt cx="2232248" cy="769441"/>
            </a:xfrm>
          </p:grpSpPr>
          <p:sp>
            <p:nvSpPr>
              <p:cNvPr id="42" name="テキスト ボックス 41"/>
              <p:cNvSpPr txBox="1"/>
              <p:nvPr/>
            </p:nvSpPr>
            <p:spPr>
              <a:xfrm>
                <a:off x="2303748" y="3035465"/>
                <a:ext cx="648072" cy="769441"/>
              </a:xfrm>
              <a:prstGeom prst="rect">
                <a:avLst/>
              </a:prstGeom>
              <a:noFill/>
            </p:spPr>
            <p:txBody>
              <a:bodyPr wrap="square" rtlCol="0">
                <a:spAutoFit/>
              </a:bodyPr>
              <a:lstStyle/>
              <a:p>
                <a:r>
                  <a:rPr kumimoji="1" lang="en-US" altLang="ja-JP" sz="4400" dirty="0" smtClean="0">
                    <a:solidFill>
                      <a:schemeClr val="tx1">
                        <a:lumMod val="50000"/>
                      </a:schemeClr>
                    </a:solidFill>
                  </a:rPr>
                  <a:t>c.</a:t>
                </a:r>
                <a:endParaRPr kumimoji="1" lang="ja-JP" altLang="en-US" sz="4400" dirty="0">
                  <a:solidFill>
                    <a:schemeClr val="tx1">
                      <a:lumMod val="50000"/>
                    </a:schemeClr>
                  </a:solidFill>
                </a:endParaRPr>
              </a:p>
            </p:txBody>
          </p:sp>
          <p:sp>
            <p:nvSpPr>
              <p:cNvPr id="43" name="テキスト ボックス 42"/>
              <p:cNvSpPr txBox="1"/>
              <p:nvPr/>
            </p:nvSpPr>
            <p:spPr>
              <a:xfrm>
                <a:off x="2879812" y="3035465"/>
                <a:ext cx="1656184" cy="769441"/>
              </a:xfrm>
              <a:prstGeom prst="rect">
                <a:avLst/>
              </a:prstGeom>
              <a:noFill/>
            </p:spPr>
            <p:txBody>
              <a:bodyPr wrap="square" rtlCol="0">
                <a:spAutoFit/>
              </a:bodyPr>
              <a:lstStyle/>
              <a:p>
                <a:r>
                  <a:rPr kumimoji="1" lang="ja-JP" altLang="en-US" sz="4400" dirty="0" smtClean="0">
                    <a:solidFill>
                      <a:schemeClr val="tx1">
                        <a:lumMod val="50000"/>
                      </a:schemeClr>
                    </a:solidFill>
                  </a:rPr>
                  <a:t>配色</a:t>
                </a:r>
                <a:endParaRPr kumimoji="1" lang="ja-JP" altLang="en-US" sz="4400" dirty="0">
                  <a:solidFill>
                    <a:schemeClr val="tx1">
                      <a:lumMod val="50000"/>
                    </a:schemeClr>
                  </a:solidFill>
                </a:endParaRPr>
              </a:p>
            </p:txBody>
          </p:sp>
        </p:grpSp>
        <p:grpSp>
          <p:nvGrpSpPr>
            <p:cNvPr id="39" name="グループ化 38"/>
            <p:cNvGrpSpPr/>
            <p:nvPr/>
          </p:nvGrpSpPr>
          <p:grpSpPr>
            <a:xfrm>
              <a:off x="2303748" y="4077072"/>
              <a:ext cx="3960440" cy="769441"/>
              <a:chOff x="2303748" y="3783613"/>
              <a:chExt cx="3960440" cy="769441"/>
            </a:xfrm>
          </p:grpSpPr>
          <p:sp>
            <p:nvSpPr>
              <p:cNvPr id="40" name="テキスト ボックス 39"/>
              <p:cNvSpPr txBox="1"/>
              <p:nvPr/>
            </p:nvSpPr>
            <p:spPr>
              <a:xfrm>
                <a:off x="2303748" y="3783613"/>
                <a:ext cx="648072" cy="769441"/>
              </a:xfrm>
              <a:prstGeom prst="rect">
                <a:avLst/>
              </a:prstGeom>
              <a:noFill/>
            </p:spPr>
            <p:txBody>
              <a:bodyPr wrap="square" rtlCol="0">
                <a:spAutoFit/>
              </a:bodyPr>
              <a:lstStyle/>
              <a:p>
                <a:r>
                  <a:rPr kumimoji="1" lang="en-US" altLang="ja-JP" sz="4400" dirty="0" smtClean="0">
                    <a:solidFill>
                      <a:schemeClr val="tx1">
                        <a:lumMod val="50000"/>
                      </a:schemeClr>
                    </a:solidFill>
                  </a:rPr>
                  <a:t>d.</a:t>
                </a:r>
                <a:endParaRPr kumimoji="1" lang="ja-JP" altLang="en-US" sz="4400" dirty="0">
                  <a:solidFill>
                    <a:schemeClr val="tx1">
                      <a:lumMod val="50000"/>
                    </a:schemeClr>
                  </a:solidFill>
                </a:endParaRPr>
              </a:p>
            </p:txBody>
          </p:sp>
          <p:sp>
            <p:nvSpPr>
              <p:cNvPr id="41" name="テキスト ボックス 40"/>
              <p:cNvSpPr txBox="1"/>
              <p:nvPr/>
            </p:nvSpPr>
            <p:spPr>
              <a:xfrm>
                <a:off x="2879812" y="3783613"/>
                <a:ext cx="3384376" cy="769441"/>
              </a:xfrm>
              <a:prstGeom prst="rect">
                <a:avLst/>
              </a:prstGeom>
              <a:noFill/>
            </p:spPr>
            <p:txBody>
              <a:bodyPr wrap="square" rtlCol="0">
                <a:spAutoFit/>
              </a:bodyPr>
              <a:lstStyle/>
              <a:p>
                <a:r>
                  <a:rPr lang="ja-JP" altLang="en-US" sz="4400" dirty="0" smtClean="0">
                    <a:solidFill>
                      <a:schemeClr val="tx1">
                        <a:lumMod val="50000"/>
                      </a:schemeClr>
                    </a:solidFill>
                  </a:rPr>
                  <a:t>画面配置など</a:t>
                </a:r>
                <a:endParaRPr kumimoji="1" lang="ja-JP" altLang="en-US" sz="4400" dirty="0">
                  <a:solidFill>
                    <a:schemeClr val="tx1">
                      <a:lumMod val="50000"/>
                    </a:schemeClr>
                  </a:solidFill>
                </a:endParaRPr>
              </a:p>
            </p:txBody>
          </p:sp>
        </p:grpSp>
      </p:grpSp>
      <p:sp>
        <p:nvSpPr>
          <p:cNvPr id="4" name="スライド番号プレースホルダー 3"/>
          <p:cNvSpPr>
            <a:spLocks noGrp="1"/>
          </p:cNvSpPr>
          <p:nvPr>
            <p:ph type="sldNum" sz="quarter" idx="12"/>
          </p:nvPr>
        </p:nvSpPr>
        <p:spPr/>
        <p:txBody>
          <a:bodyPr/>
          <a:lstStyle/>
          <a:p>
            <a:fld id="{749DC45D-918B-423E-B5AE-ED0B78335A00}" type="slidenum">
              <a:rPr lang="ja-JP" altLang="en-US" smtClean="0"/>
              <a:pPr/>
              <a:t>35</a:t>
            </a:fld>
            <a:r>
              <a:rPr lang="en-US" altLang="ja-JP" smtClean="0"/>
              <a:t>/81</a:t>
            </a:r>
            <a:endParaRPr lang="ja-JP" altLang="en-US" dirty="0"/>
          </a:p>
        </p:txBody>
      </p:sp>
    </p:spTree>
    <p:extLst>
      <p:ext uri="{BB962C8B-B14F-4D97-AF65-F5344CB8AC3E}">
        <p14:creationId xmlns:p14="http://schemas.microsoft.com/office/powerpoint/2010/main" val="290751796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グラフ</a:t>
            </a:r>
            <a:r>
              <a:rPr kumimoji="1" lang="ja-JP" altLang="en-US" dirty="0" smtClean="0"/>
              <a:t>のつくりかた</a:t>
            </a:r>
            <a:endParaRPr kumimoji="1" lang="ja-JP" altLang="en-US" dirty="0"/>
          </a:p>
        </p:txBody>
      </p:sp>
      <p:pic>
        <p:nvPicPr>
          <p:cNvPr id="4" name="図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20" y="1242781"/>
            <a:ext cx="3314993" cy="4725144"/>
          </a:xfrm>
          <a:prstGeom prst="rect">
            <a:avLst/>
          </a:prstGeom>
        </p:spPr>
      </p:pic>
      <p:sp>
        <p:nvSpPr>
          <p:cNvPr id="6" name="コンテンツ プレースホルダー 2"/>
          <p:cNvSpPr>
            <a:spLocks noGrp="1"/>
          </p:cNvSpPr>
          <p:nvPr>
            <p:ph idx="1"/>
          </p:nvPr>
        </p:nvSpPr>
        <p:spPr>
          <a:xfrm>
            <a:off x="3851920" y="1255721"/>
            <a:ext cx="4878542" cy="3109383"/>
          </a:xfrm>
        </p:spPr>
        <p:txBody>
          <a:bodyPr>
            <a:noAutofit/>
          </a:bodyPr>
          <a:lstStyle/>
          <a:p>
            <a:pPr marL="0" indent="0">
              <a:buNone/>
            </a:pPr>
            <a:r>
              <a:rPr lang="ja-JP" altLang="en-US" dirty="0"/>
              <a:t>マッキンゼー流</a:t>
            </a:r>
            <a:endParaRPr lang="en-US" altLang="ja-JP" dirty="0"/>
          </a:p>
          <a:p>
            <a:pPr marL="0" indent="0" algn="r">
              <a:buNone/>
            </a:pPr>
            <a:r>
              <a:rPr lang="ja-JP" altLang="en-US" dirty="0"/>
              <a:t>図解の技術</a:t>
            </a:r>
            <a:endParaRPr lang="en-US" altLang="ja-JP" dirty="0"/>
          </a:p>
          <a:p>
            <a:pPr marL="0" indent="0" algn="r">
              <a:buNone/>
            </a:pPr>
            <a:endParaRPr lang="en-US" altLang="ja-JP" sz="1800" dirty="0"/>
          </a:p>
          <a:p>
            <a:pPr marL="0" indent="0">
              <a:buNone/>
            </a:pPr>
            <a:r>
              <a:rPr lang="ja-JP" altLang="en-US" sz="3200" dirty="0"/>
              <a:t>ジーン・ゼラズニー著</a:t>
            </a:r>
            <a:endParaRPr lang="en-US" altLang="ja-JP" sz="3200" dirty="0"/>
          </a:p>
          <a:p>
            <a:pPr marL="0" indent="0">
              <a:buNone/>
            </a:pPr>
            <a:r>
              <a:rPr lang="ja-JP" altLang="en-US" sz="3200" dirty="0"/>
              <a:t>東洋経済新報社刊</a:t>
            </a:r>
          </a:p>
        </p:txBody>
      </p:sp>
      <p:sp>
        <p:nvSpPr>
          <p:cNvPr id="5" name="スライド番号プレースホルダー 4"/>
          <p:cNvSpPr>
            <a:spLocks noGrp="1"/>
          </p:cNvSpPr>
          <p:nvPr>
            <p:ph type="sldNum" sz="quarter" idx="12"/>
          </p:nvPr>
        </p:nvSpPr>
        <p:spPr/>
        <p:txBody>
          <a:bodyPr/>
          <a:lstStyle/>
          <a:p>
            <a:fld id="{749DC45D-918B-423E-B5AE-ED0B78335A00}" type="slidenum">
              <a:rPr lang="ja-JP" altLang="en-US" smtClean="0"/>
              <a:pPr/>
              <a:t>36</a:t>
            </a:fld>
            <a:r>
              <a:rPr lang="en-US" altLang="ja-JP" smtClean="0"/>
              <a:t>/81</a:t>
            </a:r>
            <a:endParaRPr lang="ja-JP" altLang="en-US" dirty="0"/>
          </a:p>
        </p:txBody>
      </p:sp>
    </p:spTree>
    <p:extLst>
      <p:ext uri="{BB962C8B-B14F-4D97-AF65-F5344CB8AC3E}">
        <p14:creationId xmlns:p14="http://schemas.microsoft.com/office/powerpoint/2010/main" val="310246236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何を言いたいグラフか？</a:t>
            </a:r>
            <a:endParaRPr kumimoji="1" lang="ja-JP" altLang="en-US" dirty="0"/>
          </a:p>
        </p:txBody>
      </p:sp>
      <p:grpSp>
        <p:nvGrpSpPr>
          <p:cNvPr id="32" name="グループ化 31"/>
          <p:cNvGrpSpPr/>
          <p:nvPr/>
        </p:nvGrpSpPr>
        <p:grpSpPr>
          <a:xfrm>
            <a:off x="2519772" y="2474721"/>
            <a:ext cx="3960440" cy="3104839"/>
            <a:chOff x="1979712" y="2348880"/>
            <a:chExt cx="3960440" cy="3104839"/>
          </a:xfrm>
        </p:grpSpPr>
        <p:sp>
          <p:nvSpPr>
            <p:cNvPr id="4" name="テキスト ボックス 3"/>
            <p:cNvSpPr txBox="1"/>
            <p:nvPr/>
          </p:nvSpPr>
          <p:spPr>
            <a:xfrm>
              <a:off x="3347864" y="2348880"/>
              <a:ext cx="1080120" cy="646331"/>
            </a:xfrm>
            <a:prstGeom prst="rect">
              <a:avLst/>
            </a:prstGeom>
            <a:noFill/>
          </p:spPr>
          <p:txBody>
            <a:bodyPr wrap="square" rtlCol="0">
              <a:spAutoFit/>
            </a:bodyPr>
            <a:lstStyle/>
            <a:p>
              <a:r>
                <a:rPr kumimoji="1" lang="en-US" altLang="ja-JP" sz="3600" dirty="0" smtClean="0"/>
                <a:t>A</a:t>
              </a:r>
              <a:r>
                <a:rPr lang="ja-JP" altLang="en-US" sz="3600" dirty="0"/>
                <a:t>社</a:t>
              </a:r>
              <a:endParaRPr kumimoji="1" lang="ja-JP" altLang="en-US" sz="3600" dirty="0"/>
            </a:p>
          </p:txBody>
        </p:sp>
        <p:sp>
          <p:nvSpPr>
            <p:cNvPr id="5" name="テキスト ボックス 4"/>
            <p:cNvSpPr txBox="1"/>
            <p:nvPr/>
          </p:nvSpPr>
          <p:spPr>
            <a:xfrm>
              <a:off x="4644008" y="2348880"/>
              <a:ext cx="936104" cy="646331"/>
            </a:xfrm>
            <a:prstGeom prst="rect">
              <a:avLst/>
            </a:prstGeom>
            <a:noFill/>
          </p:spPr>
          <p:txBody>
            <a:bodyPr wrap="square" rtlCol="0">
              <a:spAutoFit/>
            </a:bodyPr>
            <a:lstStyle/>
            <a:p>
              <a:r>
                <a:rPr lang="en-US" altLang="ja-JP" sz="3600" dirty="0"/>
                <a:t>B</a:t>
              </a:r>
              <a:r>
                <a:rPr lang="ja-JP" altLang="en-US" sz="3600" dirty="0" smtClean="0"/>
                <a:t>社</a:t>
              </a:r>
              <a:endParaRPr kumimoji="1" lang="ja-JP" altLang="en-US" sz="3600" dirty="0"/>
            </a:p>
          </p:txBody>
        </p:sp>
        <p:cxnSp>
          <p:nvCxnSpPr>
            <p:cNvPr id="8" name="直線コネクタ 7"/>
            <p:cNvCxnSpPr/>
            <p:nvPr/>
          </p:nvCxnSpPr>
          <p:spPr>
            <a:xfrm>
              <a:off x="1979712" y="2933655"/>
              <a:ext cx="396044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7" name="グループ化 26"/>
            <p:cNvGrpSpPr/>
            <p:nvPr/>
          </p:nvGrpSpPr>
          <p:grpSpPr>
            <a:xfrm>
              <a:off x="2051720" y="3655260"/>
              <a:ext cx="3240360" cy="646331"/>
              <a:chOff x="2051720" y="3666911"/>
              <a:chExt cx="3240360" cy="646331"/>
            </a:xfrm>
          </p:grpSpPr>
          <p:sp>
            <p:nvSpPr>
              <p:cNvPr id="11" name="テキスト ボックス 10"/>
              <p:cNvSpPr txBox="1"/>
              <p:nvPr/>
            </p:nvSpPr>
            <p:spPr>
              <a:xfrm>
                <a:off x="2051720" y="3666911"/>
                <a:ext cx="1368152" cy="646331"/>
              </a:xfrm>
              <a:prstGeom prst="rect">
                <a:avLst/>
              </a:prstGeom>
              <a:noFill/>
            </p:spPr>
            <p:txBody>
              <a:bodyPr wrap="square" rtlCol="0">
                <a:spAutoFit/>
              </a:bodyPr>
              <a:lstStyle/>
              <a:p>
                <a:r>
                  <a:rPr kumimoji="1" lang="ja-JP" altLang="en-US" sz="3600" dirty="0" smtClean="0"/>
                  <a:t>東部</a:t>
                </a:r>
                <a:endParaRPr kumimoji="1" lang="ja-JP" altLang="en-US" sz="3600" dirty="0"/>
              </a:p>
            </p:txBody>
          </p:sp>
          <p:sp>
            <p:nvSpPr>
              <p:cNvPr id="18" name="テキスト ボックス 17"/>
              <p:cNvSpPr txBox="1"/>
              <p:nvPr/>
            </p:nvSpPr>
            <p:spPr>
              <a:xfrm>
                <a:off x="2915816" y="3666911"/>
                <a:ext cx="1008112" cy="584775"/>
              </a:xfrm>
              <a:prstGeom prst="rect">
                <a:avLst/>
              </a:prstGeom>
              <a:noFill/>
            </p:spPr>
            <p:txBody>
              <a:bodyPr wrap="square" rtlCol="0">
                <a:spAutoFit/>
              </a:bodyPr>
              <a:lstStyle/>
              <a:p>
                <a:pPr algn="r"/>
                <a:r>
                  <a:rPr kumimoji="1" lang="en-US" altLang="ja-JP" sz="3200" dirty="0" smtClean="0"/>
                  <a:t>35</a:t>
                </a:r>
                <a:endParaRPr kumimoji="1" lang="ja-JP" altLang="en-US" sz="3200" dirty="0"/>
              </a:p>
            </p:txBody>
          </p:sp>
          <p:sp>
            <p:nvSpPr>
              <p:cNvPr id="22" name="テキスト ボックス 21"/>
              <p:cNvSpPr txBox="1"/>
              <p:nvPr/>
            </p:nvSpPr>
            <p:spPr>
              <a:xfrm>
                <a:off x="4283968" y="3666911"/>
                <a:ext cx="1008112" cy="584775"/>
              </a:xfrm>
              <a:prstGeom prst="rect">
                <a:avLst/>
              </a:prstGeom>
              <a:noFill/>
            </p:spPr>
            <p:txBody>
              <a:bodyPr wrap="square" rtlCol="0">
                <a:spAutoFit/>
              </a:bodyPr>
              <a:lstStyle/>
              <a:p>
                <a:pPr algn="r"/>
                <a:r>
                  <a:rPr kumimoji="1" lang="en-US" altLang="ja-JP" sz="3200" dirty="0" smtClean="0"/>
                  <a:t>6</a:t>
                </a:r>
                <a:endParaRPr kumimoji="1" lang="ja-JP" altLang="en-US" sz="3200" dirty="0"/>
              </a:p>
            </p:txBody>
          </p:sp>
        </p:grpSp>
        <p:grpSp>
          <p:nvGrpSpPr>
            <p:cNvPr id="28" name="グループ化 27"/>
            <p:cNvGrpSpPr/>
            <p:nvPr/>
          </p:nvGrpSpPr>
          <p:grpSpPr>
            <a:xfrm>
              <a:off x="2051720" y="4231324"/>
              <a:ext cx="3240360" cy="646331"/>
              <a:chOff x="2051720" y="4221973"/>
              <a:chExt cx="3240360" cy="646331"/>
            </a:xfrm>
          </p:grpSpPr>
          <p:sp>
            <p:nvSpPr>
              <p:cNvPr id="12" name="テキスト ボックス 11"/>
              <p:cNvSpPr txBox="1"/>
              <p:nvPr/>
            </p:nvSpPr>
            <p:spPr>
              <a:xfrm>
                <a:off x="2051720" y="4221973"/>
                <a:ext cx="1296144" cy="646331"/>
              </a:xfrm>
              <a:prstGeom prst="rect">
                <a:avLst/>
              </a:prstGeom>
              <a:noFill/>
            </p:spPr>
            <p:txBody>
              <a:bodyPr wrap="square" rtlCol="0">
                <a:spAutoFit/>
              </a:bodyPr>
              <a:lstStyle/>
              <a:p>
                <a:r>
                  <a:rPr kumimoji="1" lang="ja-JP" altLang="en-US" sz="3600" dirty="0" smtClean="0"/>
                  <a:t>南部</a:t>
                </a:r>
                <a:endParaRPr kumimoji="1" lang="ja-JP" altLang="en-US" sz="3600" dirty="0"/>
              </a:p>
            </p:txBody>
          </p:sp>
          <p:sp>
            <p:nvSpPr>
              <p:cNvPr id="19" name="テキスト ボックス 18"/>
              <p:cNvSpPr txBox="1"/>
              <p:nvPr/>
            </p:nvSpPr>
            <p:spPr>
              <a:xfrm>
                <a:off x="2915816" y="4221973"/>
                <a:ext cx="1008112" cy="584775"/>
              </a:xfrm>
              <a:prstGeom prst="rect">
                <a:avLst/>
              </a:prstGeom>
              <a:noFill/>
            </p:spPr>
            <p:txBody>
              <a:bodyPr wrap="square" rtlCol="0">
                <a:spAutoFit/>
              </a:bodyPr>
              <a:lstStyle/>
              <a:p>
                <a:pPr algn="r"/>
                <a:r>
                  <a:rPr lang="en-US" altLang="ja-JP" sz="3200" dirty="0" smtClean="0"/>
                  <a:t>27</a:t>
                </a:r>
                <a:endParaRPr kumimoji="1" lang="ja-JP" altLang="en-US" sz="3200" dirty="0"/>
              </a:p>
            </p:txBody>
          </p:sp>
          <p:sp>
            <p:nvSpPr>
              <p:cNvPr id="23" name="テキスト ボックス 22"/>
              <p:cNvSpPr txBox="1"/>
              <p:nvPr/>
            </p:nvSpPr>
            <p:spPr>
              <a:xfrm>
                <a:off x="4283968" y="4221973"/>
                <a:ext cx="1008112" cy="584775"/>
              </a:xfrm>
              <a:prstGeom prst="rect">
                <a:avLst/>
              </a:prstGeom>
              <a:noFill/>
            </p:spPr>
            <p:txBody>
              <a:bodyPr wrap="square" rtlCol="0">
                <a:spAutoFit/>
              </a:bodyPr>
              <a:lstStyle/>
              <a:p>
                <a:pPr algn="r"/>
                <a:r>
                  <a:rPr lang="en-US" altLang="ja-JP" sz="3200" dirty="0" smtClean="0"/>
                  <a:t>27</a:t>
                </a:r>
                <a:endParaRPr kumimoji="1" lang="ja-JP" altLang="en-US" sz="3200" dirty="0"/>
              </a:p>
            </p:txBody>
          </p:sp>
        </p:grpSp>
        <p:grpSp>
          <p:nvGrpSpPr>
            <p:cNvPr id="29" name="グループ化 28"/>
            <p:cNvGrpSpPr/>
            <p:nvPr/>
          </p:nvGrpSpPr>
          <p:grpSpPr>
            <a:xfrm>
              <a:off x="2051720" y="4807388"/>
              <a:ext cx="3240360" cy="646331"/>
              <a:chOff x="2051720" y="4807388"/>
              <a:chExt cx="3240360" cy="646331"/>
            </a:xfrm>
          </p:grpSpPr>
          <p:sp>
            <p:nvSpPr>
              <p:cNvPr id="13" name="テキスト ボックス 12"/>
              <p:cNvSpPr txBox="1"/>
              <p:nvPr/>
            </p:nvSpPr>
            <p:spPr>
              <a:xfrm>
                <a:off x="2051720" y="4807388"/>
                <a:ext cx="1224136" cy="646331"/>
              </a:xfrm>
              <a:prstGeom prst="rect">
                <a:avLst/>
              </a:prstGeom>
              <a:noFill/>
            </p:spPr>
            <p:txBody>
              <a:bodyPr wrap="square" rtlCol="0">
                <a:spAutoFit/>
              </a:bodyPr>
              <a:lstStyle/>
              <a:p>
                <a:r>
                  <a:rPr kumimoji="1" lang="ja-JP" altLang="en-US" sz="3600" dirty="0" smtClean="0"/>
                  <a:t>西部</a:t>
                </a:r>
                <a:endParaRPr kumimoji="1" lang="ja-JP" altLang="en-US" sz="3600" dirty="0"/>
              </a:p>
            </p:txBody>
          </p:sp>
          <p:sp>
            <p:nvSpPr>
              <p:cNvPr id="20" name="テキスト ボックス 19"/>
              <p:cNvSpPr txBox="1"/>
              <p:nvPr/>
            </p:nvSpPr>
            <p:spPr>
              <a:xfrm>
                <a:off x="2915816" y="4807388"/>
                <a:ext cx="1008112" cy="584775"/>
              </a:xfrm>
              <a:prstGeom prst="rect">
                <a:avLst/>
              </a:prstGeom>
              <a:noFill/>
            </p:spPr>
            <p:txBody>
              <a:bodyPr wrap="square" rtlCol="0">
                <a:spAutoFit/>
              </a:bodyPr>
              <a:lstStyle/>
              <a:p>
                <a:pPr algn="r"/>
                <a:r>
                  <a:rPr lang="en-US" altLang="ja-JP" sz="3200" dirty="0" smtClean="0"/>
                  <a:t>25</a:t>
                </a:r>
                <a:endParaRPr kumimoji="1" lang="ja-JP" altLang="en-US" sz="3200" dirty="0"/>
              </a:p>
            </p:txBody>
          </p:sp>
          <p:sp>
            <p:nvSpPr>
              <p:cNvPr id="24" name="テキスト ボックス 23"/>
              <p:cNvSpPr txBox="1"/>
              <p:nvPr/>
            </p:nvSpPr>
            <p:spPr>
              <a:xfrm>
                <a:off x="4283968" y="4807388"/>
                <a:ext cx="1008112" cy="584775"/>
              </a:xfrm>
              <a:prstGeom prst="rect">
                <a:avLst/>
              </a:prstGeom>
              <a:noFill/>
            </p:spPr>
            <p:txBody>
              <a:bodyPr wrap="square" rtlCol="0">
                <a:spAutoFit/>
              </a:bodyPr>
              <a:lstStyle/>
              <a:p>
                <a:pPr algn="r"/>
                <a:r>
                  <a:rPr lang="en-US" altLang="ja-JP" sz="3200" dirty="0" smtClean="0"/>
                  <a:t>28</a:t>
                </a:r>
                <a:endParaRPr kumimoji="1" lang="ja-JP" altLang="en-US" sz="3200" dirty="0"/>
              </a:p>
            </p:txBody>
          </p:sp>
        </p:grpSp>
        <p:grpSp>
          <p:nvGrpSpPr>
            <p:cNvPr id="26" name="グループ化 25"/>
            <p:cNvGrpSpPr/>
            <p:nvPr/>
          </p:nvGrpSpPr>
          <p:grpSpPr>
            <a:xfrm>
              <a:off x="2051720" y="3079196"/>
              <a:ext cx="3744416" cy="646331"/>
              <a:chOff x="2051720" y="3079196"/>
              <a:chExt cx="3744416" cy="646331"/>
            </a:xfrm>
          </p:grpSpPr>
          <p:sp>
            <p:nvSpPr>
              <p:cNvPr id="10" name="テキスト ボックス 9"/>
              <p:cNvSpPr txBox="1"/>
              <p:nvPr/>
            </p:nvSpPr>
            <p:spPr>
              <a:xfrm>
                <a:off x="2051720" y="3079196"/>
                <a:ext cx="1224136" cy="646331"/>
              </a:xfrm>
              <a:prstGeom prst="rect">
                <a:avLst/>
              </a:prstGeom>
              <a:noFill/>
            </p:spPr>
            <p:txBody>
              <a:bodyPr wrap="square" rtlCol="0">
                <a:spAutoFit/>
              </a:bodyPr>
              <a:lstStyle/>
              <a:p>
                <a:r>
                  <a:rPr kumimoji="1" lang="ja-JP" altLang="en-US" sz="3600" dirty="0" smtClean="0"/>
                  <a:t>北部</a:t>
                </a:r>
                <a:endParaRPr kumimoji="1" lang="ja-JP" altLang="en-US" sz="3600" dirty="0"/>
              </a:p>
            </p:txBody>
          </p:sp>
          <p:sp>
            <p:nvSpPr>
              <p:cNvPr id="15" name="テキスト ボックス 14"/>
              <p:cNvSpPr txBox="1"/>
              <p:nvPr/>
            </p:nvSpPr>
            <p:spPr>
              <a:xfrm>
                <a:off x="2915816" y="3079196"/>
                <a:ext cx="1008112" cy="584775"/>
              </a:xfrm>
              <a:prstGeom prst="rect">
                <a:avLst/>
              </a:prstGeom>
              <a:noFill/>
            </p:spPr>
            <p:txBody>
              <a:bodyPr wrap="square" rtlCol="0">
                <a:spAutoFit/>
              </a:bodyPr>
              <a:lstStyle/>
              <a:p>
                <a:pPr algn="r"/>
                <a:r>
                  <a:rPr kumimoji="1" lang="en-US" altLang="ja-JP" sz="3200" dirty="0" smtClean="0"/>
                  <a:t>13</a:t>
                </a:r>
                <a:endParaRPr kumimoji="1" lang="ja-JP" altLang="en-US" sz="3200" dirty="0"/>
              </a:p>
            </p:txBody>
          </p:sp>
          <p:sp>
            <p:nvSpPr>
              <p:cNvPr id="16" name="テキスト ボックス 15"/>
              <p:cNvSpPr txBox="1"/>
              <p:nvPr/>
            </p:nvSpPr>
            <p:spPr>
              <a:xfrm>
                <a:off x="3779912" y="3079196"/>
                <a:ext cx="648072" cy="584775"/>
              </a:xfrm>
              <a:prstGeom prst="rect">
                <a:avLst/>
              </a:prstGeom>
              <a:noFill/>
            </p:spPr>
            <p:txBody>
              <a:bodyPr wrap="square" rtlCol="0">
                <a:spAutoFit/>
              </a:bodyPr>
              <a:lstStyle/>
              <a:p>
                <a:r>
                  <a:rPr kumimoji="1" lang="en-US" altLang="ja-JP" sz="3200" dirty="0" smtClean="0"/>
                  <a:t>%</a:t>
                </a:r>
                <a:endParaRPr kumimoji="1" lang="ja-JP" altLang="en-US" sz="3200" dirty="0"/>
              </a:p>
            </p:txBody>
          </p:sp>
          <p:sp>
            <p:nvSpPr>
              <p:cNvPr id="21" name="テキスト ボックス 20"/>
              <p:cNvSpPr txBox="1"/>
              <p:nvPr/>
            </p:nvSpPr>
            <p:spPr>
              <a:xfrm>
                <a:off x="4283968" y="3079196"/>
                <a:ext cx="1008112" cy="584775"/>
              </a:xfrm>
              <a:prstGeom prst="rect">
                <a:avLst/>
              </a:prstGeom>
              <a:noFill/>
            </p:spPr>
            <p:txBody>
              <a:bodyPr wrap="square" rtlCol="0">
                <a:spAutoFit/>
              </a:bodyPr>
              <a:lstStyle/>
              <a:p>
                <a:pPr algn="r"/>
                <a:r>
                  <a:rPr lang="en-US" altLang="ja-JP" sz="3200" dirty="0" smtClean="0"/>
                  <a:t>39</a:t>
                </a:r>
                <a:endParaRPr kumimoji="1" lang="ja-JP" altLang="en-US" sz="3200" dirty="0"/>
              </a:p>
            </p:txBody>
          </p:sp>
          <p:sp>
            <p:nvSpPr>
              <p:cNvPr id="25" name="テキスト ボックス 24"/>
              <p:cNvSpPr txBox="1"/>
              <p:nvPr/>
            </p:nvSpPr>
            <p:spPr>
              <a:xfrm>
                <a:off x="5148064" y="3079196"/>
                <a:ext cx="648072" cy="584775"/>
              </a:xfrm>
              <a:prstGeom prst="rect">
                <a:avLst/>
              </a:prstGeom>
              <a:noFill/>
            </p:spPr>
            <p:txBody>
              <a:bodyPr wrap="square" rtlCol="0">
                <a:spAutoFit/>
              </a:bodyPr>
              <a:lstStyle/>
              <a:p>
                <a:r>
                  <a:rPr kumimoji="1" lang="en-US" altLang="ja-JP" sz="3200" dirty="0" smtClean="0"/>
                  <a:t>%</a:t>
                </a:r>
                <a:endParaRPr kumimoji="1" lang="ja-JP" altLang="en-US" sz="3200" dirty="0"/>
              </a:p>
            </p:txBody>
          </p:sp>
        </p:grpSp>
      </p:grpSp>
      <p:sp>
        <p:nvSpPr>
          <p:cNvPr id="30" name="テキスト ボックス 29"/>
          <p:cNvSpPr txBox="1"/>
          <p:nvPr/>
        </p:nvSpPr>
        <p:spPr>
          <a:xfrm>
            <a:off x="6257197" y="5159337"/>
            <a:ext cx="2880320" cy="461665"/>
          </a:xfrm>
          <a:prstGeom prst="rect">
            <a:avLst/>
          </a:prstGeom>
          <a:noFill/>
        </p:spPr>
        <p:txBody>
          <a:bodyPr wrap="square" rtlCol="0">
            <a:spAutoFit/>
          </a:bodyPr>
          <a:lstStyle/>
          <a:p>
            <a:r>
              <a:rPr lang="ja-JP" altLang="en-US" sz="2400" dirty="0" smtClean="0"/>
              <a:t>「図解の技術」</a:t>
            </a:r>
            <a:r>
              <a:rPr lang="en-US" altLang="ja-JP" sz="2400" dirty="0" smtClean="0"/>
              <a:t>P.29</a:t>
            </a:r>
            <a:endParaRPr kumimoji="1" lang="ja-JP" altLang="en-US" sz="2400" dirty="0"/>
          </a:p>
        </p:txBody>
      </p:sp>
      <p:sp>
        <p:nvSpPr>
          <p:cNvPr id="31" name="テキスト ボックス 30"/>
          <p:cNvSpPr txBox="1"/>
          <p:nvPr/>
        </p:nvSpPr>
        <p:spPr>
          <a:xfrm>
            <a:off x="251520" y="2188021"/>
            <a:ext cx="2088232" cy="1384995"/>
          </a:xfrm>
          <a:prstGeom prst="rect">
            <a:avLst/>
          </a:prstGeom>
          <a:noFill/>
        </p:spPr>
        <p:txBody>
          <a:bodyPr wrap="square" rtlCol="0">
            <a:spAutoFit/>
          </a:bodyPr>
          <a:lstStyle/>
          <a:p>
            <a:r>
              <a:rPr lang="ja-JP" altLang="en-US" sz="2800" dirty="0" smtClean="0"/>
              <a:t>例：</a:t>
            </a:r>
            <a:endParaRPr lang="en-US" altLang="ja-JP" sz="2800" dirty="0" smtClean="0"/>
          </a:p>
          <a:p>
            <a:r>
              <a:rPr lang="en-US" altLang="ja-JP" sz="2800" dirty="0" smtClean="0"/>
              <a:t>A</a:t>
            </a:r>
            <a:r>
              <a:rPr lang="ja-JP" altLang="en-US" sz="2800" dirty="0" smtClean="0"/>
              <a:t>社と</a:t>
            </a:r>
            <a:r>
              <a:rPr lang="en-US" altLang="ja-JP" sz="2800" dirty="0" smtClean="0"/>
              <a:t>B</a:t>
            </a:r>
            <a:r>
              <a:rPr lang="ja-JP" altLang="en-US" sz="2800" dirty="0" smtClean="0"/>
              <a:t>社の</a:t>
            </a:r>
            <a:endParaRPr lang="en-US" altLang="ja-JP" sz="2800" dirty="0" smtClean="0"/>
          </a:p>
          <a:p>
            <a:r>
              <a:rPr lang="ja-JP" altLang="en-US" sz="2800" dirty="0" smtClean="0"/>
              <a:t>地区別売上</a:t>
            </a:r>
            <a:endParaRPr kumimoji="1" lang="ja-JP" altLang="en-US" sz="2800" dirty="0"/>
          </a:p>
        </p:txBody>
      </p:sp>
      <p:sp>
        <p:nvSpPr>
          <p:cNvPr id="33" name="コンテンツ プレースホルダー 2"/>
          <p:cNvSpPr>
            <a:spLocks noGrp="1"/>
          </p:cNvSpPr>
          <p:nvPr>
            <p:ph idx="1"/>
          </p:nvPr>
        </p:nvSpPr>
        <p:spPr>
          <a:xfrm>
            <a:off x="251520" y="1289110"/>
            <a:ext cx="8280920" cy="792088"/>
          </a:xfrm>
        </p:spPr>
        <p:txBody>
          <a:bodyPr>
            <a:noAutofit/>
          </a:bodyPr>
          <a:lstStyle/>
          <a:p>
            <a:pPr marL="0" indent="0">
              <a:buNone/>
            </a:pPr>
            <a:r>
              <a:rPr lang="ja-JP" altLang="en-US" dirty="0"/>
              <a:t>主張が</a:t>
            </a:r>
            <a:r>
              <a:rPr lang="ja-JP" altLang="en-US" dirty="0" smtClean="0"/>
              <a:t>違えばグラフも</a:t>
            </a:r>
            <a:r>
              <a:rPr lang="ja-JP" altLang="en-US" dirty="0"/>
              <a:t>違う</a:t>
            </a:r>
          </a:p>
        </p:txBody>
      </p:sp>
      <p:sp>
        <p:nvSpPr>
          <p:cNvPr id="6" name="スライド番号プレースホルダー 5"/>
          <p:cNvSpPr>
            <a:spLocks noGrp="1"/>
          </p:cNvSpPr>
          <p:nvPr>
            <p:ph type="sldNum" sz="quarter" idx="12"/>
          </p:nvPr>
        </p:nvSpPr>
        <p:spPr/>
        <p:txBody>
          <a:bodyPr/>
          <a:lstStyle/>
          <a:p>
            <a:fld id="{749DC45D-918B-423E-B5AE-ED0B78335A00}" type="slidenum">
              <a:rPr lang="ja-JP" altLang="en-US" smtClean="0"/>
              <a:pPr/>
              <a:t>37</a:t>
            </a:fld>
            <a:r>
              <a:rPr lang="en-US" altLang="ja-JP" smtClean="0"/>
              <a:t>/81</a:t>
            </a:r>
            <a:endParaRPr lang="ja-JP" altLang="en-US" dirty="0"/>
          </a:p>
        </p:txBody>
      </p:sp>
    </p:spTree>
    <p:extLst>
      <p:ext uri="{BB962C8B-B14F-4D97-AF65-F5344CB8AC3E}">
        <p14:creationId xmlns:p14="http://schemas.microsoft.com/office/powerpoint/2010/main" val="98998074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4" name="グラフ 33"/>
          <p:cNvGraphicFramePr/>
          <p:nvPr>
            <p:extLst>
              <p:ext uri="{D42A27DB-BD31-4B8C-83A1-F6EECF244321}">
                <p14:modId xmlns:p14="http://schemas.microsoft.com/office/powerpoint/2010/main" val="923116884"/>
              </p:ext>
            </p:extLst>
          </p:nvPr>
        </p:nvGraphicFramePr>
        <p:xfrm>
          <a:off x="4283968" y="1124744"/>
          <a:ext cx="4478560" cy="3720361"/>
        </p:xfrm>
        <a:graphic>
          <a:graphicData uri="http://schemas.openxmlformats.org/drawingml/2006/chart">
            <c:chart xmlns:c="http://schemas.openxmlformats.org/drawingml/2006/chart" xmlns:r="http://schemas.openxmlformats.org/officeDocument/2006/relationships" r:id="rId3"/>
          </a:graphicData>
        </a:graphic>
      </p:graphicFrame>
      <p:sp>
        <p:nvSpPr>
          <p:cNvPr id="2" name="タイトル 1"/>
          <p:cNvSpPr>
            <a:spLocks noGrp="1"/>
          </p:cNvSpPr>
          <p:nvPr>
            <p:ph type="title"/>
          </p:nvPr>
        </p:nvSpPr>
        <p:spPr/>
        <p:txBody>
          <a:bodyPr/>
          <a:lstStyle/>
          <a:p>
            <a:r>
              <a:rPr lang="ja-JP" altLang="en-US" dirty="0"/>
              <a:t>何を</a:t>
            </a:r>
            <a:r>
              <a:rPr lang="ja-JP" altLang="en-US" dirty="0" smtClean="0"/>
              <a:t>言いたいグラフか？</a:t>
            </a:r>
            <a:r>
              <a:rPr lang="en-US" altLang="ja-JP" sz="3600" dirty="0" smtClean="0"/>
              <a:t>(1/6)</a:t>
            </a:r>
            <a:endParaRPr kumimoji="1" lang="ja-JP" altLang="en-US" sz="3600" dirty="0"/>
          </a:p>
        </p:txBody>
      </p:sp>
      <p:grpSp>
        <p:nvGrpSpPr>
          <p:cNvPr id="33" name="グループ化 32"/>
          <p:cNvGrpSpPr/>
          <p:nvPr/>
        </p:nvGrpSpPr>
        <p:grpSpPr>
          <a:xfrm>
            <a:off x="1041743" y="3645024"/>
            <a:ext cx="1969975" cy="1634332"/>
            <a:chOff x="153753" y="1268760"/>
            <a:chExt cx="1969975" cy="1634332"/>
          </a:xfrm>
        </p:grpSpPr>
        <p:grpSp>
          <p:nvGrpSpPr>
            <p:cNvPr id="32" name="グループ化 31"/>
            <p:cNvGrpSpPr/>
            <p:nvPr/>
          </p:nvGrpSpPr>
          <p:grpSpPr>
            <a:xfrm>
              <a:off x="251520" y="1268760"/>
              <a:ext cx="1824227" cy="355355"/>
              <a:chOff x="251520" y="1268760"/>
              <a:chExt cx="1824227" cy="355355"/>
            </a:xfrm>
          </p:grpSpPr>
          <p:sp>
            <p:nvSpPr>
              <p:cNvPr id="5" name="テキスト ボックス 4"/>
              <p:cNvSpPr txBox="1"/>
              <p:nvPr/>
            </p:nvSpPr>
            <p:spPr>
              <a:xfrm>
                <a:off x="853921" y="1268760"/>
                <a:ext cx="601246" cy="266180"/>
              </a:xfrm>
              <a:prstGeom prst="rect">
                <a:avLst/>
              </a:prstGeom>
              <a:noFill/>
            </p:spPr>
            <p:txBody>
              <a:bodyPr wrap="square" rtlCol="0">
                <a:spAutoFit/>
              </a:bodyPr>
              <a:lstStyle/>
              <a:p>
                <a:r>
                  <a:rPr kumimoji="1" lang="en-US" altLang="ja-JP" dirty="0" smtClean="0"/>
                  <a:t>A</a:t>
                </a:r>
                <a:r>
                  <a:rPr lang="ja-JP" altLang="en-US" dirty="0"/>
                  <a:t>社</a:t>
                </a:r>
                <a:endParaRPr kumimoji="1" lang="ja-JP" altLang="en-US" dirty="0"/>
              </a:p>
            </p:txBody>
          </p:sp>
          <p:sp>
            <p:nvSpPr>
              <p:cNvPr id="6" name="テキスト ボックス 5"/>
              <p:cNvSpPr txBox="1"/>
              <p:nvPr/>
            </p:nvSpPr>
            <p:spPr>
              <a:xfrm>
                <a:off x="1474501" y="1268760"/>
                <a:ext cx="601246" cy="266180"/>
              </a:xfrm>
              <a:prstGeom prst="rect">
                <a:avLst/>
              </a:prstGeom>
              <a:noFill/>
            </p:spPr>
            <p:txBody>
              <a:bodyPr wrap="square" rtlCol="0">
                <a:spAutoFit/>
              </a:bodyPr>
              <a:lstStyle/>
              <a:p>
                <a:r>
                  <a:rPr lang="en-US" altLang="ja-JP" dirty="0"/>
                  <a:t>B</a:t>
                </a:r>
                <a:r>
                  <a:rPr lang="ja-JP" altLang="en-US" dirty="0" smtClean="0"/>
                  <a:t>社</a:t>
                </a:r>
                <a:endParaRPr kumimoji="1" lang="ja-JP" altLang="en-US" dirty="0"/>
              </a:p>
            </p:txBody>
          </p:sp>
          <p:cxnSp>
            <p:nvCxnSpPr>
              <p:cNvPr id="7" name="直線コネクタ 6"/>
              <p:cNvCxnSpPr/>
              <p:nvPr/>
            </p:nvCxnSpPr>
            <p:spPr>
              <a:xfrm>
                <a:off x="251520" y="1624115"/>
                <a:ext cx="182422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9" name="グループ化 28"/>
            <p:cNvGrpSpPr/>
            <p:nvPr/>
          </p:nvGrpSpPr>
          <p:grpSpPr>
            <a:xfrm>
              <a:off x="153753" y="1997423"/>
              <a:ext cx="1736994" cy="369332"/>
              <a:chOff x="153753" y="2062618"/>
              <a:chExt cx="1736994" cy="369332"/>
            </a:xfrm>
          </p:grpSpPr>
          <p:sp>
            <p:nvSpPr>
              <p:cNvPr id="23" name="テキスト ボックス 22"/>
              <p:cNvSpPr txBox="1"/>
              <p:nvPr/>
            </p:nvSpPr>
            <p:spPr>
              <a:xfrm>
                <a:off x="153753" y="2062618"/>
                <a:ext cx="647494" cy="369332"/>
              </a:xfrm>
              <a:prstGeom prst="rect">
                <a:avLst/>
              </a:prstGeom>
              <a:noFill/>
            </p:spPr>
            <p:txBody>
              <a:bodyPr wrap="square" rtlCol="0">
                <a:spAutoFit/>
              </a:bodyPr>
              <a:lstStyle/>
              <a:p>
                <a:r>
                  <a:rPr kumimoji="1" lang="ja-JP" altLang="en-US" dirty="0" smtClean="0"/>
                  <a:t>南部</a:t>
                </a:r>
                <a:endParaRPr kumimoji="1" lang="ja-JP" altLang="en-US" dirty="0"/>
              </a:p>
            </p:txBody>
          </p:sp>
          <p:sp>
            <p:nvSpPr>
              <p:cNvPr id="24" name="テキスト ボックス 23"/>
              <p:cNvSpPr txBox="1"/>
              <p:nvPr/>
            </p:nvSpPr>
            <p:spPr>
              <a:xfrm>
                <a:off x="576423" y="2062618"/>
                <a:ext cx="647494" cy="266180"/>
              </a:xfrm>
              <a:prstGeom prst="rect">
                <a:avLst/>
              </a:prstGeom>
              <a:noFill/>
            </p:spPr>
            <p:txBody>
              <a:bodyPr wrap="square" rtlCol="0">
                <a:spAutoFit/>
              </a:bodyPr>
              <a:lstStyle/>
              <a:p>
                <a:pPr algn="r"/>
                <a:r>
                  <a:rPr kumimoji="1" lang="en-US" altLang="ja-JP" dirty="0" smtClean="0"/>
                  <a:t>35</a:t>
                </a:r>
                <a:endParaRPr kumimoji="1" lang="ja-JP" altLang="en-US" dirty="0"/>
              </a:p>
            </p:txBody>
          </p:sp>
          <p:sp>
            <p:nvSpPr>
              <p:cNvPr id="25" name="テキスト ボックス 24"/>
              <p:cNvSpPr txBox="1"/>
              <p:nvPr/>
            </p:nvSpPr>
            <p:spPr>
              <a:xfrm>
                <a:off x="1243253" y="2062618"/>
                <a:ext cx="647494" cy="266180"/>
              </a:xfrm>
              <a:prstGeom prst="rect">
                <a:avLst/>
              </a:prstGeom>
              <a:noFill/>
            </p:spPr>
            <p:txBody>
              <a:bodyPr wrap="square" rtlCol="0">
                <a:spAutoFit/>
              </a:bodyPr>
              <a:lstStyle/>
              <a:p>
                <a:pPr algn="r"/>
                <a:r>
                  <a:rPr kumimoji="1" lang="en-US" altLang="ja-JP" dirty="0" smtClean="0"/>
                  <a:t>6</a:t>
                </a:r>
                <a:endParaRPr kumimoji="1" lang="ja-JP" altLang="en-US" dirty="0"/>
              </a:p>
            </p:txBody>
          </p:sp>
        </p:grpSp>
        <p:grpSp>
          <p:nvGrpSpPr>
            <p:cNvPr id="30" name="グループ化 29"/>
            <p:cNvGrpSpPr/>
            <p:nvPr/>
          </p:nvGrpSpPr>
          <p:grpSpPr>
            <a:xfrm>
              <a:off x="153753" y="2317167"/>
              <a:ext cx="1736994" cy="369332"/>
              <a:chOff x="153753" y="2412680"/>
              <a:chExt cx="1736994" cy="369332"/>
            </a:xfrm>
          </p:grpSpPr>
          <p:sp>
            <p:nvSpPr>
              <p:cNvPr id="20" name="テキスト ボックス 19"/>
              <p:cNvSpPr txBox="1"/>
              <p:nvPr/>
            </p:nvSpPr>
            <p:spPr>
              <a:xfrm>
                <a:off x="153753" y="2412680"/>
                <a:ext cx="647494" cy="369332"/>
              </a:xfrm>
              <a:prstGeom prst="rect">
                <a:avLst/>
              </a:prstGeom>
              <a:noFill/>
            </p:spPr>
            <p:txBody>
              <a:bodyPr wrap="square" rtlCol="0">
                <a:spAutoFit/>
              </a:bodyPr>
              <a:lstStyle/>
              <a:p>
                <a:r>
                  <a:rPr kumimoji="1" lang="ja-JP" altLang="en-US" dirty="0" smtClean="0"/>
                  <a:t>東部</a:t>
                </a:r>
                <a:endParaRPr kumimoji="1" lang="ja-JP" altLang="en-US" dirty="0"/>
              </a:p>
            </p:txBody>
          </p:sp>
          <p:sp>
            <p:nvSpPr>
              <p:cNvPr id="21" name="テキスト ボックス 20"/>
              <p:cNvSpPr txBox="1"/>
              <p:nvPr/>
            </p:nvSpPr>
            <p:spPr>
              <a:xfrm>
                <a:off x="576423" y="2412680"/>
                <a:ext cx="647494" cy="266180"/>
              </a:xfrm>
              <a:prstGeom prst="rect">
                <a:avLst/>
              </a:prstGeom>
              <a:noFill/>
            </p:spPr>
            <p:txBody>
              <a:bodyPr wrap="square" rtlCol="0">
                <a:spAutoFit/>
              </a:bodyPr>
              <a:lstStyle/>
              <a:p>
                <a:pPr algn="r"/>
                <a:r>
                  <a:rPr lang="en-US" altLang="ja-JP" dirty="0" smtClean="0"/>
                  <a:t>27</a:t>
                </a:r>
                <a:endParaRPr kumimoji="1" lang="ja-JP" altLang="en-US" dirty="0"/>
              </a:p>
            </p:txBody>
          </p:sp>
          <p:sp>
            <p:nvSpPr>
              <p:cNvPr id="22" name="テキスト ボックス 21"/>
              <p:cNvSpPr txBox="1"/>
              <p:nvPr/>
            </p:nvSpPr>
            <p:spPr>
              <a:xfrm>
                <a:off x="1243253" y="2412680"/>
                <a:ext cx="647494" cy="266180"/>
              </a:xfrm>
              <a:prstGeom prst="rect">
                <a:avLst/>
              </a:prstGeom>
              <a:noFill/>
            </p:spPr>
            <p:txBody>
              <a:bodyPr wrap="square" rtlCol="0">
                <a:spAutoFit/>
              </a:bodyPr>
              <a:lstStyle/>
              <a:p>
                <a:pPr algn="r"/>
                <a:r>
                  <a:rPr lang="en-US" altLang="ja-JP" dirty="0" smtClean="0"/>
                  <a:t>27</a:t>
                </a:r>
                <a:endParaRPr kumimoji="1" lang="ja-JP" altLang="en-US" dirty="0"/>
              </a:p>
            </p:txBody>
          </p:sp>
        </p:grpSp>
        <p:grpSp>
          <p:nvGrpSpPr>
            <p:cNvPr id="31" name="グループ化 30"/>
            <p:cNvGrpSpPr/>
            <p:nvPr/>
          </p:nvGrpSpPr>
          <p:grpSpPr>
            <a:xfrm>
              <a:off x="153753" y="2636912"/>
              <a:ext cx="1736994" cy="266180"/>
              <a:chOff x="153753" y="2762741"/>
              <a:chExt cx="1736994" cy="266180"/>
            </a:xfrm>
          </p:grpSpPr>
          <p:sp>
            <p:nvSpPr>
              <p:cNvPr id="17" name="テキスト ボックス 16"/>
              <p:cNvSpPr txBox="1"/>
              <p:nvPr/>
            </p:nvSpPr>
            <p:spPr>
              <a:xfrm>
                <a:off x="153753" y="2762741"/>
                <a:ext cx="647494" cy="266180"/>
              </a:xfrm>
              <a:prstGeom prst="rect">
                <a:avLst/>
              </a:prstGeom>
              <a:noFill/>
            </p:spPr>
            <p:txBody>
              <a:bodyPr wrap="square" rtlCol="0">
                <a:spAutoFit/>
              </a:bodyPr>
              <a:lstStyle/>
              <a:p>
                <a:r>
                  <a:rPr kumimoji="1" lang="ja-JP" altLang="en-US" dirty="0" smtClean="0"/>
                  <a:t>西部</a:t>
                </a:r>
                <a:endParaRPr kumimoji="1" lang="ja-JP" altLang="en-US" dirty="0"/>
              </a:p>
            </p:txBody>
          </p:sp>
          <p:sp>
            <p:nvSpPr>
              <p:cNvPr id="18" name="テキスト ボックス 17"/>
              <p:cNvSpPr txBox="1"/>
              <p:nvPr/>
            </p:nvSpPr>
            <p:spPr>
              <a:xfrm>
                <a:off x="576423" y="2762741"/>
                <a:ext cx="647494" cy="266180"/>
              </a:xfrm>
              <a:prstGeom prst="rect">
                <a:avLst/>
              </a:prstGeom>
              <a:noFill/>
            </p:spPr>
            <p:txBody>
              <a:bodyPr wrap="square" rtlCol="0">
                <a:spAutoFit/>
              </a:bodyPr>
              <a:lstStyle/>
              <a:p>
                <a:pPr algn="r"/>
                <a:r>
                  <a:rPr lang="en-US" altLang="ja-JP" dirty="0" smtClean="0"/>
                  <a:t>25</a:t>
                </a:r>
                <a:endParaRPr kumimoji="1" lang="ja-JP" altLang="en-US" dirty="0"/>
              </a:p>
            </p:txBody>
          </p:sp>
          <p:sp>
            <p:nvSpPr>
              <p:cNvPr id="19" name="テキスト ボックス 18"/>
              <p:cNvSpPr txBox="1"/>
              <p:nvPr/>
            </p:nvSpPr>
            <p:spPr>
              <a:xfrm>
                <a:off x="1243253" y="2762741"/>
                <a:ext cx="647494" cy="266180"/>
              </a:xfrm>
              <a:prstGeom prst="rect">
                <a:avLst/>
              </a:prstGeom>
              <a:noFill/>
            </p:spPr>
            <p:txBody>
              <a:bodyPr wrap="square" rtlCol="0">
                <a:spAutoFit/>
              </a:bodyPr>
              <a:lstStyle/>
              <a:p>
                <a:pPr algn="r"/>
                <a:r>
                  <a:rPr lang="en-US" altLang="ja-JP" dirty="0" smtClean="0"/>
                  <a:t>28</a:t>
                </a:r>
                <a:endParaRPr kumimoji="1" lang="ja-JP" altLang="en-US" dirty="0"/>
              </a:p>
            </p:txBody>
          </p:sp>
        </p:grpSp>
        <p:grpSp>
          <p:nvGrpSpPr>
            <p:cNvPr id="28" name="グループ化 27"/>
            <p:cNvGrpSpPr/>
            <p:nvPr/>
          </p:nvGrpSpPr>
          <p:grpSpPr>
            <a:xfrm>
              <a:off x="153753" y="1677679"/>
              <a:ext cx="1969975" cy="266180"/>
              <a:chOff x="153753" y="1712557"/>
              <a:chExt cx="1969975" cy="266180"/>
            </a:xfrm>
          </p:grpSpPr>
          <p:sp>
            <p:nvSpPr>
              <p:cNvPr id="12" name="テキスト ボックス 11"/>
              <p:cNvSpPr txBox="1"/>
              <p:nvPr/>
            </p:nvSpPr>
            <p:spPr>
              <a:xfrm>
                <a:off x="153753" y="1712557"/>
                <a:ext cx="647495" cy="266180"/>
              </a:xfrm>
              <a:prstGeom prst="rect">
                <a:avLst/>
              </a:prstGeom>
              <a:noFill/>
            </p:spPr>
            <p:txBody>
              <a:bodyPr wrap="square" rtlCol="0">
                <a:spAutoFit/>
              </a:bodyPr>
              <a:lstStyle/>
              <a:p>
                <a:r>
                  <a:rPr kumimoji="1" lang="ja-JP" altLang="en-US" dirty="0" smtClean="0"/>
                  <a:t>北部</a:t>
                </a:r>
                <a:endParaRPr kumimoji="1" lang="ja-JP" altLang="en-US" dirty="0"/>
              </a:p>
            </p:txBody>
          </p:sp>
          <p:sp>
            <p:nvSpPr>
              <p:cNvPr id="13" name="テキスト ボックス 12"/>
              <p:cNvSpPr txBox="1"/>
              <p:nvPr/>
            </p:nvSpPr>
            <p:spPr>
              <a:xfrm>
                <a:off x="576423" y="1712557"/>
                <a:ext cx="647495" cy="266180"/>
              </a:xfrm>
              <a:prstGeom prst="rect">
                <a:avLst/>
              </a:prstGeom>
              <a:noFill/>
            </p:spPr>
            <p:txBody>
              <a:bodyPr wrap="square" rtlCol="0">
                <a:spAutoFit/>
              </a:bodyPr>
              <a:lstStyle/>
              <a:p>
                <a:pPr algn="r"/>
                <a:r>
                  <a:rPr kumimoji="1" lang="en-US" altLang="ja-JP" dirty="0" smtClean="0"/>
                  <a:t>13</a:t>
                </a:r>
                <a:endParaRPr kumimoji="1" lang="ja-JP" altLang="en-US" dirty="0"/>
              </a:p>
            </p:txBody>
          </p:sp>
          <p:sp>
            <p:nvSpPr>
              <p:cNvPr id="14" name="テキスト ボックス 13"/>
              <p:cNvSpPr txBox="1"/>
              <p:nvPr/>
            </p:nvSpPr>
            <p:spPr>
              <a:xfrm>
                <a:off x="1043608" y="1712557"/>
                <a:ext cx="416246" cy="266180"/>
              </a:xfrm>
              <a:prstGeom prst="rect">
                <a:avLst/>
              </a:prstGeom>
              <a:noFill/>
            </p:spPr>
            <p:txBody>
              <a:bodyPr wrap="square" rtlCol="0">
                <a:spAutoFit/>
              </a:bodyPr>
              <a:lstStyle/>
              <a:p>
                <a:r>
                  <a:rPr kumimoji="1" lang="en-US" altLang="ja-JP" dirty="0" smtClean="0"/>
                  <a:t>%</a:t>
                </a:r>
                <a:endParaRPr kumimoji="1" lang="ja-JP" altLang="en-US" dirty="0"/>
              </a:p>
            </p:txBody>
          </p:sp>
          <p:sp>
            <p:nvSpPr>
              <p:cNvPr id="15" name="テキスト ボックス 14"/>
              <p:cNvSpPr txBox="1"/>
              <p:nvPr/>
            </p:nvSpPr>
            <p:spPr>
              <a:xfrm>
                <a:off x="1243253" y="1712557"/>
                <a:ext cx="647495" cy="266180"/>
              </a:xfrm>
              <a:prstGeom prst="rect">
                <a:avLst/>
              </a:prstGeom>
              <a:noFill/>
            </p:spPr>
            <p:txBody>
              <a:bodyPr wrap="square" rtlCol="0">
                <a:spAutoFit/>
              </a:bodyPr>
              <a:lstStyle/>
              <a:p>
                <a:pPr algn="r"/>
                <a:r>
                  <a:rPr lang="en-US" altLang="ja-JP" dirty="0" smtClean="0"/>
                  <a:t>39</a:t>
                </a:r>
                <a:endParaRPr kumimoji="1" lang="ja-JP" altLang="en-US" dirty="0"/>
              </a:p>
            </p:txBody>
          </p:sp>
          <p:sp>
            <p:nvSpPr>
              <p:cNvPr id="16" name="テキスト ボックス 15"/>
              <p:cNvSpPr txBox="1"/>
              <p:nvPr/>
            </p:nvSpPr>
            <p:spPr>
              <a:xfrm>
                <a:off x="1707482" y="1712557"/>
                <a:ext cx="416246" cy="266180"/>
              </a:xfrm>
              <a:prstGeom prst="rect">
                <a:avLst/>
              </a:prstGeom>
              <a:noFill/>
            </p:spPr>
            <p:txBody>
              <a:bodyPr wrap="square" rtlCol="0">
                <a:spAutoFit/>
              </a:bodyPr>
              <a:lstStyle/>
              <a:p>
                <a:r>
                  <a:rPr kumimoji="1" lang="en-US" altLang="ja-JP" dirty="0" smtClean="0"/>
                  <a:t>%</a:t>
                </a:r>
                <a:endParaRPr kumimoji="1" lang="ja-JP" altLang="en-US" dirty="0"/>
              </a:p>
            </p:txBody>
          </p:sp>
        </p:grpSp>
      </p:grpSp>
      <p:sp>
        <p:nvSpPr>
          <p:cNvPr id="35" name="テキスト ボックス 34"/>
          <p:cNvSpPr txBox="1"/>
          <p:nvPr/>
        </p:nvSpPr>
        <p:spPr>
          <a:xfrm>
            <a:off x="5688124" y="1355331"/>
            <a:ext cx="648072" cy="369332"/>
          </a:xfrm>
          <a:prstGeom prst="rect">
            <a:avLst/>
          </a:prstGeom>
          <a:noFill/>
        </p:spPr>
        <p:txBody>
          <a:bodyPr wrap="square" rtlCol="0">
            <a:spAutoFit/>
          </a:bodyPr>
          <a:lstStyle/>
          <a:p>
            <a:pPr algn="ctr"/>
            <a:r>
              <a:rPr kumimoji="1" lang="ja-JP" altLang="en-US" dirty="0" smtClean="0">
                <a:solidFill>
                  <a:schemeClr val="bg1">
                    <a:lumMod val="65000"/>
                    <a:lumOff val="35000"/>
                  </a:schemeClr>
                </a:solidFill>
              </a:rPr>
              <a:t>北部</a:t>
            </a:r>
            <a:endParaRPr kumimoji="1" lang="ja-JP" altLang="en-US" dirty="0">
              <a:solidFill>
                <a:schemeClr val="bg1">
                  <a:lumMod val="65000"/>
                  <a:lumOff val="35000"/>
                </a:schemeClr>
              </a:solidFill>
            </a:endParaRPr>
          </a:p>
        </p:txBody>
      </p:sp>
      <p:sp>
        <p:nvSpPr>
          <p:cNvPr id="36" name="テキスト ボックス 35"/>
          <p:cNvSpPr txBox="1"/>
          <p:nvPr/>
        </p:nvSpPr>
        <p:spPr>
          <a:xfrm>
            <a:off x="5688124" y="2036793"/>
            <a:ext cx="648072" cy="369332"/>
          </a:xfrm>
          <a:prstGeom prst="rect">
            <a:avLst/>
          </a:prstGeom>
          <a:noFill/>
        </p:spPr>
        <p:txBody>
          <a:bodyPr wrap="square" rtlCol="0">
            <a:spAutoFit/>
          </a:bodyPr>
          <a:lstStyle/>
          <a:p>
            <a:pPr algn="ctr"/>
            <a:r>
              <a:rPr kumimoji="1" lang="ja-JP" altLang="en-US" dirty="0" smtClean="0"/>
              <a:t>南部</a:t>
            </a:r>
            <a:endParaRPr kumimoji="1" lang="ja-JP" altLang="en-US" dirty="0"/>
          </a:p>
        </p:txBody>
      </p:sp>
      <p:sp>
        <p:nvSpPr>
          <p:cNvPr id="37" name="テキスト ボックス 36"/>
          <p:cNvSpPr txBox="1"/>
          <p:nvPr/>
        </p:nvSpPr>
        <p:spPr>
          <a:xfrm>
            <a:off x="7434913" y="2396833"/>
            <a:ext cx="648072" cy="369332"/>
          </a:xfrm>
          <a:prstGeom prst="rect">
            <a:avLst/>
          </a:prstGeom>
          <a:noFill/>
        </p:spPr>
        <p:txBody>
          <a:bodyPr wrap="square" rtlCol="0">
            <a:spAutoFit/>
          </a:bodyPr>
          <a:lstStyle/>
          <a:p>
            <a:pPr algn="ctr"/>
            <a:r>
              <a:rPr kumimoji="1" lang="ja-JP" altLang="en-US" dirty="0" smtClean="0"/>
              <a:t>南部</a:t>
            </a:r>
            <a:endParaRPr kumimoji="1" lang="ja-JP" altLang="en-US" dirty="0"/>
          </a:p>
        </p:txBody>
      </p:sp>
      <p:sp>
        <p:nvSpPr>
          <p:cNvPr id="40" name="テキスト ボックス 39"/>
          <p:cNvSpPr txBox="1"/>
          <p:nvPr/>
        </p:nvSpPr>
        <p:spPr>
          <a:xfrm>
            <a:off x="5677365" y="2972897"/>
            <a:ext cx="669591" cy="369332"/>
          </a:xfrm>
          <a:prstGeom prst="rect">
            <a:avLst/>
          </a:prstGeom>
          <a:noFill/>
        </p:spPr>
        <p:txBody>
          <a:bodyPr wrap="square" rtlCol="0">
            <a:spAutoFit/>
          </a:bodyPr>
          <a:lstStyle/>
          <a:p>
            <a:pPr algn="ctr"/>
            <a:r>
              <a:rPr kumimoji="1" lang="ja-JP" altLang="en-US" dirty="0" smtClean="0">
                <a:solidFill>
                  <a:schemeClr val="bg1">
                    <a:lumMod val="65000"/>
                    <a:lumOff val="35000"/>
                  </a:schemeClr>
                </a:solidFill>
              </a:rPr>
              <a:t>東部</a:t>
            </a:r>
            <a:endParaRPr kumimoji="1" lang="ja-JP" altLang="en-US" dirty="0">
              <a:solidFill>
                <a:schemeClr val="bg1">
                  <a:lumMod val="65000"/>
                  <a:lumOff val="35000"/>
                </a:schemeClr>
              </a:solidFill>
            </a:endParaRPr>
          </a:p>
        </p:txBody>
      </p:sp>
      <p:sp>
        <p:nvSpPr>
          <p:cNvPr id="41" name="テキスト ボックス 40"/>
          <p:cNvSpPr txBox="1"/>
          <p:nvPr/>
        </p:nvSpPr>
        <p:spPr>
          <a:xfrm>
            <a:off x="7089358" y="2828881"/>
            <a:ext cx="1339182" cy="369332"/>
          </a:xfrm>
          <a:prstGeom prst="rect">
            <a:avLst/>
          </a:prstGeom>
          <a:noFill/>
        </p:spPr>
        <p:txBody>
          <a:bodyPr wrap="square" rtlCol="0">
            <a:spAutoFit/>
          </a:bodyPr>
          <a:lstStyle/>
          <a:p>
            <a:pPr algn="ctr"/>
            <a:r>
              <a:rPr kumimoji="1" lang="ja-JP" altLang="en-US" dirty="0" smtClean="0">
                <a:solidFill>
                  <a:schemeClr val="bg1">
                    <a:lumMod val="65000"/>
                    <a:lumOff val="35000"/>
                  </a:schemeClr>
                </a:solidFill>
              </a:rPr>
              <a:t>東部</a:t>
            </a:r>
            <a:endParaRPr kumimoji="1" lang="ja-JP" altLang="en-US" dirty="0">
              <a:solidFill>
                <a:schemeClr val="bg1">
                  <a:lumMod val="65000"/>
                  <a:lumOff val="35000"/>
                </a:schemeClr>
              </a:solidFill>
            </a:endParaRPr>
          </a:p>
        </p:txBody>
      </p:sp>
      <p:sp>
        <p:nvSpPr>
          <p:cNvPr id="42" name="テキスト ボックス 41"/>
          <p:cNvSpPr txBox="1"/>
          <p:nvPr/>
        </p:nvSpPr>
        <p:spPr>
          <a:xfrm>
            <a:off x="5653490" y="3692977"/>
            <a:ext cx="717340" cy="369332"/>
          </a:xfrm>
          <a:prstGeom prst="rect">
            <a:avLst/>
          </a:prstGeom>
          <a:noFill/>
        </p:spPr>
        <p:txBody>
          <a:bodyPr wrap="square" rtlCol="0">
            <a:spAutoFit/>
          </a:bodyPr>
          <a:lstStyle/>
          <a:p>
            <a:pPr algn="ctr"/>
            <a:r>
              <a:rPr kumimoji="1" lang="ja-JP" altLang="en-US" dirty="0" smtClean="0"/>
              <a:t>西部</a:t>
            </a:r>
            <a:endParaRPr kumimoji="1" lang="ja-JP" altLang="en-US" dirty="0"/>
          </a:p>
        </p:txBody>
      </p:sp>
      <p:sp>
        <p:nvSpPr>
          <p:cNvPr id="43" name="テキスト ボックス 42"/>
          <p:cNvSpPr txBox="1"/>
          <p:nvPr/>
        </p:nvSpPr>
        <p:spPr>
          <a:xfrm>
            <a:off x="7110877" y="3692977"/>
            <a:ext cx="1296144" cy="369332"/>
          </a:xfrm>
          <a:prstGeom prst="rect">
            <a:avLst/>
          </a:prstGeom>
          <a:noFill/>
        </p:spPr>
        <p:txBody>
          <a:bodyPr wrap="square" rtlCol="0">
            <a:spAutoFit/>
          </a:bodyPr>
          <a:lstStyle/>
          <a:p>
            <a:pPr algn="ctr"/>
            <a:r>
              <a:rPr kumimoji="1" lang="ja-JP" altLang="en-US" dirty="0" smtClean="0"/>
              <a:t>西部</a:t>
            </a:r>
            <a:endParaRPr kumimoji="1" lang="ja-JP" altLang="en-US" dirty="0"/>
          </a:p>
        </p:txBody>
      </p:sp>
      <p:sp>
        <p:nvSpPr>
          <p:cNvPr id="44" name="テキスト ボックス 43"/>
          <p:cNvSpPr txBox="1"/>
          <p:nvPr/>
        </p:nvSpPr>
        <p:spPr>
          <a:xfrm>
            <a:off x="6948264" y="1676753"/>
            <a:ext cx="1621371" cy="369332"/>
          </a:xfrm>
          <a:prstGeom prst="rect">
            <a:avLst/>
          </a:prstGeom>
          <a:noFill/>
        </p:spPr>
        <p:txBody>
          <a:bodyPr wrap="square" rtlCol="0">
            <a:spAutoFit/>
          </a:bodyPr>
          <a:lstStyle/>
          <a:p>
            <a:pPr algn="ctr"/>
            <a:r>
              <a:rPr kumimoji="1" lang="ja-JP" altLang="en-US" dirty="0" smtClean="0">
                <a:solidFill>
                  <a:schemeClr val="bg1">
                    <a:lumMod val="65000"/>
                    <a:lumOff val="35000"/>
                  </a:schemeClr>
                </a:solidFill>
              </a:rPr>
              <a:t>北部</a:t>
            </a:r>
            <a:endParaRPr kumimoji="1" lang="ja-JP" altLang="en-US" dirty="0">
              <a:solidFill>
                <a:schemeClr val="bg1">
                  <a:lumMod val="65000"/>
                  <a:lumOff val="35000"/>
                </a:schemeClr>
              </a:solidFill>
            </a:endParaRPr>
          </a:p>
        </p:txBody>
      </p:sp>
      <p:sp>
        <p:nvSpPr>
          <p:cNvPr id="46" name="テキスト ボックス 45"/>
          <p:cNvSpPr txBox="1"/>
          <p:nvPr/>
        </p:nvSpPr>
        <p:spPr>
          <a:xfrm>
            <a:off x="254260" y="1273984"/>
            <a:ext cx="3813684" cy="1938992"/>
          </a:xfrm>
          <a:prstGeom prst="rect">
            <a:avLst/>
          </a:prstGeom>
          <a:noFill/>
        </p:spPr>
        <p:txBody>
          <a:bodyPr wrap="square" rtlCol="0">
            <a:spAutoFit/>
          </a:bodyPr>
          <a:lstStyle/>
          <a:p>
            <a:r>
              <a:rPr kumimoji="1" lang="en-US" altLang="ja-JP" sz="4000" dirty="0" smtClean="0">
                <a:solidFill>
                  <a:schemeClr val="accent4">
                    <a:lumMod val="60000"/>
                    <a:lumOff val="40000"/>
                  </a:schemeClr>
                </a:solidFill>
              </a:rPr>
              <a:t>A</a:t>
            </a:r>
            <a:r>
              <a:rPr kumimoji="1" lang="ja-JP" altLang="en-US" sz="4000" dirty="0" smtClean="0">
                <a:solidFill>
                  <a:schemeClr val="accent4">
                    <a:lumMod val="60000"/>
                    <a:lumOff val="40000"/>
                  </a:schemeClr>
                </a:solidFill>
              </a:rPr>
              <a:t>社</a:t>
            </a:r>
            <a:r>
              <a:rPr lang="ja-JP" altLang="en-US" sz="4000" dirty="0" smtClean="0">
                <a:solidFill>
                  <a:schemeClr val="accent4">
                    <a:lumMod val="60000"/>
                    <a:lumOff val="40000"/>
                  </a:schemeClr>
                </a:solidFill>
              </a:rPr>
              <a:t>と</a:t>
            </a:r>
            <a:r>
              <a:rPr lang="en-US" altLang="ja-JP" sz="4000" dirty="0" smtClean="0">
                <a:solidFill>
                  <a:schemeClr val="accent4">
                    <a:lumMod val="60000"/>
                    <a:lumOff val="40000"/>
                  </a:schemeClr>
                </a:solidFill>
              </a:rPr>
              <a:t>B</a:t>
            </a:r>
            <a:r>
              <a:rPr lang="ja-JP" altLang="en-US" sz="4000" dirty="0" smtClean="0">
                <a:solidFill>
                  <a:schemeClr val="accent4">
                    <a:lumMod val="60000"/>
                    <a:lumOff val="40000"/>
                  </a:schemeClr>
                </a:solidFill>
              </a:rPr>
              <a:t>社は</a:t>
            </a:r>
            <a:endParaRPr lang="en-US" altLang="ja-JP" sz="4000" dirty="0" smtClean="0">
              <a:solidFill>
                <a:schemeClr val="accent4">
                  <a:lumMod val="60000"/>
                  <a:lumOff val="40000"/>
                </a:schemeClr>
              </a:solidFill>
            </a:endParaRPr>
          </a:p>
          <a:p>
            <a:r>
              <a:rPr lang="ja-JP" altLang="en-US" sz="4000" dirty="0" smtClean="0">
                <a:solidFill>
                  <a:schemeClr val="accent4">
                    <a:lumMod val="60000"/>
                    <a:lumOff val="40000"/>
                  </a:schemeClr>
                </a:solidFill>
              </a:rPr>
              <a:t>地区別の</a:t>
            </a:r>
            <a:endParaRPr lang="en-US" altLang="ja-JP" sz="4000" dirty="0" smtClean="0">
              <a:solidFill>
                <a:schemeClr val="accent4">
                  <a:lumMod val="60000"/>
                  <a:lumOff val="40000"/>
                </a:schemeClr>
              </a:solidFill>
            </a:endParaRPr>
          </a:p>
          <a:p>
            <a:r>
              <a:rPr lang="ja-JP" altLang="en-US" sz="4000" dirty="0" smtClean="0">
                <a:solidFill>
                  <a:schemeClr val="accent4">
                    <a:lumMod val="60000"/>
                    <a:lumOff val="40000"/>
                  </a:schemeClr>
                </a:solidFill>
              </a:rPr>
              <a:t>売り上げが違う</a:t>
            </a:r>
            <a:endParaRPr kumimoji="1" lang="ja-JP" altLang="en-US" sz="4000" dirty="0">
              <a:solidFill>
                <a:schemeClr val="accent4">
                  <a:lumMod val="60000"/>
                  <a:lumOff val="40000"/>
                </a:schemeClr>
              </a:solidFill>
            </a:endParaRPr>
          </a:p>
        </p:txBody>
      </p:sp>
      <p:sp>
        <p:nvSpPr>
          <p:cNvPr id="3" name="テキスト ボックス 2"/>
          <p:cNvSpPr txBox="1"/>
          <p:nvPr/>
        </p:nvSpPr>
        <p:spPr>
          <a:xfrm>
            <a:off x="4139952" y="5157192"/>
            <a:ext cx="4932040" cy="461665"/>
          </a:xfrm>
          <a:prstGeom prst="rect">
            <a:avLst/>
          </a:prstGeom>
          <a:noFill/>
        </p:spPr>
        <p:txBody>
          <a:bodyPr wrap="square" rtlCol="0">
            <a:spAutoFit/>
          </a:bodyPr>
          <a:lstStyle/>
          <a:p>
            <a:pPr algn="ctr"/>
            <a:r>
              <a:rPr kumimoji="1" lang="ja-JP" altLang="en-US" sz="2400" dirty="0" smtClean="0"/>
              <a:t>図．</a:t>
            </a:r>
            <a:r>
              <a:rPr kumimoji="1" lang="en-US" altLang="ja-JP" sz="2400" dirty="0" smtClean="0"/>
              <a:t>A</a:t>
            </a:r>
            <a:r>
              <a:rPr kumimoji="1" lang="ja-JP" altLang="en-US" sz="2400" dirty="0" smtClean="0"/>
              <a:t>社と</a:t>
            </a:r>
            <a:r>
              <a:rPr kumimoji="1" lang="en-US" altLang="ja-JP" sz="2400" dirty="0" smtClean="0"/>
              <a:t>B</a:t>
            </a:r>
            <a:r>
              <a:rPr kumimoji="1" lang="ja-JP" altLang="en-US" sz="2400" dirty="0" smtClean="0"/>
              <a:t>社の地区別</a:t>
            </a:r>
            <a:r>
              <a:rPr lang="ja-JP" altLang="en-US" sz="2400" dirty="0"/>
              <a:t>の</a:t>
            </a:r>
            <a:r>
              <a:rPr kumimoji="1" lang="ja-JP" altLang="en-US" sz="2400" dirty="0" smtClean="0"/>
              <a:t>売上</a:t>
            </a:r>
            <a:endParaRPr kumimoji="1" lang="ja-JP" altLang="en-US" sz="2400" dirty="0"/>
          </a:p>
        </p:txBody>
      </p:sp>
      <p:sp>
        <p:nvSpPr>
          <p:cNvPr id="4" name="テキスト ボックス 3"/>
          <p:cNvSpPr txBox="1"/>
          <p:nvPr/>
        </p:nvSpPr>
        <p:spPr>
          <a:xfrm rot="16200000">
            <a:off x="3095023" y="2376563"/>
            <a:ext cx="2315177" cy="461665"/>
          </a:xfrm>
          <a:prstGeom prst="rect">
            <a:avLst/>
          </a:prstGeom>
          <a:noFill/>
        </p:spPr>
        <p:txBody>
          <a:bodyPr wrap="square" rtlCol="0">
            <a:spAutoFit/>
          </a:bodyPr>
          <a:lstStyle/>
          <a:p>
            <a:r>
              <a:rPr kumimoji="1" lang="ja-JP" altLang="en-US" sz="2400" dirty="0" smtClean="0"/>
              <a:t>売り上げ </a:t>
            </a:r>
            <a:r>
              <a:rPr kumimoji="1" lang="en-US" altLang="ja-JP" sz="2400" dirty="0" smtClean="0"/>
              <a:t>(%)</a:t>
            </a:r>
            <a:endParaRPr kumimoji="1" lang="ja-JP" altLang="en-US" sz="2400" dirty="0"/>
          </a:p>
        </p:txBody>
      </p:sp>
      <p:sp>
        <p:nvSpPr>
          <p:cNvPr id="38" name="テキスト ボックス 37"/>
          <p:cNvSpPr txBox="1"/>
          <p:nvPr/>
        </p:nvSpPr>
        <p:spPr>
          <a:xfrm>
            <a:off x="6452592" y="4671472"/>
            <a:ext cx="927720" cy="461665"/>
          </a:xfrm>
          <a:prstGeom prst="rect">
            <a:avLst/>
          </a:prstGeom>
          <a:noFill/>
        </p:spPr>
        <p:txBody>
          <a:bodyPr wrap="square" rtlCol="0">
            <a:spAutoFit/>
          </a:bodyPr>
          <a:lstStyle/>
          <a:p>
            <a:pPr algn="ctr"/>
            <a:r>
              <a:rPr kumimoji="1" lang="ja-JP" altLang="en-US" sz="2400" dirty="0" smtClean="0"/>
              <a:t>会社</a:t>
            </a:r>
            <a:endParaRPr kumimoji="1" lang="ja-JP" altLang="en-US" sz="2400" dirty="0"/>
          </a:p>
        </p:txBody>
      </p:sp>
      <p:sp>
        <p:nvSpPr>
          <p:cNvPr id="9" name="スライド番号プレースホルダー 8"/>
          <p:cNvSpPr>
            <a:spLocks noGrp="1"/>
          </p:cNvSpPr>
          <p:nvPr>
            <p:ph type="sldNum" sz="quarter" idx="12"/>
          </p:nvPr>
        </p:nvSpPr>
        <p:spPr/>
        <p:txBody>
          <a:bodyPr/>
          <a:lstStyle/>
          <a:p>
            <a:fld id="{749DC45D-918B-423E-B5AE-ED0B78335A00}" type="slidenum">
              <a:rPr lang="ja-JP" altLang="en-US" smtClean="0"/>
              <a:pPr/>
              <a:t>38</a:t>
            </a:fld>
            <a:r>
              <a:rPr lang="en-US" altLang="ja-JP" smtClean="0"/>
              <a:t>/81</a:t>
            </a:r>
            <a:endParaRPr lang="ja-JP" altLang="en-US" dirty="0"/>
          </a:p>
        </p:txBody>
      </p:sp>
    </p:spTree>
    <p:extLst>
      <p:ext uri="{BB962C8B-B14F-4D97-AF65-F5344CB8AC3E}">
        <p14:creationId xmlns:p14="http://schemas.microsoft.com/office/powerpoint/2010/main" val="217787392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9" name="グラフ 38"/>
          <p:cNvGraphicFramePr/>
          <p:nvPr>
            <p:extLst>
              <p:ext uri="{D42A27DB-BD31-4B8C-83A1-F6EECF244321}">
                <p14:modId xmlns:p14="http://schemas.microsoft.com/office/powerpoint/2010/main" val="1304440987"/>
              </p:ext>
            </p:extLst>
          </p:nvPr>
        </p:nvGraphicFramePr>
        <p:xfrm>
          <a:off x="6291147" y="1340768"/>
          <a:ext cx="2880320" cy="273699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4" name="グラフ 33"/>
          <p:cNvGraphicFramePr/>
          <p:nvPr>
            <p:extLst>
              <p:ext uri="{D42A27DB-BD31-4B8C-83A1-F6EECF244321}">
                <p14:modId xmlns:p14="http://schemas.microsoft.com/office/powerpoint/2010/main" val="1211851019"/>
              </p:ext>
            </p:extLst>
          </p:nvPr>
        </p:nvGraphicFramePr>
        <p:xfrm>
          <a:off x="3851920" y="1354419"/>
          <a:ext cx="2880320" cy="2736998"/>
        </p:xfrm>
        <a:graphic>
          <a:graphicData uri="http://schemas.openxmlformats.org/drawingml/2006/chart">
            <c:chart xmlns:c="http://schemas.openxmlformats.org/drawingml/2006/chart" xmlns:r="http://schemas.openxmlformats.org/officeDocument/2006/relationships" r:id="rId4"/>
          </a:graphicData>
        </a:graphic>
      </p:graphicFrame>
      <p:sp>
        <p:nvSpPr>
          <p:cNvPr id="2" name="タイトル 1"/>
          <p:cNvSpPr>
            <a:spLocks noGrp="1"/>
          </p:cNvSpPr>
          <p:nvPr>
            <p:ph type="title"/>
          </p:nvPr>
        </p:nvSpPr>
        <p:spPr/>
        <p:txBody>
          <a:bodyPr/>
          <a:lstStyle/>
          <a:p>
            <a:r>
              <a:rPr lang="ja-JP" altLang="en-US" dirty="0"/>
              <a:t>何を</a:t>
            </a:r>
            <a:r>
              <a:rPr lang="ja-JP" altLang="en-US" dirty="0" smtClean="0"/>
              <a:t>言いたいグラフか？</a:t>
            </a:r>
            <a:r>
              <a:rPr lang="en-US" altLang="ja-JP" sz="3600" dirty="0" smtClean="0"/>
              <a:t>(2/6</a:t>
            </a:r>
            <a:r>
              <a:rPr lang="en-US" altLang="ja-JP" sz="3600" dirty="0"/>
              <a:t>)</a:t>
            </a:r>
            <a:endParaRPr kumimoji="1" lang="ja-JP" altLang="en-US" sz="3600" dirty="0"/>
          </a:p>
        </p:txBody>
      </p:sp>
      <p:grpSp>
        <p:nvGrpSpPr>
          <p:cNvPr id="33" name="グループ化 32"/>
          <p:cNvGrpSpPr/>
          <p:nvPr/>
        </p:nvGrpSpPr>
        <p:grpSpPr>
          <a:xfrm>
            <a:off x="1041743" y="3645024"/>
            <a:ext cx="1969975" cy="1634332"/>
            <a:chOff x="153753" y="1268760"/>
            <a:chExt cx="1969975" cy="1634332"/>
          </a:xfrm>
        </p:grpSpPr>
        <p:grpSp>
          <p:nvGrpSpPr>
            <p:cNvPr id="32" name="グループ化 31"/>
            <p:cNvGrpSpPr/>
            <p:nvPr/>
          </p:nvGrpSpPr>
          <p:grpSpPr>
            <a:xfrm>
              <a:off x="251520" y="1268760"/>
              <a:ext cx="1824227" cy="355355"/>
              <a:chOff x="251520" y="1268760"/>
              <a:chExt cx="1824227" cy="355355"/>
            </a:xfrm>
          </p:grpSpPr>
          <p:sp>
            <p:nvSpPr>
              <p:cNvPr id="5" name="テキスト ボックス 4"/>
              <p:cNvSpPr txBox="1"/>
              <p:nvPr/>
            </p:nvSpPr>
            <p:spPr>
              <a:xfrm>
                <a:off x="853921" y="1268760"/>
                <a:ext cx="601246" cy="266180"/>
              </a:xfrm>
              <a:prstGeom prst="rect">
                <a:avLst/>
              </a:prstGeom>
              <a:noFill/>
            </p:spPr>
            <p:txBody>
              <a:bodyPr wrap="square" rtlCol="0">
                <a:spAutoFit/>
              </a:bodyPr>
              <a:lstStyle/>
              <a:p>
                <a:r>
                  <a:rPr kumimoji="1" lang="en-US" altLang="ja-JP" dirty="0" smtClean="0"/>
                  <a:t>A</a:t>
                </a:r>
                <a:r>
                  <a:rPr lang="ja-JP" altLang="en-US" dirty="0"/>
                  <a:t>社</a:t>
                </a:r>
                <a:endParaRPr kumimoji="1" lang="ja-JP" altLang="en-US" dirty="0"/>
              </a:p>
            </p:txBody>
          </p:sp>
          <p:sp>
            <p:nvSpPr>
              <p:cNvPr id="6" name="テキスト ボックス 5"/>
              <p:cNvSpPr txBox="1"/>
              <p:nvPr/>
            </p:nvSpPr>
            <p:spPr>
              <a:xfrm>
                <a:off x="1474501" y="1268760"/>
                <a:ext cx="601246" cy="266180"/>
              </a:xfrm>
              <a:prstGeom prst="rect">
                <a:avLst/>
              </a:prstGeom>
              <a:noFill/>
            </p:spPr>
            <p:txBody>
              <a:bodyPr wrap="square" rtlCol="0">
                <a:spAutoFit/>
              </a:bodyPr>
              <a:lstStyle/>
              <a:p>
                <a:r>
                  <a:rPr lang="en-US" altLang="ja-JP" dirty="0"/>
                  <a:t>B</a:t>
                </a:r>
                <a:r>
                  <a:rPr lang="ja-JP" altLang="en-US" dirty="0" smtClean="0"/>
                  <a:t>社</a:t>
                </a:r>
                <a:endParaRPr kumimoji="1" lang="ja-JP" altLang="en-US" dirty="0"/>
              </a:p>
            </p:txBody>
          </p:sp>
          <p:cxnSp>
            <p:nvCxnSpPr>
              <p:cNvPr id="7" name="直線コネクタ 6"/>
              <p:cNvCxnSpPr/>
              <p:nvPr/>
            </p:nvCxnSpPr>
            <p:spPr>
              <a:xfrm>
                <a:off x="251520" y="1624115"/>
                <a:ext cx="182422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9" name="グループ化 28"/>
            <p:cNvGrpSpPr/>
            <p:nvPr/>
          </p:nvGrpSpPr>
          <p:grpSpPr>
            <a:xfrm>
              <a:off x="153753" y="1997423"/>
              <a:ext cx="1736994" cy="369332"/>
              <a:chOff x="153753" y="2062618"/>
              <a:chExt cx="1736994" cy="369332"/>
            </a:xfrm>
          </p:grpSpPr>
          <p:sp>
            <p:nvSpPr>
              <p:cNvPr id="23" name="テキスト ボックス 22"/>
              <p:cNvSpPr txBox="1"/>
              <p:nvPr/>
            </p:nvSpPr>
            <p:spPr>
              <a:xfrm>
                <a:off x="153753" y="2062618"/>
                <a:ext cx="647494" cy="369332"/>
              </a:xfrm>
              <a:prstGeom prst="rect">
                <a:avLst/>
              </a:prstGeom>
              <a:noFill/>
            </p:spPr>
            <p:txBody>
              <a:bodyPr wrap="square" rtlCol="0">
                <a:spAutoFit/>
              </a:bodyPr>
              <a:lstStyle/>
              <a:p>
                <a:r>
                  <a:rPr kumimoji="1" lang="ja-JP" altLang="en-US" dirty="0" smtClean="0"/>
                  <a:t>南部</a:t>
                </a:r>
                <a:endParaRPr kumimoji="1" lang="ja-JP" altLang="en-US" dirty="0"/>
              </a:p>
            </p:txBody>
          </p:sp>
          <p:sp>
            <p:nvSpPr>
              <p:cNvPr id="24" name="テキスト ボックス 23"/>
              <p:cNvSpPr txBox="1"/>
              <p:nvPr/>
            </p:nvSpPr>
            <p:spPr>
              <a:xfrm>
                <a:off x="576423" y="2062618"/>
                <a:ext cx="647494" cy="266180"/>
              </a:xfrm>
              <a:prstGeom prst="rect">
                <a:avLst/>
              </a:prstGeom>
              <a:noFill/>
            </p:spPr>
            <p:txBody>
              <a:bodyPr wrap="square" rtlCol="0">
                <a:spAutoFit/>
              </a:bodyPr>
              <a:lstStyle/>
              <a:p>
                <a:pPr algn="r"/>
                <a:r>
                  <a:rPr kumimoji="1" lang="en-US" altLang="ja-JP" dirty="0" smtClean="0"/>
                  <a:t>35</a:t>
                </a:r>
                <a:endParaRPr kumimoji="1" lang="ja-JP" altLang="en-US" dirty="0"/>
              </a:p>
            </p:txBody>
          </p:sp>
          <p:sp>
            <p:nvSpPr>
              <p:cNvPr id="25" name="テキスト ボックス 24"/>
              <p:cNvSpPr txBox="1"/>
              <p:nvPr/>
            </p:nvSpPr>
            <p:spPr>
              <a:xfrm>
                <a:off x="1243253" y="2062618"/>
                <a:ext cx="647494" cy="266180"/>
              </a:xfrm>
              <a:prstGeom prst="rect">
                <a:avLst/>
              </a:prstGeom>
              <a:noFill/>
            </p:spPr>
            <p:txBody>
              <a:bodyPr wrap="square" rtlCol="0">
                <a:spAutoFit/>
              </a:bodyPr>
              <a:lstStyle/>
              <a:p>
                <a:pPr algn="r"/>
                <a:r>
                  <a:rPr kumimoji="1" lang="en-US" altLang="ja-JP" dirty="0" smtClean="0"/>
                  <a:t>6</a:t>
                </a:r>
                <a:endParaRPr kumimoji="1" lang="ja-JP" altLang="en-US" dirty="0"/>
              </a:p>
            </p:txBody>
          </p:sp>
        </p:grpSp>
        <p:grpSp>
          <p:nvGrpSpPr>
            <p:cNvPr id="30" name="グループ化 29"/>
            <p:cNvGrpSpPr/>
            <p:nvPr/>
          </p:nvGrpSpPr>
          <p:grpSpPr>
            <a:xfrm>
              <a:off x="153753" y="2317167"/>
              <a:ext cx="1736994" cy="369332"/>
              <a:chOff x="153753" y="2412680"/>
              <a:chExt cx="1736994" cy="369332"/>
            </a:xfrm>
          </p:grpSpPr>
          <p:sp>
            <p:nvSpPr>
              <p:cNvPr id="20" name="テキスト ボックス 19"/>
              <p:cNvSpPr txBox="1"/>
              <p:nvPr/>
            </p:nvSpPr>
            <p:spPr>
              <a:xfrm>
                <a:off x="153753" y="2412680"/>
                <a:ext cx="647494" cy="369332"/>
              </a:xfrm>
              <a:prstGeom prst="rect">
                <a:avLst/>
              </a:prstGeom>
              <a:noFill/>
            </p:spPr>
            <p:txBody>
              <a:bodyPr wrap="square" rtlCol="0">
                <a:spAutoFit/>
              </a:bodyPr>
              <a:lstStyle/>
              <a:p>
                <a:r>
                  <a:rPr kumimoji="1" lang="ja-JP" altLang="en-US" dirty="0" smtClean="0"/>
                  <a:t>東部</a:t>
                </a:r>
                <a:endParaRPr kumimoji="1" lang="ja-JP" altLang="en-US" dirty="0"/>
              </a:p>
            </p:txBody>
          </p:sp>
          <p:sp>
            <p:nvSpPr>
              <p:cNvPr id="21" name="テキスト ボックス 20"/>
              <p:cNvSpPr txBox="1"/>
              <p:nvPr/>
            </p:nvSpPr>
            <p:spPr>
              <a:xfrm>
                <a:off x="576423" y="2412680"/>
                <a:ext cx="647494" cy="266180"/>
              </a:xfrm>
              <a:prstGeom prst="rect">
                <a:avLst/>
              </a:prstGeom>
              <a:noFill/>
            </p:spPr>
            <p:txBody>
              <a:bodyPr wrap="square" rtlCol="0">
                <a:spAutoFit/>
              </a:bodyPr>
              <a:lstStyle/>
              <a:p>
                <a:pPr algn="r"/>
                <a:r>
                  <a:rPr lang="en-US" altLang="ja-JP" dirty="0" smtClean="0"/>
                  <a:t>27</a:t>
                </a:r>
                <a:endParaRPr kumimoji="1" lang="ja-JP" altLang="en-US" dirty="0"/>
              </a:p>
            </p:txBody>
          </p:sp>
          <p:sp>
            <p:nvSpPr>
              <p:cNvPr id="22" name="テキスト ボックス 21"/>
              <p:cNvSpPr txBox="1"/>
              <p:nvPr/>
            </p:nvSpPr>
            <p:spPr>
              <a:xfrm>
                <a:off x="1243253" y="2412680"/>
                <a:ext cx="647494" cy="266180"/>
              </a:xfrm>
              <a:prstGeom prst="rect">
                <a:avLst/>
              </a:prstGeom>
              <a:noFill/>
            </p:spPr>
            <p:txBody>
              <a:bodyPr wrap="square" rtlCol="0">
                <a:spAutoFit/>
              </a:bodyPr>
              <a:lstStyle/>
              <a:p>
                <a:pPr algn="r"/>
                <a:r>
                  <a:rPr lang="en-US" altLang="ja-JP" dirty="0" smtClean="0"/>
                  <a:t>27</a:t>
                </a:r>
                <a:endParaRPr kumimoji="1" lang="ja-JP" altLang="en-US" dirty="0"/>
              </a:p>
            </p:txBody>
          </p:sp>
        </p:grpSp>
        <p:grpSp>
          <p:nvGrpSpPr>
            <p:cNvPr id="31" name="グループ化 30"/>
            <p:cNvGrpSpPr/>
            <p:nvPr/>
          </p:nvGrpSpPr>
          <p:grpSpPr>
            <a:xfrm>
              <a:off x="153753" y="2636912"/>
              <a:ext cx="1736994" cy="266180"/>
              <a:chOff x="153753" y="2762741"/>
              <a:chExt cx="1736994" cy="266180"/>
            </a:xfrm>
          </p:grpSpPr>
          <p:sp>
            <p:nvSpPr>
              <p:cNvPr id="17" name="テキスト ボックス 16"/>
              <p:cNvSpPr txBox="1"/>
              <p:nvPr/>
            </p:nvSpPr>
            <p:spPr>
              <a:xfrm>
                <a:off x="153753" y="2762741"/>
                <a:ext cx="647494" cy="266180"/>
              </a:xfrm>
              <a:prstGeom prst="rect">
                <a:avLst/>
              </a:prstGeom>
              <a:noFill/>
            </p:spPr>
            <p:txBody>
              <a:bodyPr wrap="square" rtlCol="0">
                <a:spAutoFit/>
              </a:bodyPr>
              <a:lstStyle/>
              <a:p>
                <a:r>
                  <a:rPr kumimoji="1" lang="ja-JP" altLang="en-US" dirty="0" smtClean="0"/>
                  <a:t>西部</a:t>
                </a:r>
                <a:endParaRPr kumimoji="1" lang="ja-JP" altLang="en-US" dirty="0"/>
              </a:p>
            </p:txBody>
          </p:sp>
          <p:sp>
            <p:nvSpPr>
              <p:cNvPr id="18" name="テキスト ボックス 17"/>
              <p:cNvSpPr txBox="1"/>
              <p:nvPr/>
            </p:nvSpPr>
            <p:spPr>
              <a:xfrm>
                <a:off x="576423" y="2762741"/>
                <a:ext cx="647494" cy="266180"/>
              </a:xfrm>
              <a:prstGeom prst="rect">
                <a:avLst/>
              </a:prstGeom>
              <a:noFill/>
            </p:spPr>
            <p:txBody>
              <a:bodyPr wrap="square" rtlCol="0">
                <a:spAutoFit/>
              </a:bodyPr>
              <a:lstStyle/>
              <a:p>
                <a:pPr algn="r"/>
                <a:r>
                  <a:rPr lang="en-US" altLang="ja-JP" dirty="0" smtClean="0"/>
                  <a:t>25</a:t>
                </a:r>
                <a:endParaRPr kumimoji="1" lang="ja-JP" altLang="en-US" dirty="0"/>
              </a:p>
            </p:txBody>
          </p:sp>
          <p:sp>
            <p:nvSpPr>
              <p:cNvPr id="19" name="テキスト ボックス 18"/>
              <p:cNvSpPr txBox="1"/>
              <p:nvPr/>
            </p:nvSpPr>
            <p:spPr>
              <a:xfrm>
                <a:off x="1243253" y="2762741"/>
                <a:ext cx="647494" cy="266180"/>
              </a:xfrm>
              <a:prstGeom prst="rect">
                <a:avLst/>
              </a:prstGeom>
              <a:noFill/>
            </p:spPr>
            <p:txBody>
              <a:bodyPr wrap="square" rtlCol="0">
                <a:spAutoFit/>
              </a:bodyPr>
              <a:lstStyle/>
              <a:p>
                <a:pPr algn="r"/>
                <a:r>
                  <a:rPr lang="en-US" altLang="ja-JP" dirty="0" smtClean="0"/>
                  <a:t>28</a:t>
                </a:r>
                <a:endParaRPr kumimoji="1" lang="ja-JP" altLang="en-US" dirty="0"/>
              </a:p>
            </p:txBody>
          </p:sp>
        </p:grpSp>
        <p:grpSp>
          <p:nvGrpSpPr>
            <p:cNvPr id="28" name="グループ化 27"/>
            <p:cNvGrpSpPr/>
            <p:nvPr/>
          </p:nvGrpSpPr>
          <p:grpSpPr>
            <a:xfrm>
              <a:off x="153753" y="1677679"/>
              <a:ext cx="1969975" cy="266180"/>
              <a:chOff x="153753" y="1712557"/>
              <a:chExt cx="1969975" cy="266180"/>
            </a:xfrm>
          </p:grpSpPr>
          <p:sp>
            <p:nvSpPr>
              <p:cNvPr id="12" name="テキスト ボックス 11"/>
              <p:cNvSpPr txBox="1"/>
              <p:nvPr/>
            </p:nvSpPr>
            <p:spPr>
              <a:xfrm>
                <a:off x="153753" y="1712557"/>
                <a:ext cx="647495" cy="266180"/>
              </a:xfrm>
              <a:prstGeom prst="rect">
                <a:avLst/>
              </a:prstGeom>
              <a:noFill/>
            </p:spPr>
            <p:txBody>
              <a:bodyPr wrap="square" rtlCol="0">
                <a:spAutoFit/>
              </a:bodyPr>
              <a:lstStyle/>
              <a:p>
                <a:r>
                  <a:rPr kumimoji="1" lang="ja-JP" altLang="en-US" dirty="0" smtClean="0"/>
                  <a:t>北部</a:t>
                </a:r>
                <a:endParaRPr kumimoji="1" lang="ja-JP" altLang="en-US" dirty="0"/>
              </a:p>
            </p:txBody>
          </p:sp>
          <p:sp>
            <p:nvSpPr>
              <p:cNvPr id="13" name="テキスト ボックス 12"/>
              <p:cNvSpPr txBox="1"/>
              <p:nvPr/>
            </p:nvSpPr>
            <p:spPr>
              <a:xfrm>
                <a:off x="576423" y="1712557"/>
                <a:ext cx="647495" cy="266180"/>
              </a:xfrm>
              <a:prstGeom prst="rect">
                <a:avLst/>
              </a:prstGeom>
              <a:noFill/>
            </p:spPr>
            <p:txBody>
              <a:bodyPr wrap="square" rtlCol="0">
                <a:spAutoFit/>
              </a:bodyPr>
              <a:lstStyle/>
              <a:p>
                <a:pPr algn="r"/>
                <a:r>
                  <a:rPr kumimoji="1" lang="en-US" altLang="ja-JP" dirty="0" smtClean="0"/>
                  <a:t>13</a:t>
                </a:r>
                <a:endParaRPr kumimoji="1" lang="ja-JP" altLang="en-US" dirty="0"/>
              </a:p>
            </p:txBody>
          </p:sp>
          <p:sp>
            <p:nvSpPr>
              <p:cNvPr id="14" name="テキスト ボックス 13"/>
              <p:cNvSpPr txBox="1"/>
              <p:nvPr/>
            </p:nvSpPr>
            <p:spPr>
              <a:xfrm>
                <a:off x="1043608" y="1712557"/>
                <a:ext cx="416246" cy="266180"/>
              </a:xfrm>
              <a:prstGeom prst="rect">
                <a:avLst/>
              </a:prstGeom>
              <a:noFill/>
            </p:spPr>
            <p:txBody>
              <a:bodyPr wrap="square" rtlCol="0">
                <a:spAutoFit/>
              </a:bodyPr>
              <a:lstStyle/>
              <a:p>
                <a:r>
                  <a:rPr kumimoji="1" lang="en-US" altLang="ja-JP" dirty="0" smtClean="0"/>
                  <a:t>%</a:t>
                </a:r>
                <a:endParaRPr kumimoji="1" lang="ja-JP" altLang="en-US" dirty="0"/>
              </a:p>
            </p:txBody>
          </p:sp>
          <p:sp>
            <p:nvSpPr>
              <p:cNvPr id="15" name="テキスト ボックス 14"/>
              <p:cNvSpPr txBox="1"/>
              <p:nvPr/>
            </p:nvSpPr>
            <p:spPr>
              <a:xfrm>
                <a:off x="1243253" y="1712557"/>
                <a:ext cx="647495" cy="266180"/>
              </a:xfrm>
              <a:prstGeom prst="rect">
                <a:avLst/>
              </a:prstGeom>
              <a:noFill/>
            </p:spPr>
            <p:txBody>
              <a:bodyPr wrap="square" rtlCol="0">
                <a:spAutoFit/>
              </a:bodyPr>
              <a:lstStyle/>
              <a:p>
                <a:pPr algn="r"/>
                <a:r>
                  <a:rPr lang="en-US" altLang="ja-JP" dirty="0" smtClean="0"/>
                  <a:t>39</a:t>
                </a:r>
                <a:endParaRPr kumimoji="1" lang="ja-JP" altLang="en-US" dirty="0"/>
              </a:p>
            </p:txBody>
          </p:sp>
          <p:sp>
            <p:nvSpPr>
              <p:cNvPr id="16" name="テキスト ボックス 15"/>
              <p:cNvSpPr txBox="1"/>
              <p:nvPr/>
            </p:nvSpPr>
            <p:spPr>
              <a:xfrm>
                <a:off x="1707482" y="1712557"/>
                <a:ext cx="416246" cy="266180"/>
              </a:xfrm>
              <a:prstGeom prst="rect">
                <a:avLst/>
              </a:prstGeom>
              <a:noFill/>
            </p:spPr>
            <p:txBody>
              <a:bodyPr wrap="square" rtlCol="0">
                <a:spAutoFit/>
              </a:bodyPr>
              <a:lstStyle/>
              <a:p>
                <a:r>
                  <a:rPr kumimoji="1" lang="en-US" altLang="ja-JP" dirty="0" smtClean="0"/>
                  <a:t>%</a:t>
                </a:r>
                <a:endParaRPr kumimoji="1" lang="ja-JP" altLang="en-US" dirty="0"/>
              </a:p>
            </p:txBody>
          </p:sp>
        </p:grpSp>
      </p:grpSp>
      <p:sp>
        <p:nvSpPr>
          <p:cNvPr id="35" name="テキスト ボックス 34"/>
          <p:cNvSpPr txBox="1"/>
          <p:nvPr/>
        </p:nvSpPr>
        <p:spPr>
          <a:xfrm>
            <a:off x="5253487" y="2155343"/>
            <a:ext cx="648072" cy="369332"/>
          </a:xfrm>
          <a:prstGeom prst="rect">
            <a:avLst/>
          </a:prstGeom>
          <a:noFill/>
        </p:spPr>
        <p:txBody>
          <a:bodyPr wrap="square" rtlCol="0">
            <a:spAutoFit/>
          </a:bodyPr>
          <a:lstStyle/>
          <a:p>
            <a:pPr algn="ctr"/>
            <a:r>
              <a:rPr kumimoji="1" lang="ja-JP" altLang="en-US" dirty="0" smtClean="0">
                <a:solidFill>
                  <a:schemeClr val="bg1">
                    <a:lumMod val="65000"/>
                    <a:lumOff val="35000"/>
                  </a:schemeClr>
                </a:solidFill>
              </a:rPr>
              <a:t>北部</a:t>
            </a:r>
            <a:endParaRPr kumimoji="1" lang="ja-JP" altLang="en-US" dirty="0">
              <a:solidFill>
                <a:schemeClr val="bg1">
                  <a:lumMod val="65000"/>
                  <a:lumOff val="35000"/>
                </a:schemeClr>
              </a:solidFill>
            </a:endParaRPr>
          </a:p>
        </p:txBody>
      </p:sp>
      <p:sp>
        <p:nvSpPr>
          <p:cNvPr id="36" name="テキスト ボックス 35"/>
          <p:cNvSpPr txBox="1"/>
          <p:nvPr/>
        </p:nvSpPr>
        <p:spPr>
          <a:xfrm>
            <a:off x="5508104" y="2958712"/>
            <a:ext cx="648072" cy="369332"/>
          </a:xfrm>
          <a:prstGeom prst="rect">
            <a:avLst/>
          </a:prstGeom>
          <a:noFill/>
        </p:spPr>
        <p:txBody>
          <a:bodyPr wrap="square" rtlCol="0">
            <a:spAutoFit/>
          </a:bodyPr>
          <a:lstStyle/>
          <a:p>
            <a:pPr algn="ctr"/>
            <a:r>
              <a:rPr kumimoji="1" lang="ja-JP" altLang="en-US" dirty="0" smtClean="0"/>
              <a:t>南部</a:t>
            </a:r>
            <a:endParaRPr kumimoji="1" lang="ja-JP" altLang="en-US" dirty="0"/>
          </a:p>
        </p:txBody>
      </p:sp>
      <p:sp>
        <p:nvSpPr>
          <p:cNvPr id="37" name="テキスト ボックス 36"/>
          <p:cNvSpPr txBox="1"/>
          <p:nvPr/>
        </p:nvSpPr>
        <p:spPr>
          <a:xfrm>
            <a:off x="7747386" y="3483373"/>
            <a:ext cx="648072" cy="369332"/>
          </a:xfrm>
          <a:prstGeom prst="rect">
            <a:avLst/>
          </a:prstGeom>
          <a:noFill/>
        </p:spPr>
        <p:txBody>
          <a:bodyPr wrap="square" rtlCol="0">
            <a:spAutoFit/>
          </a:bodyPr>
          <a:lstStyle/>
          <a:p>
            <a:pPr algn="ctr"/>
            <a:r>
              <a:rPr kumimoji="1" lang="ja-JP" altLang="en-US" dirty="0" smtClean="0"/>
              <a:t>南部</a:t>
            </a:r>
            <a:endParaRPr kumimoji="1" lang="ja-JP" altLang="en-US" dirty="0"/>
          </a:p>
        </p:txBody>
      </p:sp>
      <p:sp>
        <p:nvSpPr>
          <p:cNvPr id="40" name="テキスト ボックス 39"/>
          <p:cNvSpPr txBox="1"/>
          <p:nvPr/>
        </p:nvSpPr>
        <p:spPr>
          <a:xfrm>
            <a:off x="4572000" y="3174736"/>
            <a:ext cx="669591" cy="369332"/>
          </a:xfrm>
          <a:prstGeom prst="rect">
            <a:avLst/>
          </a:prstGeom>
          <a:noFill/>
        </p:spPr>
        <p:txBody>
          <a:bodyPr wrap="square" rtlCol="0">
            <a:spAutoFit/>
          </a:bodyPr>
          <a:lstStyle/>
          <a:p>
            <a:pPr algn="ctr"/>
            <a:r>
              <a:rPr kumimoji="1" lang="ja-JP" altLang="en-US" dirty="0" smtClean="0">
                <a:solidFill>
                  <a:schemeClr val="bg1">
                    <a:lumMod val="65000"/>
                    <a:lumOff val="35000"/>
                  </a:schemeClr>
                </a:solidFill>
              </a:rPr>
              <a:t>東部</a:t>
            </a:r>
            <a:endParaRPr kumimoji="1" lang="ja-JP" altLang="en-US" dirty="0">
              <a:solidFill>
                <a:schemeClr val="bg1">
                  <a:lumMod val="65000"/>
                  <a:lumOff val="35000"/>
                </a:schemeClr>
              </a:solidFill>
            </a:endParaRPr>
          </a:p>
        </p:txBody>
      </p:sp>
      <p:sp>
        <p:nvSpPr>
          <p:cNvPr id="41" name="テキスト ボックス 40"/>
          <p:cNvSpPr txBox="1"/>
          <p:nvPr/>
        </p:nvSpPr>
        <p:spPr>
          <a:xfrm>
            <a:off x="6732240" y="3246744"/>
            <a:ext cx="1339182" cy="369332"/>
          </a:xfrm>
          <a:prstGeom prst="rect">
            <a:avLst/>
          </a:prstGeom>
          <a:noFill/>
        </p:spPr>
        <p:txBody>
          <a:bodyPr wrap="square" rtlCol="0">
            <a:spAutoFit/>
          </a:bodyPr>
          <a:lstStyle/>
          <a:p>
            <a:pPr algn="ctr"/>
            <a:r>
              <a:rPr kumimoji="1" lang="ja-JP" altLang="en-US" dirty="0" smtClean="0">
                <a:solidFill>
                  <a:schemeClr val="bg1">
                    <a:lumMod val="65000"/>
                    <a:lumOff val="35000"/>
                  </a:schemeClr>
                </a:solidFill>
              </a:rPr>
              <a:t>東部</a:t>
            </a:r>
            <a:endParaRPr kumimoji="1" lang="ja-JP" altLang="en-US" dirty="0">
              <a:solidFill>
                <a:schemeClr val="bg1">
                  <a:lumMod val="65000"/>
                  <a:lumOff val="35000"/>
                </a:schemeClr>
              </a:solidFill>
            </a:endParaRPr>
          </a:p>
        </p:txBody>
      </p:sp>
      <p:sp>
        <p:nvSpPr>
          <p:cNvPr id="42" name="テキスト ボックス 41"/>
          <p:cNvSpPr txBox="1"/>
          <p:nvPr/>
        </p:nvSpPr>
        <p:spPr>
          <a:xfrm>
            <a:off x="4499992" y="2382648"/>
            <a:ext cx="717340" cy="369332"/>
          </a:xfrm>
          <a:prstGeom prst="rect">
            <a:avLst/>
          </a:prstGeom>
          <a:noFill/>
        </p:spPr>
        <p:txBody>
          <a:bodyPr wrap="square" rtlCol="0">
            <a:spAutoFit/>
          </a:bodyPr>
          <a:lstStyle/>
          <a:p>
            <a:pPr algn="ctr"/>
            <a:r>
              <a:rPr kumimoji="1" lang="ja-JP" altLang="en-US" dirty="0" smtClean="0"/>
              <a:t>西部</a:t>
            </a:r>
            <a:endParaRPr kumimoji="1" lang="ja-JP" altLang="en-US" dirty="0"/>
          </a:p>
        </p:txBody>
      </p:sp>
      <p:sp>
        <p:nvSpPr>
          <p:cNvPr id="43" name="テキスト ボックス 42"/>
          <p:cNvSpPr txBox="1"/>
          <p:nvPr/>
        </p:nvSpPr>
        <p:spPr>
          <a:xfrm>
            <a:off x="6660232" y="2463948"/>
            <a:ext cx="1296144" cy="369332"/>
          </a:xfrm>
          <a:prstGeom prst="rect">
            <a:avLst/>
          </a:prstGeom>
          <a:noFill/>
        </p:spPr>
        <p:txBody>
          <a:bodyPr wrap="square" rtlCol="0">
            <a:spAutoFit/>
          </a:bodyPr>
          <a:lstStyle/>
          <a:p>
            <a:pPr algn="ctr"/>
            <a:r>
              <a:rPr kumimoji="1" lang="ja-JP" altLang="en-US" dirty="0" smtClean="0"/>
              <a:t>西部</a:t>
            </a:r>
            <a:endParaRPr kumimoji="1" lang="ja-JP" altLang="en-US" dirty="0"/>
          </a:p>
        </p:txBody>
      </p:sp>
      <p:sp>
        <p:nvSpPr>
          <p:cNvPr id="44" name="テキスト ボックス 43"/>
          <p:cNvSpPr txBox="1"/>
          <p:nvPr/>
        </p:nvSpPr>
        <p:spPr>
          <a:xfrm>
            <a:off x="7380312" y="2567314"/>
            <a:ext cx="1621371" cy="369332"/>
          </a:xfrm>
          <a:prstGeom prst="rect">
            <a:avLst/>
          </a:prstGeom>
          <a:noFill/>
        </p:spPr>
        <p:txBody>
          <a:bodyPr wrap="square" rtlCol="0">
            <a:spAutoFit/>
          </a:bodyPr>
          <a:lstStyle/>
          <a:p>
            <a:pPr algn="ctr"/>
            <a:r>
              <a:rPr kumimoji="1" lang="ja-JP" altLang="en-US" dirty="0" smtClean="0">
                <a:solidFill>
                  <a:schemeClr val="bg1">
                    <a:lumMod val="65000"/>
                    <a:lumOff val="35000"/>
                  </a:schemeClr>
                </a:solidFill>
              </a:rPr>
              <a:t>北部</a:t>
            </a:r>
            <a:endParaRPr kumimoji="1" lang="ja-JP" altLang="en-US" dirty="0">
              <a:solidFill>
                <a:schemeClr val="bg1">
                  <a:lumMod val="65000"/>
                  <a:lumOff val="35000"/>
                </a:schemeClr>
              </a:solidFill>
            </a:endParaRPr>
          </a:p>
        </p:txBody>
      </p:sp>
      <p:sp>
        <p:nvSpPr>
          <p:cNvPr id="46" name="テキスト ボックス 45"/>
          <p:cNvSpPr txBox="1"/>
          <p:nvPr/>
        </p:nvSpPr>
        <p:spPr>
          <a:xfrm>
            <a:off x="254260" y="1273984"/>
            <a:ext cx="3813684" cy="1938992"/>
          </a:xfrm>
          <a:prstGeom prst="rect">
            <a:avLst/>
          </a:prstGeom>
          <a:noFill/>
        </p:spPr>
        <p:txBody>
          <a:bodyPr wrap="square" rtlCol="0">
            <a:spAutoFit/>
          </a:bodyPr>
          <a:lstStyle/>
          <a:p>
            <a:r>
              <a:rPr kumimoji="1" lang="en-US" altLang="ja-JP" sz="4000" dirty="0" smtClean="0">
                <a:solidFill>
                  <a:schemeClr val="accent4">
                    <a:lumMod val="60000"/>
                    <a:lumOff val="40000"/>
                  </a:schemeClr>
                </a:solidFill>
              </a:rPr>
              <a:t>A</a:t>
            </a:r>
            <a:r>
              <a:rPr kumimoji="1" lang="ja-JP" altLang="en-US" sz="4000" dirty="0" smtClean="0">
                <a:solidFill>
                  <a:schemeClr val="accent4">
                    <a:lumMod val="60000"/>
                    <a:lumOff val="40000"/>
                  </a:schemeClr>
                </a:solidFill>
              </a:rPr>
              <a:t>社</a:t>
            </a:r>
            <a:r>
              <a:rPr lang="ja-JP" altLang="en-US" sz="4000" dirty="0" smtClean="0">
                <a:solidFill>
                  <a:schemeClr val="accent4">
                    <a:lumMod val="60000"/>
                    <a:lumOff val="40000"/>
                  </a:schemeClr>
                </a:solidFill>
              </a:rPr>
              <a:t>と</a:t>
            </a:r>
            <a:r>
              <a:rPr lang="en-US" altLang="ja-JP" sz="4000" dirty="0" smtClean="0">
                <a:solidFill>
                  <a:schemeClr val="accent4">
                    <a:lumMod val="60000"/>
                    <a:lumOff val="40000"/>
                  </a:schemeClr>
                </a:solidFill>
              </a:rPr>
              <a:t>B</a:t>
            </a:r>
            <a:r>
              <a:rPr lang="ja-JP" altLang="en-US" sz="4000" dirty="0" smtClean="0">
                <a:solidFill>
                  <a:schemeClr val="accent4">
                    <a:lumMod val="60000"/>
                    <a:lumOff val="40000"/>
                  </a:schemeClr>
                </a:solidFill>
              </a:rPr>
              <a:t>社は</a:t>
            </a:r>
            <a:endParaRPr lang="en-US" altLang="ja-JP" sz="4000" dirty="0" smtClean="0">
              <a:solidFill>
                <a:schemeClr val="accent4">
                  <a:lumMod val="60000"/>
                  <a:lumOff val="40000"/>
                </a:schemeClr>
              </a:solidFill>
            </a:endParaRPr>
          </a:p>
          <a:p>
            <a:r>
              <a:rPr lang="ja-JP" altLang="en-US" sz="4000" dirty="0" smtClean="0">
                <a:solidFill>
                  <a:schemeClr val="accent4">
                    <a:lumMod val="60000"/>
                    <a:lumOff val="40000"/>
                  </a:schemeClr>
                </a:solidFill>
              </a:rPr>
              <a:t>地区別の</a:t>
            </a:r>
            <a:endParaRPr lang="en-US" altLang="ja-JP" sz="4000" dirty="0" smtClean="0">
              <a:solidFill>
                <a:schemeClr val="accent4">
                  <a:lumMod val="60000"/>
                  <a:lumOff val="40000"/>
                </a:schemeClr>
              </a:solidFill>
            </a:endParaRPr>
          </a:p>
          <a:p>
            <a:r>
              <a:rPr lang="ja-JP" altLang="en-US" sz="4000" dirty="0" smtClean="0">
                <a:solidFill>
                  <a:schemeClr val="accent4">
                    <a:lumMod val="60000"/>
                    <a:lumOff val="40000"/>
                  </a:schemeClr>
                </a:solidFill>
              </a:rPr>
              <a:t>売り上げが違う</a:t>
            </a:r>
            <a:endParaRPr kumimoji="1" lang="ja-JP" altLang="en-US" sz="4000" dirty="0">
              <a:solidFill>
                <a:schemeClr val="accent4">
                  <a:lumMod val="60000"/>
                  <a:lumOff val="40000"/>
                </a:schemeClr>
              </a:solidFill>
            </a:endParaRPr>
          </a:p>
        </p:txBody>
      </p:sp>
      <p:sp>
        <p:nvSpPr>
          <p:cNvPr id="38" name="テキスト ボックス 37"/>
          <p:cNvSpPr txBox="1"/>
          <p:nvPr/>
        </p:nvSpPr>
        <p:spPr>
          <a:xfrm>
            <a:off x="4499992" y="4417101"/>
            <a:ext cx="4284711" cy="461665"/>
          </a:xfrm>
          <a:prstGeom prst="rect">
            <a:avLst/>
          </a:prstGeom>
          <a:noFill/>
        </p:spPr>
        <p:txBody>
          <a:bodyPr wrap="square" rtlCol="0">
            <a:spAutoFit/>
          </a:bodyPr>
          <a:lstStyle/>
          <a:p>
            <a:r>
              <a:rPr kumimoji="1" lang="ja-JP" altLang="en-US" sz="2400" dirty="0" smtClean="0"/>
              <a:t>図．</a:t>
            </a:r>
            <a:r>
              <a:rPr kumimoji="1" lang="en-US" altLang="ja-JP" sz="2400" dirty="0" smtClean="0"/>
              <a:t>A</a:t>
            </a:r>
            <a:r>
              <a:rPr kumimoji="1" lang="ja-JP" altLang="en-US" sz="2400" dirty="0" smtClean="0"/>
              <a:t>社と</a:t>
            </a:r>
            <a:r>
              <a:rPr kumimoji="1" lang="en-US" altLang="ja-JP" sz="2400" dirty="0" smtClean="0"/>
              <a:t>B</a:t>
            </a:r>
            <a:r>
              <a:rPr kumimoji="1" lang="ja-JP" altLang="en-US" sz="2400" dirty="0" smtClean="0"/>
              <a:t>社の地区別の売上</a:t>
            </a:r>
            <a:endParaRPr kumimoji="1" lang="ja-JP" altLang="en-US" sz="2400" dirty="0"/>
          </a:p>
        </p:txBody>
      </p:sp>
      <p:sp>
        <p:nvSpPr>
          <p:cNvPr id="4" name="スライド番号プレースホルダー 3"/>
          <p:cNvSpPr>
            <a:spLocks noGrp="1"/>
          </p:cNvSpPr>
          <p:nvPr>
            <p:ph type="sldNum" sz="quarter" idx="12"/>
          </p:nvPr>
        </p:nvSpPr>
        <p:spPr/>
        <p:txBody>
          <a:bodyPr/>
          <a:lstStyle/>
          <a:p>
            <a:fld id="{749DC45D-918B-423E-B5AE-ED0B78335A00}" type="slidenum">
              <a:rPr lang="ja-JP" altLang="en-US" smtClean="0"/>
              <a:pPr/>
              <a:t>39</a:t>
            </a:fld>
            <a:r>
              <a:rPr lang="en-US" altLang="ja-JP" smtClean="0"/>
              <a:t>/81</a:t>
            </a:r>
            <a:endParaRPr lang="ja-JP" altLang="en-US" dirty="0"/>
          </a:p>
        </p:txBody>
      </p:sp>
    </p:spTree>
    <p:extLst>
      <p:ext uri="{BB962C8B-B14F-4D97-AF65-F5344CB8AC3E}">
        <p14:creationId xmlns:p14="http://schemas.microsoft.com/office/powerpoint/2010/main" val="151584162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p:cNvPicPr>
            <a:picLocks noChangeAspect="1"/>
          </p:cNvPicPr>
          <p:nvPr/>
        </p:nvPicPr>
        <p:blipFill>
          <a:blip r:embed="rId3">
            <a:extLst>
              <a:ext uri="{BEBA8EAE-BF5A-486C-A8C5-ECC9F3942E4B}">
                <a14:imgProps xmlns:a14="http://schemas.microsoft.com/office/drawing/2010/main">
                  <a14:imgLayer r:embed="rId4">
                    <a14:imgEffect>
                      <a14:brightnessContrast bright="-10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タイトル 1"/>
          <p:cNvSpPr>
            <a:spLocks noGrp="1"/>
          </p:cNvSpPr>
          <p:nvPr>
            <p:ph type="title"/>
          </p:nvPr>
        </p:nvSpPr>
        <p:spPr/>
        <p:txBody>
          <a:bodyPr/>
          <a:lstStyle/>
          <a:p>
            <a:r>
              <a:rPr kumimoji="1" lang="ja-JP" altLang="en-US" dirty="0" smtClean="0">
                <a:latin typeface="+mj-ea"/>
              </a:rPr>
              <a:t>メニュー</a:t>
            </a:r>
            <a:endParaRPr kumimoji="1" lang="ja-JP" altLang="en-US" dirty="0">
              <a:latin typeface="+mj-ea"/>
            </a:endParaRPr>
          </a:p>
        </p:txBody>
      </p:sp>
      <p:grpSp>
        <p:nvGrpSpPr>
          <p:cNvPr id="3" name="グループ化 2"/>
          <p:cNvGrpSpPr/>
          <p:nvPr/>
        </p:nvGrpSpPr>
        <p:grpSpPr>
          <a:xfrm>
            <a:off x="827584" y="1196752"/>
            <a:ext cx="8208912" cy="4166011"/>
            <a:chOff x="827584" y="1196752"/>
            <a:chExt cx="8208912" cy="4166011"/>
          </a:xfrm>
        </p:grpSpPr>
        <p:sp>
          <p:nvSpPr>
            <p:cNvPr id="11" name="テキスト ボックス 10"/>
            <p:cNvSpPr txBox="1"/>
            <p:nvPr/>
          </p:nvSpPr>
          <p:spPr>
            <a:xfrm>
              <a:off x="827584" y="1196752"/>
              <a:ext cx="8136904" cy="769441"/>
            </a:xfrm>
            <a:prstGeom prst="rect">
              <a:avLst/>
            </a:prstGeom>
            <a:noFill/>
          </p:spPr>
          <p:txBody>
            <a:bodyPr wrap="square" rtlCol="0">
              <a:spAutoFit/>
            </a:bodyPr>
            <a:lstStyle/>
            <a:p>
              <a:r>
                <a:rPr lang="en-US" altLang="ja-JP" sz="4400" dirty="0" smtClean="0"/>
                <a:t>1. </a:t>
              </a:r>
              <a:r>
                <a:rPr lang="ja-JP" altLang="en-US" sz="4400" dirty="0" smtClean="0"/>
                <a:t>プレゼンテーションとは</a:t>
              </a:r>
              <a:endParaRPr lang="en-US" altLang="ja-JP" sz="4400" dirty="0"/>
            </a:p>
          </p:txBody>
        </p:sp>
        <p:sp>
          <p:nvSpPr>
            <p:cNvPr id="12" name="テキスト ボックス 11"/>
            <p:cNvSpPr txBox="1"/>
            <p:nvPr/>
          </p:nvSpPr>
          <p:spPr>
            <a:xfrm>
              <a:off x="827584" y="2045894"/>
              <a:ext cx="7920880" cy="769441"/>
            </a:xfrm>
            <a:prstGeom prst="rect">
              <a:avLst/>
            </a:prstGeom>
            <a:noFill/>
          </p:spPr>
          <p:txBody>
            <a:bodyPr wrap="square" rtlCol="0">
              <a:spAutoFit/>
            </a:bodyPr>
            <a:lstStyle/>
            <a:p>
              <a:r>
                <a:rPr lang="en-US" altLang="ja-JP" sz="4400" dirty="0">
                  <a:solidFill>
                    <a:schemeClr val="tx1">
                      <a:lumMod val="50000"/>
                    </a:schemeClr>
                  </a:solidFill>
                </a:rPr>
                <a:t>2. </a:t>
              </a:r>
              <a:r>
                <a:rPr lang="ja-JP" altLang="en-US" sz="4400" dirty="0" smtClean="0">
                  <a:solidFill>
                    <a:schemeClr val="tx1">
                      <a:lumMod val="50000"/>
                    </a:schemeClr>
                  </a:solidFill>
                </a:rPr>
                <a:t>準備</a:t>
              </a:r>
              <a:endParaRPr lang="en-US" altLang="ja-JP" sz="4400" dirty="0">
                <a:solidFill>
                  <a:schemeClr val="tx1">
                    <a:lumMod val="50000"/>
                  </a:schemeClr>
                </a:solidFill>
              </a:endParaRPr>
            </a:p>
          </p:txBody>
        </p:sp>
        <p:sp>
          <p:nvSpPr>
            <p:cNvPr id="14" name="テキスト ボックス 13"/>
            <p:cNvSpPr txBox="1"/>
            <p:nvPr/>
          </p:nvSpPr>
          <p:spPr>
            <a:xfrm>
              <a:off x="827584" y="2895037"/>
              <a:ext cx="8208912" cy="769441"/>
            </a:xfrm>
            <a:prstGeom prst="rect">
              <a:avLst/>
            </a:prstGeom>
            <a:noFill/>
          </p:spPr>
          <p:txBody>
            <a:bodyPr wrap="square" rtlCol="0">
              <a:spAutoFit/>
            </a:bodyPr>
            <a:lstStyle/>
            <a:p>
              <a:r>
                <a:rPr lang="en-US" altLang="ja-JP" sz="4400" dirty="0">
                  <a:solidFill>
                    <a:schemeClr val="tx1">
                      <a:lumMod val="50000"/>
                    </a:schemeClr>
                  </a:solidFill>
                </a:rPr>
                <a:t>3. </a:t>
              </a:r>
              <a:r>
                <a:rPr lang="ja-JP" altLang="en-US" sz="4400" dirty="0" smtClean="0">
                  <a:solidFill>
                    <a:schemeClr val="tx1">
                      <a:lumMod val="50000"/>
                    </a:schemeClr>
                  </a:solidFill>
                </a:rPr>
                <a:t>画面構成の基本</a:t>
              </a:r>
              <a:endParaRPr lang="en-US" altLang="ja-JP" sz="4400" dirty="0">
                <a:solidFill>
                  <a:schemeClr val="tx1">
                    <a:lumMod val="50000"/>
                  </a:schemeClr>
                </a:solidFill>
              </a:endParaRPr>
            </a:p>
          </p:txBody>
        </p:sp>
        <p:sp>
          <p:nvSpPr>
            <p:cNvPr id="16" name="テキスト ボックス 15"/>
            <p:cNvSpPr txBox="1"/>
            <p:nvPr/>
          </p:nvSpPr>
          <p:spPr>
            <a:xfrm>
              <a:off x="827584" y="3744180"/>
              <a:ext cx="7632848" cy="769441"/>
            </a:xfrm>
            <a:prstGeom prst="rect">
              <a:avLst/>
            </a:prstGeom>
            <a:noFill/>
          </p:spPr>
          <p:txBody>
            <a:bodyPr wrap="square" rtlCol="0">
              <a:spAutoFit/>
            </a:bodyPr>
            <a:lstStyle/>
            <a:p>
              <a:r>
                <a:rPr lang="en-US" altLang="ja-JP" sz="4400" dirty="0">
                  <a:solidFill>
                    <a:schemeClr val="tx1">
                      <a:lumMod val="50000"/>
                    </a:schemeClr>
                  </a:solidFill>
                </a:rPr>
                <a:t>4. </a:t>
              </a:r>
              <a:r>
                <a:rPr lang="ja-JP" altLang="en-US" sz="4400" dirty="0" smtClean="0">
                  <a:solidFill>
                    <a:schemeClr val="tx1">
                      <a:lumMod val="50000"/>
                    </a:schemeClr>
                  </a:solidFill>
                </a:rPr>
                <a:t>発表本番</a:t>
              </a:r>
              <a:endParaRPr lang="ja-JP" altLang="en-US" sz="4400" dirty="0">
                <a:solidFill>
                  <a:schemeClr val="tx1">
                    <a:lumMod val="50000"/>
                  </a:schemeClr>
                </a:solidFill>
              </a:endParaRPr>
            </a:p>
          </p:txBody>
        </p:sp>
        <p:sp>
          <p:nvSpPr>
            <p:cNvPr id="8" name="テキスト ボックス 7"/>
            <p:cNvSpPr txBox="1"/>
            <p:nvPr/>
          </p:nvSpPr>
          <p:spPr>
            <a:xfrm>
              <a:off x="827584" y="4593322"/>
              <a:ext cx="7632848" cy="769441"/>
            </a:xfrm>
            <a:prstGeom prst="rect">
              <a:avLst/>
            </a:prstGeom>
            <a:noFill/>
          </p:spPr>
          <p:txBody>
            <a:bodyPr wrap="square" rtlCol="0">
              <a:spAutoFit/>
            </a:bodyPr>
            <a:lstStyle/>
            <a:p>
              <a:r>
                <a:rPr lang="en-US" altLang="ja-JP" sz="4400" dirty="0" smtClean="0">
                  <a:solidFill>
                    <a:schemeClr val="tx1">
                      <a:lumMod val="50000"/>
                    </a:schemeClr>
                  </a:solidFill>
                </a:rPr>
                <a:t>5. </a:t>
              </a:r>
              <a:r>
                <a:rPr lang="ja-JP" altLang="en-US" sz="4400" dirty="0" smtClean="0">
                  <a:solidFill>
                    <a:schemeClr val="tx1">
                      <a:lumMod val="50000"/>
                    </a:schemeClr>
                  </a:solidFill>
                </a:rPr>
                <a:t>まとめ</a:t>
              </a:r>
              <a:endParaRPr lang="ja-JP" altLang="en-US" sz="4400" dirty="0">
                <a:solidFill>
                  <a:schemeClr val="tx1">
                    <a:lumMod val="50000"/>
                  </a:schemeClr>
                </a:solidFill>
              </a:endParaRPr>
            </a:p>
          </p:txBody>
        </p:sp>
      </p:grpSp>
      <p:grpSp>
        <p:nvGrpSpPr>
          <p:cNvPr id="13" name="グループ化 12"/>
          <p:cNvGrpSpPr/>
          <p:nvPr/>
        </p:nvGrpSpPr>
        <p:grpSpPr>
          <a:xfrm>
            <a:off x="971225" y="5733256"/>
            <a:ext cx="7437524" cy="369332"/>
            <a:chOff x="971225" y="5908445"/>
            <a:chExt cx="7437524" cy="369332"/>
          </a:xfrm>
        </p:grpSpPr>
        <p:grpSp>
          <p:nvGrpSpPr>
            <p:cNvPr id="15" name="グループ化 14"/>
            <p:cNvGrpSpPr/>
            <p:nvPr/>
          </p:nvGrpSpPr>
          <p:grpSpPr>
            <a:xfrm>
              <a:off x="7472646" y="5912022"/>
              <a:ext cx="936103" cy="362178"/>
              <a:chOff x="971600" y="5805264"/>
              <a:chExt cx="936103" cy="504056"/>
            </a:xfrm>
            <a:solidFill>
              <a:schemeClr val="tx1">
                <a:lumMod val="75000"/>
              </a:schemeClr>
            </a:solidFill>
          </p:grpSpPr>
          <p:sp>
            <p:nvSpPr>
              <p:cNvPr id="34" name="正方形/長方形 33"/>
              <p:cNvSpPr/>
              <p:nvPr/>
            </p:nvSpPr>
            <p:spPr>
              <a:xfrm>
                <a:off x="971600" y="5805264"/>
                <a:ext cx="720080" cy="504056"/>
              </a:xfrm>
              <a:prstGeom prst="rect">
                <a:avLst/>
              </a:prstGeom>
              <a:grp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二等辺三角形 34"/>
              <p:cNvSpPr/>
              <p:nvPr/>
            </p:nvSpPr>
            <p:spPr>
              <a:xfrm rot="5400000">
                <a:off x="1548038" y="5949655"/>
                <a:ext cx="504056" cy="215274"/>
              </a:xfrm>
              <a:prstGeom prst="triangle">
                <a:avLst/>
              </a:prstGeom>
              <a:grp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7" name="グループ化 16"/>
            <p:cNvGrpSpPr/>
            <p:nvPr/>
          </p:nvGrpSpPr>
          <p:grpSpPr>
            <a:xfrm>
              <a:off x="6732240" y="5912022"/>
              <a:ext cx="936103" cy="362178"/>
              <a:chOff x="971600" y="5805264"/>
              <a:chExt cx="936103" cy="504056"/>
            </a:xfrm>
            <a:solidFill>
              <a:schemeClr val="tx1">
                <a:lumMod val="65000"/>
              </a:schemeClr>
            </a:solidFill>
          </p:grpSpPr>
          <p:sp>
            <p:nvSpPr>
              <p:cNvPr id="32" name="正方形/長方形 31"/>
              <p:cNvSpPr/>
              <p:nvPr/>
            </p:nvSpPr>
            <p:spPr>
              <a:xfrm>
                <a:off x="971600" y="5805264"/>
                <a:ext cx="720080" cy="504056"/>
              </a:xfrm>
              <a:prstGeom prst="rect">
                <a:avLst/>
              </a:prstGeom>
              <a:grpFill/>
              <a:ln>
                <a:solidFill>
                  <a:schemeClr val="tx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二等辺三角形 32"/>
              <p:cNvSpPr/>
              <p:nvPr/>
            </p:nvSpPr>
            <p:spPr>
              <a:xfrm rot="5400000">
                <a:off x="1548038" y="5949655"/>
                <a:ext cx="504056" cy="215274"/>
              </a:xfrm>
              <a:prstGeom prst="triangle">
                <a:avLst/>
              </a:prstGeom>
              <a:grpFill/>
              <a:ln>
                <a:solidFill>
                  <a:schemeClr val="tx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8" name="グループ化 17"/>
            <p:cNvGrpSpPr/>
            <p:nvPr/>
          </p:nvGrpSpPr>
          <p:grpSpPr>
            <a:xfrm>
              <a:off x="3131840" y="5912022"/>
              <a:ext cx="3816423" cy="362178"/>
              <a:chOff x="-1908720" y="5805264"/>
              <a:chExt cx="3816423" cy="504056"/>
            </a:xfrm>
            <a:solidFill>
              <a:schemeClr val="tx1">
                <a:lumMod val="50000"/>
              </a:schemeClr>
            </a:solidFill>
          </p:grpSpPr>
          <p:sp>
            <p:nvSpPr>
              <p:cNvPr id="30" name="正方形/長方形 29"/>
              <p:cNvSpPr/>
              <p:nvPr/>
            </p:nvSpPr>
            <p:spPr>
              <a:xfrm>
                <a:off x="-1908720" y="5805264"/>
                <a:ext cx="3600400" cy="504056"/>
              </a:xfrm>
              <a:prstGeom prst="rect">
                <a:avLst/>
              </a:prstGeom>
              <a:grp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二等辺三角形 30"/>
              <p:cNvSpPr/>
              <p:nvPr/>
            </p:nvSpPr>
            <p:spPr>
              <a:xfrm rot="5400000">
                <a:off x="1548038" y="5949655"/>
                <a:ext cx="504056" cy="215274"/>
              </a:xfrm>
              <a:prstGeom prst="triangle">
                <a:avLst/>
              </a:prstGeom>
              <a:grp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9" name="グループ化 18"/>
            <p:cNvGrpSpPr/>
            <p:nvPr/>
          </p:nvGrpSpPr>
          <p:grpSpPr>
            <a:xfrm>
              <a:off x="1692428" y="5912022"/>
              <a:ext cx="1655435" cy="362178"/>
              <a:chOff x="252268" y="5805264"/>
              <a:chExt cx="1655435" cy="504056"/>
            </a:xfrm>
            <a:solidFill>
              <a:schemeClr val="bg1">
                <a:lumMod val="65000"/>
                <a:lumOff val="35000"/>
              </a:schemeClr>
            </a:solidFill>
          </p:grpSpPr>
          <p:sp>
            <p:nvSpPr>
              <p:cNvPr id="28" name="正方形/長方形 27"/>
              <p:cNvSpPr/>
              <p:nvPr/>
            </p:nvSpPr>
            <p:spPr>
              <a:xfrm>
                <a:off x="252268" y="5805264"/>
                <a:ext cx="1439411" cy="504056"/>
              </a:xfrm>
              <a:prstGeom prst="rect">
                <a:avLst/>
              </a:prstGeom>
              <a:grpFill/>
              <a:ln>
                <a:solidFill>
                  <a:schemeClr val="bg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二等辺三角形 28"/>
              <p:cNvSpPr/>
              <p:nvPr/>
            </p:nvSpPr>
            <p:spPr>
              <a:xfrm rot="5400000">
                <a:off x="1548038" y="5949655"/>
                <a:ext cx="504056" cy="215274"/>
              </a:xfrm>
              <a:prstGeom prst="triangle">
                <a:avLst/>
              </a:prstGeom>
              <a:grpFill/>
              <a:ln>
                <a:solidFill>
                  <a:schemeClr val="bg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0" name="グループ化 19"/>
            <p:cNvGrpSpPr/>
            <p:nvPr/>
          </p:nvGrpSpPr>
          <p:grpSpPr>
            <a:xfrm>
              <a:off x="971225" y="5912022"/>
              <a:ext cx="935730" cy="362178"/>
              <a:chOff x="971973" y="5805264"/>
              <a:chExt cx="935730" cy="504056"/>
            </a:xfrm>
            <a:solidFill>
              <a:schemeClr val="bg1">
                <a:lumMod val="75000"/>
                <a:lumOff val="25000"/>
              </a:schemeClr>
            </a:solidFill>
          </p:grpSpPr>
          <p:sp>
            <p:nvSpPr>
              <p:cNvPr id="26" name="正方形/長方形 25"/>
              <p:cNvSpPr/>
              <p:nvPr/>
            </p:nvSpPr>
            <p:spPr>
              <a:xfrm>
                <a:off x="971973" y="5805264"/>
                <a:ext cx="719706" cy="504056"/>
              </a:xfrm>
              <a:prstGeom prst="rect">
                <a:avLst/>
              </a:prstGeom>
              <a:solidFill>
                <a:schemeClr val="accent1">
                  <a:lumMod val="40000"/>
                  <a:lumOff val="60000"/>
                </a:schemeClr>
              </a:solid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二等辺三角形 26"/>
              <p:cNvSpPr/>
              <p:nvPr/>
            </p:nvSpPr>
            <p:spPr>
              <a:xfrm rot="5400000">
                <a:off x="1548038" y="5949655"/>
                <a:ext cx="504056" cy="215274"/>
              </a:xfrm>
              <a:prstGeom prst="triangle">
                <a:avLst/>
              </a:prstGeom>
              <a:solidFill>
                <a:schemeClr val="accent1">
                  <a:lumMod val="40000"/>
                  <a:lumOff val="60000"/>
                </a:schemeClr>
              </a:solid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1" name="テキスト ボックス 20"/>
            <p:cNvSpPr txBox="1"/>
            <p:nvPr/>
          </p:nvSpPr>
          <p:spPr>
            <a:xfrm>
              <a:off x="1187624" y="5908445"/>
              <a:ext cx="360040" cy="369332"/>
            </a:xfrm>
            <a:prstGeom prst="rect">
              <a:avLst/>
            </a:prstGeom>
            <a:noFill/>
          </p:spPr>
          <p:txBody>
            <a:bodyPr wrap="square" rtlCol="0">
              <a:spAutoFit/>
            </a:bodyPr>
            <a:lstStyle/>
            <a:p>
              <a:pPr algn="ctr"/>
              <a:r>
                <a:rPr kumimoji="1" lang="en-US" altLang="ja-JP" dirty="0" smtClean="0">
                  <a:solidFill>
                    <a:schemeClr val="bg1"/>
                  </a:solidFill>
                </a:rPr>
                <a:t>1</a:t>
              </a:r>
              <a:endParaRPr kumimoji="1" lang="ja-JP" altLang="en-US" dirty="0">
                <a:solidFill>
                  <a:schemeClr val="bg1"/>
                </a:solidFill>
              </a:endParaRPr>
            </a:p>
          </p:txBody>
        </p:sp>
        <p:sp>
          <p:nvSpPr>
            <p:cNvPr id="22" name="テキスト ボックス 21"/>
            <p:cNvSpPr txBox="1"/>
            <p:nvPr/>
          </p:nvSpPr>
          <p:spPr>
            <a:xfrm>
              <a:off x="2411760" y="5908445"/>
              <a:ext cx="288032" cy="369332"/>
            </a:xfrm>
            <a:prstGeom prst="rect">
              <a:avLst/>
            </a:prstGeom>
            <a:noFill/>
          </p:spPr>
          <p:txBody>
            <a:bodyPr wrap="square" rtlCol="0">
              <a:spAutoFit/>
            </a:bodyPr>
            <a:lstStyle/>
            <a:p>
              <a:pPr algn="ctr"/>
              <a:r>
                <a:rPr lang="en-US" altLang="ja-JP" dirty="0"/>
                <a:t>2</a:t>
              </a:r>
              <a:endParaRPr kumimoji="1" lang="ja-JP" altLang="en-US" dirty="0"/>
            </a:p>
          </p:txBody>
        </p:sp>
        <p:sp>
          <p:nvSpPr>
            <p:cNvPr id="23" name="テキスト ボックス 22"/>
            <p:cNvSpPr txBox="1"/>
            <p:nvPr/>
          </p:nvSpPr>
          <p:spPr>
            <a:xfrm>
              <a:off x="4932040" y="5908445"/>
              <a:ext cx="360040" cy="369332"/>
            </a:xfrm>
            <a:prstGeom prst="rect">
              <a:avLst/>
            </a:prstGeom>
            <a:noFill/>
          </p:spPr>
          <p:txBody>
            <a:bodyPr wrap="square" rtlCol="0">
              <a:spAutoFit/>
            </a:bodyPr>
            <a:lstStyle/>
            <a:p>
              <a:pPr algn="ctr"/>
              <a:r>
                <a:rPr lang="en-US" altLang="ja-JP" dirty="0" smtClean="0"/>
                <a:t>3</a:t>
              </a:r>
              <a:endParaRPr kumimoji="1" lang="ja-JP" altLang="en-US" dirty="0"/>
            </a:p>
          </p:txBody>
        </p:sp>
        <p:sp>
          <p:nvSpPr>
            <p:cNvPr id="24" name="テキスト ボックス 23"/>
            <p:cNvSpPr txBox="1"/>
            <p:nvPr/>
          </p:nvSpPr>
          <p:spPr>
            <a:xfrm>
              <a:off x="7028984" y="5908445"/>
              <a:ext cx="351328" cy="369332"/>
            </a:xfrm>
            <a:prstGeom prst="rect">
              <a:avLst/>
            </a:prstGeom>
            <a:noFill/>
          </p:spPr>
          <p:txBody>
            <a:bodyPr wrap="square" rtlCol="0">
              <a:spAutoFit/>
            </a:bodyPr>
            <a:lstStyle/>
            <a:p>
              <a:pPr algn="ctr"/>
              <a:r>
                <a:rPr lang="en-US" altLang="ja-JP" dirty="0" smtClean="0"/>
                <a:t>4</a:t>
              </a:r>
              <a:endParaRPr kumimoji="1" lang="ja-JP" altLang="en-US" dirty="0"/>
            </a:p>
          </p:txBody>
        </p:sp>
        <p:sp>
          <p:nvSpPr>
            <p:cNvPr id="25" name="テキスト ボックス 24"/>
            <p:cNvSpPr txBox="1"/>
            <p:nvPr/>
          </p:nvSpPr>
          <p:spPr>
            <a:xfrm>
              <a:off x="7797431" y="5908445"/>
              <a:ext cx="302961" cy="369332"/>
            </a:xfrm>
            <a:prstGeom prst="rect">
              <a:avLst/>
            </a:prstGeom>
            <a:noFill/>
          </p:spPr>
          <p:txBody>
            <a:bodyPr wrap="square" rtlCol="0">
              <a:spAutoFit/>
            </a:bodyPr>
            <a:lstStyle/>
            <a:p>
              <a:pPr algn="ctr"/>
              <a:r>
                <a:rPr lang="en-US" altLang="ja-JP" dirty="0" smtClean="0"/>
                <a:t>5</a:t>
              </a:r>
              <a:endParaRPr kumimoji="1" lang="ja-JP" altLang="en-US" dirty="0"/>
            </a:p>
          </p:txBody>
        </p:sp>
      </p:grpSp>
      <p:sp>
        <p:nvSpPr>
          <p:cNvPr id="5" name="スライド番号プレースホルダー 4"/>
          <p:cNvSpPr>
            <a:spLocks noGrp="1"/>
          </p:cNvSpPr>
          <p:nvPr>
            <p:ph type="sldNum" sz="quarter" idx="12"/>
          </p:nvPr>
        </p:nvSpPr>
        <p:spPr/>
        <p:txBody>
          <a:bodyPr/>
          <a:lstStyle/>
          <a:p>
            <a:fld id="{749DC45D-918B-423E-B5AE-ED0B78335A00}" type="slidenum">
              <a:rPr lang="ja-JP" altLang="en-US" smtClean="0"/>
              <a:pPr/>
              <a:t>4</a:t>
            </a:fld>
            <a:r>
              <a:rPr lang="en-US" altLang="ja-JP" smtClean="0"/>
              <a:t>/81</a:t>
            </a:r>
            <a:endParaRPr lang="ja-JP" altLang="en-US" dirty="0"/>
          </a:p>
        </p:txBody>
      </p:sp>
    </p:spTree>
    <p:extLst>
      <p:ext uri="{BB962C8B-B14F-4D97-AF65-F5344CB8AC3E}">
        <p14:creationId xmlns:p14="http://schemas.microsoft.com/office/powerpoint/2010/main" val="107032675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9" name="グラフ 38"/>
          <p:cNvGraphicFramePr/>
          <p:nvPr>
            <p:extLst>
              <p:ext uri="{D42A27DB-BD31-4B8C-83A1-F6EECF244321}">
                <p14:modId xmlns:p14="http://schemas.microsoft.com/office/powerpoint/2010/main" val="3674391505"/>
              </p:ext>
            </p:extLst>
          </p:nvPr>
        </p:nvGraphicFramePr>
        <p:xfrm>
          <a:off x="6291147" y="1340768"/>
          <a:ext cx="2880320" cy="273699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4" name="グラフ 33"/>
          <p:cNvGraphicFramePr/>
          <p:nvPr>
            <p:extLst>
              <p:ext uri="{D42A27DB-BD31-4B8C-83A1-F6EECF244321}">
                <p14:modId xmlns:p14="http://schemas.microsoft.com/office/powerpoint/2010/main" val="2488170319"/>
              </p:ext>
            </p:extLst>
          </p:nvPr>
        </p:nvGraphicFramePr>
        <p:xfrm>
          <a:off x="3851920" y="1354419"/>
          <a:ext cx="2880320" cy="2736998"/>
        </p:xfrm>
        <a:graphic>
          <a:graphicData uri="http://schemas.openxmlformats.org/drawingml/2006/chart">
            <c:chart xmlns:c="http://schemas.openxmlformats.org/drawingml/2006/chart" xmlns:r="http://schemas.openxmlformats.org/officeDocument/2006/relationships" r:id="rId4"/>
          </a:graphicData>
        </a:graphic>
      </p:graphicFrame>
      <p:sp>
        <p:nvSpPr>
          <p:cNvPr id="2" name="タイトル 1"/>
          <p:cNvSpPr>
            <a:spLocks noGrp="1"/>
          </p:cNvSpPr>
          <p:nvPr>
            <p:ph type="title"/>
          </p:nvPr>
        </p:nvSpPr>
        <p:spPr/>
        <p:txBody>
          <a:bodyPr/>
          <a:lstStyle/>
          <a:p>
            <a:r>
              <a:rPr lang="ja-JP" altLang="en-US" dirty="0"/>
              <a:t>何を</a:t>
            </a:r>
            <a:r>
              <a:rPr lang="ja-JP" altLang="en-US" dirty="0" smtClean="0"/>
              <a:t>言いたいグラフか？</a:t>
            </a:r>
            <a:r>
              <a:rPr lang="en-US" altLang="ja-JP" sz="3600" dirty="0" smtClean="0"/>
              <a:t>(3/6</a:t>
            </a:r>
            <a:r>
              <a:rPr lang="en-US" altLang="ja-JP" sz="3600" dirty="0"/>
              <a:t>)</a:t>
            </a:r>
            <a:endParaRPr kumimoji="1" lang="ja-JP" altLang="en-US" sz="3600" dirty="0"/>
          </a:p>
        </p:txBody>
      </p:sp>
      <p:grpSp>
        <p:nvGrpSpPr>
          <p:cNvPr id="33" name="グループ化 32"/>
          <p:cNvGrpSpPr/>
          <p:nvPr/>
        </p:nvGrpSpPr>
        <p:grpSpPr>
          <a:xfrm>
            <a:off x="1041743" y="3645024"/>
            <a:ext cx="1969975" cy="1634332"/>
            <a:chOff x="153753" y="1268760"/>
            <a:chExt cx="1969975" cy="1634332"/>
          </a:xfrm>
        </p:grpSpPr>
        <p:grpSp>
          <p:nvGrpSpPr>
            <p:cNvPr id="32" name="グループ化 31"/>
            <p:cNvGrpSpPr/>
            <p:nvPr/>
          </p:nvGrpSpPr>
          <p:grpSpPr>
            <a:xfrm>
              <a:off x="251520" y="1268760"/>
              <a:ext cx="1824227" cy="355355"/>
              <a:chOff x="251520" y="1268760"/>
              <a:chExt cx="1824227" cy="355355"/>
            </a:xfrm>
          </p:grpSpPr>
          <p:sp>
            <p:nvSpPr>
              <p:cNvPr id="5" name="テキスト ボックス 4"/>
              <p:cNvSpPr txBox="1"/>
              <p:nvPr/>
            </p:nvSpPr>
            <p:spPr>
              <a:xfrm>
                <a:off x="853921" y="1268760"/>
                <a:ext cx="601246" cy="266180"/>
              </a:xfrm>
              <a:prstGeom prst="rect">
                <a:avLst/>
              </a:prstGeom>
              <a:noFill/>
            </p:spPr>
            <p:txBody>
              <a:bodyPr wrap="square" rtlCol="0">
                <a:spAutoFit/>
              </a:bodyPr>
              <a:lstStyle/>
              <a:p>
                <a:r>
                  <a:rPr kumimoji="1" lang="en-US" altLang="ja-JP" dirty="0" smtClean="0"/>
                  <a:t>A</a:t>
                </a:r>
                <a:r>
                  <a:rPr lang="ja-JP" altLang="en-US" dirty="0"/>
                  <a:t>社</a:t>
                </a:r>
                <a:endParaRPr kumimoji="1" lang="ja-JP" altLang="en-US" dirty="0"/>
              </a:p>
            </p:txBody>
          </p:sp>
          <p:sp>
            <p:nvSpPr>
              <p:cNvPr id="6" name="テキスト ボックス 5"/>
              <p:cNvSpPr txBox="1"/>
              <p:nvPr/>
            </p:nvSpPr>
            <p:spPr>
              <a:xfrm>
                <a:off x="1474501" y="1268760"/>
                <a:ext cx="601246" cy="266180"/>
              </a:xfrm>
              <a:prstGeom prst="rect">
                <a:avLst/>
              </a:prstGeom>
              <a:noFill/>
            </p:spPr>
            <p:txBody>
              <a:bodyPr wrap="square" rtlCol="0">
                <a:spAutoFit/>
              </a:bodyPr>
              <a:lstStyle/>
              <a:p>
                <a:r>
                  <a:rPr lang="en-US" altLang="ja-JP" dirty="0"/>
                  <a:t>B</a:t>
                </a:r>
                <a:r>
                  <a:rPr lang="ja-JP" altLang="en-US" dirty="0" smtClean="0"/>
                  <a:t>社</a:t>
                </a:r>
                <a:endParaRPr kumimoji="1" lang="ja-JP" altLang="en-US" dirty="0"/>
              </a:p>
            </p:txBody>
          </p:sp>
          <p:cxnSp>
            <p:nvCxnSpPr>
              <p:cNvPr id="7" name="直線コネクタ 6"/>
              <p:cNvCxnSpPr/>
              <p:nvPr/>
            </p:nvCxnSpPr>
            <p:spPr>
              <a:xfrm>
                <a:off x="251520" y="1624115"/>
                <a:ext cx="182422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9" name="グループ化 28"/>
            <p:cNvGrpSpPr/>
            <p:nvPr/>
          </p:nvGrpSpPr>
          <p:grpSpPr>
            <a:xfrm>
              <a:off x="153753" y="1997423"/>
              <a:ext cx="1736994" cy="369332"/>
              <a:chOff x="153753" y="2062618"/>
              <a:chExt cx="1736994" cy="369332"/>
            </a:xfrm>
          </p:grpSpPr>
          <p:sp>
            <p:nvSpPr>
              <p:cNvPr id="23" name="テキスト ボックス 22"/>
              <p:cNvSpPr txBox="1"/>
              <p:nvPr/>
            </p:nvSpPr>
            <p:spPr>
              <a:xfrm>
                <a:off x="153753" y="2062618"/>
                <a:ext cx="647494" cy="369332"/>
              </a:xfrm>
              <a:prstGeom prst="rect">
                <a:avLst/>
              </a:prstGeom>
              <a:noFill/>
            </p:spPr>
            <p:txBody>
              <a:bodyPr wrap="square" rtlCol="0">
                <a:spAutoFit/>
              </a:bodyPr>
              <a:lstStyle/>
              <a:p>
                <a:r>
                  <a:rPr kumimoji="1" lang="ja-JP" altLang="en-US" dirty="0" smtClean="0"/>
                  <a:t>南部</a:t>
                </a:r>
                <a:endParaRPr kumimoji="1" lang="ja-JP" altLang="en-US" dirty="0"/>
              </a:p>
            </p:txBody>
          </p:sp>
          <p:sp>
            <p:nvSpPr>
              <p:cNvPr id="24" name="テキスト ボックス 23"/>
              <p:cNvSpPr txBox="1"/>
              <p:nvPr/>
            </p:nvSpPr>
            <p:spPr>
              <a:xfrm>
                <a:off x="576423" y="2062618"/>
                <a:ext cx="647494" cy="266180"/>
              </a:xfrm>
              <a:prstGeom prst="rect">
                <a:avLst/>
              </a:prstGeom>
              <a:noFill/>
            </p:spPr>
            <p:txBody>
              <a:bodyPr wrap="square" rtlCol="0">
                <a:spAutoFit/>
              </a:bodyPr>
              <a:lstStyle/>
              <a:p>
                <a:pPr algn="r"/>
                <a:r>
                  <a:rPr kumimoji="1" lang="en-US" altLang="ja-JP" dirty="0" smtClean="0"/>
                  <a:t>35</a:t>
                </a:r>
                <a:endParaRPr kumimoji="1" lang="ja-JP" altLang="en-US" dirty="0"/>
              </a:p>
            </p:txBody>
          </p:sp>
          <p:sp>
            <p:nvSpPr>
              <p:cNvPr id="25" name="テキスト ボックス 24"/>
              <p:cNvSpPr txBox="1"/>
              <p:nvPr/>
            </p:nvSpPr>
            <p:spPr>
              <a:xfrm>
                <a:off x="1243253" y="2062618"/>
                <a:ext cx="647494" cy="266180"/>
              </a:xfrm>
              <a:prstGeom prst="rect">
                <a:avLst/>
              </a:prstGeom>
              <a:noFill/>
            </p:spPr>
            <p:txBody>
              <a:bodyPr wrap="square" rtlCol="0">
                <a:spAutoFit/>
              </a:bodyPr>
              <a:lstStyle/>
              <a:p>
                <a:pPr algn="r"/>
                <a:r>
                  <a:rPr kumimoji="1" lang="en-US" altLang="ja-JP" dirty="0" smtClean="0"/>
                  <a:t>6</a:t>
                </a:r>
                <a:endParaRPr kumimoji="1" lang="ja-JP" altLang="en-US" dirty="0"/>
              </a:p>
            </p:txBody>
          </p:sp>
        </p:grpSp>
        <p:grpSp>
          <p:nvGrpSpPr>
            <p:cNvPr id="30" name="グループ化 29"/>
            <p:cNvGrpSpPr/>
            <p:nvPr/>
          </p:nvGrpSpPr>
          <p:grpSpPr>
            <a:xfrm>
              <a:off x="153753" y="2317167"/>
              <a:ext cx="1736994" cy="369332"/>
              <a:chOff x="153753" y="2412680"/>
              <a:chExt cx="1736994" cy="369332"/>
            </a:xfrm>
          </p:grpSpPr>
          <p:sp>
            <p:nvSpPr>
              <p:cNvPr id="20" name="テキスト ボックス 19"/>
              <p:cNvSpPr txBox="1"/>
              <p:nvPr/>
            </p:nvSpPr>
            <p:spPr>
              <a:xfrm>
                <a:off x="153753" y="2412680"/>
                <a:ext cx="647494" cy="369332"/>
              </a:xfrm>
              <a:prstGeom prst="rect">
                <a:avLst/>
              </a:prstGeom>
              <a:noFill/>
            </p:spPr>
            <p:txBody>
              <a:bodyPr wrap="square" rtlCol="0">
                <a:spAutoFit/>
              </a:bodyPr>
              <a:lstStyle/>
              <a:p>
                <a:r>
                  <a:rPr kumimoji="1" lang="ja-JP" altLang="en-US" dirty="0" smtClean="0"/>
                  <a:t>東部</a:t>
                </a:r>
                <a:endParaRPr kumimoji="1" lang="ja-JP" altLang="en-US" dirty="0"/>
              </a:p>
            </p:txBody>
          </p:sp>
          <p:sp>
            <p:nvSpPr>
              <p:cNvPr id="21" name="テキスト ボックス 20"/>
              <p:cNvSpPr txBox="1"/>
              <p:nvPr/>
            </p:nvSpPr>
            <p:spPr>
              <a:xfrm>
                <a:off x="576423" y="2412680"/>
                <a:ext cx="647494" cy="266180"/>
              </a:xfrm>
              <a:prstGeom prst="rect">
                <a:avLst/>
              </a:prstGeom>
              <a:noFill/>
            </p:spPr>
            <p:txBody>
              <a:bodyPr wrap="square" rtlCol="0">
                <a:spAutoFit/>
              </a:bodyPr>
              <a:lstStyle/>
              <a:p>
                <a:pPr algn="r"/>
                <a:r>
                  <a:rPr lang="en-US" altLang="ja-JP" dirty="0" smtClean="0"/>
                  <a:t>27</a:t>
                </a:r>
                <a:endParaRPr kumimoji="1" lang="ja-JP" altLang="en-US" dirty="0"/>
              </a:p>
            </p:txBody>
          </p:sp>
          <p:sp>
            <p:nvSpPr>
              <p:cNvPr id="22" name="テキスト ボックス 21"/>
              <p:cNvSpPr txBox="1"/>
              <p:nvPr/>
            </p:nvSpPr>
            <p:spPr>
              <a:xfrm>
                <a:off x="1243253" y="2412680"/>
                <a:ext cx="647494" cy="266180"/>
              </a:xfrm>
              <a:prstGeom prst="rect">
                <a:avLst/>
              </a:prstGeom>
              <a:noFill/>
            </p:spPr>
            <p:txBody>
              <a:bodyPr wrap="square" rtlCol="0">
                <a:spAutoFit/>
              </a:bodyPr>
              <a:lstStyle/>
              <a:p>
                <a:pPr algn="r"/>
                <a:r>
                  <a:rPr lang="en-US" altLang="ja-JP" dirty="0" smtClean="0"/>
                  <a:t>27</a:t>
                </a:r>
                <a:endParaRPr kumimoji="1" lang="ja-JP" altLang="en-US" dirty="0"/>
              </a:p>
            </p:txBody>
          </p:sp>
        </p:grpSp>
        <p:grpSp>
          <p:nvGrpSpPr>
            <p:cNvPr id="31" name="グループ化 30"/>
            <p:cNvGrpSpPr/>
            <p:nvPr/>
          </p:nvGrpSpPr>
          <p:grpSpPr>
            <a:xfrm>
              <a:off x="153753" y="2636912"/>
              <a:ext cx="1736994" cy="266180"/>
              <a:chOff x="153753" y="2762741"/>
              <a:chExt cx="1736994" cy="266180"/>
            </a:xfrm>
          </p:grpSpPr>
          <p:sp>
            <p:nvSpPr>
              <p:cNvPr id="17" name="テキスト ボックス 16"/>
              <p:cNvSpPr txBox="1"/>
              <p:nvPr/>
            </p:nvSpPr>
            <p:spPr>
              <a:xfrm>
                <a:off x="153753" y="2762741"/>
                <a:ext cx="647494" cy="266180"/>
              </a:xfrm>
              <a:prstGeom prst="rect">
                <a:avLst/>
              </a:prstGeom>
              <a:noFill/>
            </p:spPr>
            <p:txBody>
              <a:bodyPr wrap="square" rtlCol="0">
                <a:spAutoFit/>
              </a:bodyPr>
              <a:lstStyle/>
              <a:p>
                <a:r>
                  <a:rPr kumimoji="1" lang="ja-JP" altLang="en-US" dirty="0" smtClean="0"/>
                  <a:t>西部</a:t>
                </a:r>
                <a:endParaRPr kumimoji="1" lang="ja-JP" altLang="en-US" dirty="0"/>
              </a:p>
            </p:txBody>
          </p:sp>
          <p:sp>
            <p:nvSpPr>
              <p:cNvPr id="18" name="テキスト ボックス 17"/>
              <p:cNvSpPr txBox="1"/>
              <p:nvPr/>
            </p:nvSpPr>
            <p:spPr>
              <a:xfrm>
                <a:off x="576423" y="2762741"/>
                <a:ext cx="647494" cy="266180"/>
              </a:xfrm>
              <a:prstGeom prst="rect">
                <a:avLst/>
              </a:prstGeom>
              <a:noFill/>
            </p:spPr>
            <p:txBody>
              <a:bodyPr wrap="square" rtlCol="0">
                <a:spAutoFit/>
              </a:bodyPr>
              <a:lstStyle/>
              <a:p>
                <a:pPr algn="r"/>
                <a:r>
                  <a:rPr lang="en-US" altLang="ja-JP" dirty="0" smtClean="0"/>
                  <a:t>25</a:t>
                </a:r>
                <a:endParaRPr kumimoji="1" lang="ja-JP" altLang="en-US" dirty="0"/>
              </a:p>
            </p:txBody>
          </p:sp>
          <p:sp>
            <p:nvSpPr>
              <p:cNvPr id="19" name="テキスト ボックス 18"/>
              <p:cNvSpPr txBox="1"/>
              <p:nvPr/>
            </p:nvSpPr>
            <p:spPr>
              <a:xfrm>
                <a:off x="1243253" y="2762741"/>
                <a:ext cx="647494" cy="266180"/>
              </a:xfrm>
              <a:prstGeom prst="rect">
                <a:avLst/>
              </a:prstGeom>
              <a:noFill/>
            </p:spPr>
            <p:txBody>
              <a:bodyPr wrap="square" rtlCol="0">
                <a:spAutoFit/>
              </a:bodyPr>
              <a:lstStyle/>
              <a:p>
                <a:pPr algn="r"/>
                <a:r>
                  <a:rPr lang="en-US" altLang="ja-JP" dirty="0" smtClean="0"/>
                  <a:t>28</a:t>
                </a:r>
                <a:endParaRPr kumimoji="1" lang="ja-JP" altLang="en-US" dirty="0"/>
              </a:p>
            </p:txBody>
          </p:sp>
        </p:grpSp>
        <p:grpSp>
          <p:nvGrpSpPr>
            <p:cNvPr id="28" name="グループ化 27"/>
            <p:cNvGrpSpPr/>
            <p:nvPr/>
          </p:nvGrpSpPr>
          <p:grpSpPr>
            <a:xfrm>
              <a:off x="153753" y="1677679"/>
              <a:ext cx="1969975" cy="266180"/>
              <a:chOff x="153753" y="1712557"/>
              <a:chExt cx="1969975" cy="266180"/>
            </a:xfrm>
          </p:grpSpPr>
          <p:sp>
            <p:nvSpPr>
              <p:cNvPr id="12" name="テキスト ボックス 11"/>
              <p:cNvSpPr txBox="1"/>
              <p:nvPr/>
            </p:nvSpPr>
            <p:spPr>
              <a:xfrm>
                <a:off x="153753" y="1712557"/>
                <a:ext cx="647495" cy="266180"/>
              </a:xfrm>
              <a:prstGeom prst="rect">
                <a:avLst/>
              </a:prstGeom>
              <a:noFill/>
            </p:spPr>
            <p:txBody>
              <a:bodyPr wrap="square" rtlCol="0">
                <a:spAutoFit/>
              </a:bodyPr>
              <a:lstStyle/>
              <a:p>
                <a:r>
                  <a:rPr kumimoji="1" lang="ja-JP" altLang="en-US" dirty="0" smtClean="0"/>
                  <a:t>北部</a:t>
                </a:r>
                <a:endParaRPr kumimoji="1" lang="ja-JP" altLang="en-US" dirty="0"/>
              </a:p>
            </p:txBody>
          </p:sp>
          <p:sp>
            <p:nvSpPr>
              <p:cNvPr id="13" name="テキスト ボックス 12"/>
              <p:cNvSpPr txBox="1"/>
              <p:nvPr/>
            </p:nvSpPr>
            <p:spPr>
              <a:xfrm>
                <a:off x="576423" y="1712557"/>
                <a:ext cx="647495" cy="266180"/>
              </a:xfrm>
              <a:prstGeom prst="rect">
                <a:avLst/>
              </a:prstGeom>
              <a:noFill/>
            </p:spPr>
            <p:txBody>
              <a:bodyPr wrap="square" rtlCol="0">
                <a:spAutoFit/>
              </a:bodyPr>
              <a:lstStyle/>
              <a:p>
                <a:pPr algn="r"/>
                <a:r>
                  <a:rPr kumimoji="1" lang="en-US" altLang="ja-JP" dirty="0" smtClean="0"/>
                  <a:t>13</a:t>
                </a:r>
                <a:endParaRPr kumimoji="1" lang="ja-JP" altLang="en-US" dirty="0"/>
              </a:p>
            </p:txBody>
          </p:sp>
          <p:sp>
            <p:nvSpPr>
              <p:cNvPr id="14" name="テキスト ボックス 13"/>
              <p:cNvSpPr txBox="1"/>
              <p:nvPr/>
            </p:nvSpPr>
            <p:spPr>
              <a:xfrm>
                <a:off x="1043608" y="1712557"/>
                <a:ext cx="416246" cy="266180"/>
              </a:xfrm>
              <a:prstGeom prst="rect">
                <a:avLst/>
              </a:prstGeom>
              <a:noFill/>
            </p:spPr>
            <p:txBody>
              <a:bodyPr wrap="square" rtlCol="0">
                <a:spAutoFit/>
              </a:bodyPr>
              <a:lstStyle/>
              <a:p>
                <a:r>
                  <a:rPr kumimoji="1" lang="en-US" altLang="ja-JP" dirty="0" smtClean="0"/>
                  <a:t>%</a:t>
                </a:r>
                <a:endParaRPr kumimoji="1" lang="ja-JP" altLang="en-US" dirty="0"/>
              </a:p>
            </p:txBody>
          </p:sp>
          <p:sp>
            <p:nvSpPr>
              <p:cNvPr id="15" name="テキスト ボックス 14"/>
              <p:cNvSpPr txBox="1"/>
              <p:nvPr/>
            </p:nvSpPr>
            <p:spPr>
              <a:xfrm>
                <a:off x="1243253" y="1712557"/>
                <a:ext cx="647495" cy="266180"/>
              </a:xfrm>
              <a:prstGeom prst="rect">
                <a:avLst/>
              </a:prstGeom>
              <a:noFill/>
            </p:spPr>
            <p:txBody>
              <a:bodyPr wrap="square" rtlCol="0">
                <a:spAutoFit/>
              </a:bodyPr>
              <a:lstStyle/>
              <a:p>
                <a:pPr algn="r"/>
                <a:r>
                  <a:rPr lang="en-US" altLang="ja-JP" dirty="0" smtClean="0"/>
                  <a:t>39</a:t>
                </a:r>
                <a:endParaRPr kumimoji="1" lang="ja-JP" altLang="en-US" dirty="0"/>
              </a:p>
            </p:txBody>
          </p:sp>
          <p:sp>
            <p:nvSpPr>
              <p:cNvPr id="16" name="テキスト ボックス 15"/>
              <p:cNvSpPr txBox="1"/>
              <p:nvPr/>
            </p:nvSpPr>
            <p:spPr>
              <a:xfrm>
                <a:off x="1707482" y="1712557"/>
                <a:ext cx="416246" cy="266180"/>
              </a:xfrm>
              <a:prstGeom prst="rect">
                <a:avLst/>
              </a:prstGeom>
              <a:noFill/>
            </p:spPr>
            <p:txBody>
              <a:bodyPr wrap="square" rtlCol="0">
                <a:spAutoFit/>
              </a:bodyPr>
              <a:lstStyle/>
              <a:p>
                <a:r>
                  <a:rPr kumimoji="1" lang="en-US" altLang="ja-JP" dirty="0" smtClean="0"/>
                  <a:t>%</a:t>
                </a:r>
                <a:endParaRPr kumimoji="1" lang="ja-JP" altLang="en-US" dirty="0"/>
              </a:p>
            </p:txBody>
          </p:sp>
        </p:grpSp>
      </p:grpSp>
      <p:sp>
        <p:nvSpPr>
          <p:cNvPr id="35" name="テキスト ボックス 34"/>
          <p:cNvSpPr txBox="1"/>
          <p:nvPr/>
        </p:nvSpPr>
        <p:spPr>
          <a:xfrm>
            <a:off x="5607859" y="3180076"/>
            <a:ext cx="648072" cy="369332"/>
          </a:xfrm>
          <a:prstGeom prst="rect">
            <a:avLst/>
          </a:prstGeom>
          <a:noFill/>
        </p:spPr>
        <p:txBody>
          <a:bodyPr wrap="square" rtlCol="0">
            <a:spAutoFit/>
          </a:bodyPr>
          <a:lstStyle/>
          <a:p>
            <a:pPr algn="ctr"/>
            <a:r>
              <a:rPr kumimoji="1" lang="ja-JP" altLang="en-US" dirty="0" smtClean="0">
                <a:solidFill>
                  <a:schemeClr val="bg1">
                    <a:lumMod val="65000"/>
                    <a:lumOff val="35000"/>
                  </a:schemeClr>
                </a:solidFill>
              </a:rPr>
              <a:t>北部</a:t>
            </a:r>
            <a:endParaRPr kumimoji="1" lang="ja-JP" altLang="en-US" dirty="0">
              <a:solidFill>
                <a:schemeClr val="bg1">
                  <a:lumMod val="65000"/>
                  <a:lumOff val="35000"/>
                </a:schemeClr>
              </a:solidFill>
            </a:endParaRPr>
          </a:p>
        </p:txBody>
      </p:sp>
      <p:sp>
        <p:nvSpPr>
          <p:cNvPr id="36" name="テキスト ボックス 35"/>
          <p:cNvSpPr txBox="1"/>
          <p:nvPr/>
        </p:nvSpPr>
        <p:spPr>
          <a:xfrm>
            <a:off x="4716016" y="3231652"/>
            <a:ext cx="648072" cy="369332"/>
          </a:xfrm>
          <a:prstGeom prst="rect">
            <a:avLst/>
          </a:prstGeom>
          <a:noFill/>
        </p:spPr>
        <p:txBody>
          <a:bodyPr wrap="square" rtlCol="0">
            <a:spAutoFit/>
          </a:bodyPr>
          <a:lstStyle/>
          <a:p>
            <a:pPr algn="ctr"/>
            <a:r>
              <a:rPr kumimoji="1" lang="ja-JP" altLang="en-US" dirty="0" smtClean="0"/>
              <a:t>南部</a:t>
            </a:r>
            <a:endParaRPr kumimoji="1" lang="ja-JP" altLang="en-US" dirty="0"/>
          </a:p>
        </p:txBody>
      </p:sp>
      <p:sp>
        <p:nvSpPr>
          <p:cNvPr id="37" name="テキスト ボックス 36"/>
          <p:cNvSpPr txBox="1"/>
          <p:nvPr/>
        </p:nvSpPr>
        <p:spPr>
          <a:xfrm>
            <a:off x="6795942" y="3052287"/>
            <a:ext cx="648072" cy="369332"/>
          </a:xfrm>
          <a:prstGeom prst="rect">
            <a:avLst/>
          </a:prstGeom>
          <a:noFill/>
        </p:spPr>
        <p:txBody>
          <a:bodyPr wrap="square" rtlCol="0">
            <a:spAutoFit/>
          </a:bodyPr>
          <a:lstStyle/>
          <a:p>
            <a:pPr algn="ctr"/>
            <a:r>
              <a:rPr kumimoji="1" lang="ja-JP" altLang="en-US" dirty="0" smtClean="0"/>
              <a:t>南部</a:t>
            </a:r>
            <a:endParaRPr kumimoji="1" lang="ja-JP" altLang="en-US" dirty="0"/>
          </a:p>
        </p:txBody>
      </p:sp>
      <p:sp>
        <p:nvSpPr>
          <p:cNvPr id="40" name="テキスト ボックス 39"/>
          <p:cNvSpPr txBox="1"/>
          <p:nvPr/>
        </p:nvSpPr>
        <p:spPr>
          <a:xfrm>
            <a:off x="5364088" y="2463948"/>
            <a:ext cx="669591" cy="369332"/>
          </a:xfrm>
          <a:prstGeom prst="rect">
            <a:avLst/>
          </a:prstGeom>
          <a:noFill/>
        </p:spPr>
        <p:txBody>
          <a:bodyPr wrap="square" rtlCol="0">
            <a:spAutoFit/>
          </a:bodyPr>
          <a:lstStyle/>
          <a:p>
            <a:pPr algn="ctr"/>
            <a:r>
              <a:rPr lang="ja-JP" altLang="en-US" dirty="0">
                <a:solidFill>
                  <a:schemeClr val="bg1">
                    <a:lumMod val="75000"/>
                    <a:lumOff val="25000"/>
                  </a:schemeClr>
                </a:solidFill>
              </a:rPr>
              <a:t>東</a:t>
            </a:r>
            <a:r>
              <a:rPr kumimoji="1" lang="ja-JP" altLang="en-US" dirty="0" smtClean="0">
                <a:solidFill>
                  <a:schemeClr val="bg1">
                    <a:lumMod val="75000"/>
                    <a:lumOff val="25000"/>
                  </a:schemeClr>
                </a:solidFill>
              </a:rPr>
              <a:t>部</a:t>
            </a:r>
            <a:endParaRPr kumimoji="1" lang="ja-JP" altLang="en-US" dirty="0">
              <a:solidFill>
                <a:schemeClr val="bg1">
                  <a:lumMod val="75000"/>
                  <a:lumOff val="25000"/>
                </a:schemeClr>
              </a:solidFill>
            </a:endParaRPr>
          </a:p>
        </p:txBody>
      </p:sp>
      <p:sp>
        <p:nvSpPr>
          <p:cNvPr id="41" name="テキスト ボックス 40"/>
          <p:cNvSpPr txBox="1"/>
          <p:nvPr/>
        </p:nvSpPr>
        <p:spPr>
          <a:xfrm>
            <a:off x="7452320" y="2391940"/>
            <a:ext cx="1339182" cy="369332"/>
          </a:xfrm>
          <a:prstGeom prst="rect">
            <a:avLst/>
          </a:prstGeom>
          <a:noFill/>
        </p:spPr>
        <p:txBody>
          <a:bodyPr wrap="square" rtlCol="0">
            <a:spAutoFit/>
          </a:bodyPr>
          <a:lstStyle/>
          <a:p>
            <a:pPr algn="ctr"/>
            <a:r>
              <a:rPr kumimoji="1" lang="ja-JP" altLang="en-US" dirty="0" smtClean="0">
                <a:solidFill>
                  <a:schemeClr val="bg1">
                    <a:lumMod val="75000"/>
                    <a:lumOff val="25000"/>
                  </a:schemeClr>
                </a:solidFill>
              </a:rPr>
              <a:t>東部</a:t>
            </a:r>
            <a:endParaRPr kumimoji="1" lang="ja-JP" altLang="en-US" dirty="0">
              <a:solidFill>
                <a:schemeClr val="bg1">
                  <a:lumMod val="75000"/>
                  <a:lumOff val="25000"/>
                </a:schemeClr>
              </a:solidFill>
            </a:endParaRPr>
          </a:p>
        </p:txBody>
      </p:sp>
      <p:sp>
        <p:nvSpPr>
          <p:cNvPr id="42" name="テキスト ボックス 41"/>
          <p:cNvSpPr txBox="1"/>
          <p:nvPr/>
        </p:nvSpPr>
        <p:spPr>
          <a:xfrm>
            <a:off x="4499992" y="2382648"/>
            <a:ext cx="717340" cy="369332"/>
          </a:xfrm>
          <a:prstGeom prst="rect">
            <a:avLst/>
          </a:prstGeom>
          <a:noFill/>
        </p:spPr>
        <p:txBody>
          <a:bodyPr wrap="square" rtlCol="0">
            <a:spAutoFit/>
          </a:bodyPr>
          <a:lstStyle/>
          <a:p>
            <a:pPr algn="ctr"/>
            <a:r>
              <a:rPr kumimoji="1" lang="ja-JP" altLang="en-US" dirty="0" smtClean="0">
                <a:solidFill>
                  <a:schemeClr val="bg1">
                    <a:lumMod val="65000"/>
                    <a:lumOff val="35000"/>
                  </a:schemeClr>
                </a:solidFill>
              </a:rPr>
              <a:t>西部</a:t>
            </a:r>
            <a:endParaRPr kumimoji="1" lang="ja-JP" altLang="en-US" dirty="0">
              <a:solidFill>
                <a:schemeClr val="bg1">
                  <a:lumMod val="65000"/>
                  <a:lumOff val="35000"/>
                </a:schemeClr>
              </a:solidFill>
            </a:endParaRPr>
          </a:p>
        </p:txBody>
      </p:sp>
      <p:sp>
        <p:nvSpPr>
          <p:cNvPr id="43" name="テキスト ボックス 42"/>
          <p:cNvSpPr txBox="1"/>
          <p:nvPr/>
        </p:nvSpPr>
        <p:spPr>
          <a:xfrm>
            <a:off x="6660232" y="2463948"/>
            <a:ext cx="1296144" cy="369332"/>
          </a:xfrm>
          <a:prstGeom prst="rect">
            <a:avLst/>
          </a:prstGeom>
          <a:noFill/>
        </p:spPr>
        <p:txBody>
          <a:bodyPr wrap="square" rtlCol="0">
            <a:spAutoFit/>
          </a:bodyPr>
          <a:lstStyle/>
          <a:p>
            <a:pPr algn="ctr"/>
            <a:r>
              <a:rPr kumimoji="1" lang="ja-JP" altLang="en-US" dirty="0" smtClean="0">
                <a:solidFill>
                  <a:schemeClr val="bg1">
                    <a:lumMod val="65000"/>
                    <a:lumOff val="35000"/>
                  </a:schemeClr>
                </a:solidFill>
              </a:rPr>
              <a:t>西部</a:t>
            </a:r>
            <a:endParaRPr kumimoji="1" lang="ja-JP" altLang="en-US" dirty="0">
              <a:solidFill>
                <a:schemeClr val="bg1">
                  <a:lumMod val="65000"/>
                  <a:lumOff val="35000"/>
                </a:schemeClr>
              </a:solidFill>
            </a:endParaRPr>
          </a:p>
        </p:txBody>
      </p:sp>
      <p:sp>
        <p:nvSpPr>
          <p:cNvPr id="44" name="テキスト ボックス 43"/>
          <p:cNvSpPr txBox="1"/>
          <p:nvPr/>
        </p:nvSpPr>
        <p:spPr>
          <a:xfrm>
            <a:off x="7020272" y="3304035"/>
            <a:ext cx="1621371" cy="369332"/>
          </a:xfrm>
          <a:prstGeom prst="rect">
            <a:avLst/>
          </a:prstGeom>
          <a:noFill/>
        </p:spPr>
        <p:txBody>
          <a:bodyPr wrap="square" rtlCol="0">
            <a:spAutoFit/>
          </a:bodyPr>
          <a:lstStyle/>
          <a:p>
            <a:pPr algn="ctr"/>
            <a:r>
              <a:rPr kumimoji="1" lang="ja-JP" altLang="en-US" dirty="0" smtClean="0">
                <a:solidFill>
                  <a:schemeClr val="bg1">
                    <a:lumMod val="65000"/>
                    <a:lumOff val="35000"/>
                  </a:schemeClr>
                </a:solidFill>
              </a:rPr>
              <a:t>北部</a:t>
            </a:r>
            <a:endParaRPr kumimoji="1" lang="ja-JP" altLang="en-US" dirty="0">
              <a:solidFill>
                <a:schemeClr val="bg1">
                  <a:lumMod val="65000"/>
                  <a:lumOff val="35000"/>
                </a:schemeClr>
              </a:solidFill>
            </a:endParaRPr>
          </a:p>
        </p:txBody>
      </p:sp>
      <p:sp>
        <p:nvSpPr>
          <p:cNvPr id="46" name="テキスト ボックス 45"/>
          <p:cNvSpPr txBox="1"/>
          <p:nvPr/>
        </p:nvSpPr>
        <p:spPr>
          <a:xfrm>
            <a:off x="254260" y="1273984"/>
            <a:ext cx="3813684" cy="1938992"/>
          </a:xfrm>
          <a:prstGeom prst="rect">
            <a:avLst/>
          </a:prstGeom>
          <a:noFill/>
        </p:spPr>
        <p:txBody>
          <a:bodyPr wrap="square" rtlCol="0">
            <a:spAutoFit/>
          </a:bodyPr>
          <a:lstStyle/>
          <a:p>
            <a:r>
              <a:rPr kumimoji="1" lang="en-US" altLang="ja-JP" sz="4000" dirty="0" smtClean="0">
                <a:solidFill>
                  <a:schemeClr val="accent4">
                    <a:lumMod val="60000"/>
                    <a:lumOff val="40000"/>
                  </a:schemeClr>
                </a:solidFill>
              </a:rPr>
              <a:t>A</a:t>
            </a:r>
            <a:r>
              <a:rPr kumimoji="1" lang="ja-JP" altLang="en-US" sz="4000" dirty="0" smtClean="0">
                <a:solidFill>
                  <a:schemeClr val="accent4">
                    <a:lumMod val="60000"/>
                    <a:lumOff val="40000"/>
                  </a:schemeClr>
                </a:solidFill>
              </a:rPr>
              <a:t>社</a:t>
            </a:r>
            <a:r>
              <a:rPr lang="ja-JP" altLang="en-US" sz="4000" dirty="0" smtClean="0">
                <a:solidFill>
                  <a:schemeClr val="accent4">
                    <a:lumMod val="60000"/>
                    <a:lumOff val="40000"/>
                  </a:schemeClr>
                </a:solidFill>
              </a:rPr>
              <a:t>と</a:t>
            </a:r>
            <a:r>
              <a:rPr lang="en-US" altLang="ja-JP" sz="4000" dirty="0" smtClean="0">
                <a:solidFill>
                  <a:schemeClr val="accent4">
                    <a:lumMod val="60000"/>
                    <a:lumOff val="40000"/>
                  </a:schemeClr>
                </a:solidFill>
              </a:rPr>
              <a:t>B</a:t>
            </a:r>
            <a:r>
              <a:rPr lang="ja-JP" altLang="en-US" sz="4000" dirty="0" smtClean="0">
                <a:solidFill>
                  <a:schemeClr val="accent4">
                    <a:lumMod val="60000"/>
                    <a:lumOff val="40000"/>
                  </a:schemeClr>
                </a:solidFill>
              </a:rPr>
              <a:t>社は</a:t>
            </a:r>
            <a:endParaRPr lang="en-US" altLang="ja-JP" sz="4000" dirty="0" smtClean="0">
              <a:solidFill>
                <a:schemeClr val="accent4">
                  <a:lumMod val="60000"/>
                  <a:lumOff val="40000"/>
                </a:schemeClr>
              </a:solidFill>
            </a:endParaRPr>
          </a:p>
          <a:p>
            <a:r>
              <a:rPr lang="ja-JP" altLang="en-US" sz="4000" dirty="0" smtClean="0">
                <a:solidFill>
                  <a:schemeClr val="accent4">
                    <a:lumMod val="60000"/>
                    <a:lumOff val="40000"/>
                  </a:schemeClr>
                </a:solidFill>
              </a:rPr>
              <a:t>東部の</a:t>
            </a:r>
            <a:endParaRPr lang="en-US" altLang="ja-JP" sz="4000" dirty="0" smtClean="0">
              <a:solidFill>
                <a:schemeClr val="accent4">
                  <a:lumMod val="60000"/>
                  <a:lumOff val="40000"/>
                </a:schemeClr>
              </a:solidFill>
            </a:endParaRPr>
          </a:p>
          <a:p>
            <a:r>
              <a:rPr lang="ja-JP" altLang="en-US" sz="4000" dirty="0" smtClean="0">
                <a:solidFill>
                  <a:schemeClr val="accent4">
                    <a:lumMod val="60000"/>
                    <a:lumOff val="40000"/>
                  </a:schemeClr>
                </a:solidFill>
              </a:rPr>
              <a:t>売り上げが同じ</a:t>
            </a:r>
            <a:endParaRPr kumimoji="1" lang="ja-JP" altLang="en-US" sz="4000" dirty="0">
              <a:solidFill>
                <a:schemeClr val="accent4">
                  <a:lumMod val="60000"/>
                  <a:lumOff val="40000"/>
                </a:schemeClr>
              </a:solidFill>
            </a:endParaRPr>
          </a:p>
        </p:txBody>
      </p:sp>
      <p:sp>
        <p:nvSpPr>
          <p:cNvPr id="3" name="円/楕円 2"/>
          <p:cNvSpPr/>
          <p:nvPr/>
        </p:nvSpPr>
        <p:spPr>
          <a:xfrm>
            <a:off x="899592" y="4653136"/>
            <a:ext cx="2112126" cy="375487"/>
          </a:xfrm>
          <a:prstGeom prst="ellipse">
            <a:avLst/>
          </a:prstGeom>
          <a:no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8" name="テキスト ボックス 37"/>
          <p:cNvSpPr txBox="1"/>
          <p:nvPr/>
        </p:nvSpPr>
        <p:spPr>
          <a:xfrm>
            <a:off x="4499992" y="4416656"/>
            <a:ext cx="4284711" cy="461665"/>
          </a:xfrm>
          <a:prstGeom prst="rect">
            <a:avLst/>
          </a:prstGeom>
          <a:noFill/>
        </p:spPr>
        <p:txBody>
          <a:bodyPr wrap="square" rtlCol="0">
            <a:spAutoFit/>
          </a:bodyPr>
          <a:lstStyle/>
          <a:p>
            <a:r>
              <a:rPr kumimoji="1" lang="ja-JP" altLang="en-US" sz="2400" dirty="0" smtClean="0"/>
              <a:t>図．</a:t>
            </a:r>
            <a:r>
              <a:rPr kumimoji="1" lang="en-US" altLang="ja-JP" sz="2400" dirty="0" smtClean="0"/>
              <a:t>A</a:t>
            </a:r>
            <a:r>
              <a:rPr kumimoji="1" lang="ja-JP" altLang="en-US" sz="2400" dirty="0" smtClean="0"/>
              <a:t>社と</a:t>
            </a:r>
            <a:r>
              <a:rPr kumimoji="1" lang="en-US" altLang="ja-JP" sz="2400" dirty="0" smtClean="0"/>
              <a:t>B</a:t>
            </a:r>
            <a:r>
              <a:rPr kumimoji="1" lang="ja-JP" altLang="en-US" sz="2400" dirty="0" smtClean="0"/>
              <a:t>社の地区別の売上</a:t>
            </a:r>
            <a:endParaRPr kumimoji="1" lang="ja-JP" altLang="en-US" sz="2400" dirty="0"/>
          </a:p>
        </p:txBody>
      </p:sp>
      <p:sp>
        <p:nvSpPr>
          <p:cNvPr id="8" name="スライド番号プレースホルダー 7"/>
          <p:cNvSpPr>
            <a:spLocks noGrp="1"/>
          </p:cNvSpPr>
          <p:nvPr>
            <p:ph type="sldNum" sz="quarter" idx="12"/>
          </p:nvPr>
        </p:nvSpPr>
        <p:spPr/>
        <p:txBody>
          <a:bodyPr/>
          <a:lstStyle/>
          <a:p>
            <a:fld id="{749DC45D-918B-423E-B5AE-ED0B78335A00}" type="slidenum">
              <a:rPr lang="ja-JP" altLang="en-US" smtClean="0"/>
              <a:pPr/>
              <a:t>40</a:t>
            </a:fld>
            <a:r>
              <a:rPr lang="en-US" altLang="ja-JP" smtClean="0"/>
              <a:t>/81</a:t>
            </a:r>
            <a:endParaRPr lang="ja-JP" altLang="en-US" dirty="0"/>
          </a:p>
        </p:txBody>
      </p:sp>
    </p:spTree>
    <p:extLst>
      <p:ext uri="{BB962C8B-B14F-4D97-AF65-F5344CB8AC3E}">
        <p14:creationId xmlns:p14="http://schemas.microsoft.com/office/powerpoint/2010/main" val="156615410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9" name="グラフ 38"/>
          <p:cNvGraphicFramePr/>
          <p:nvPr>
            <p:extLst>
              <p:ext uri="{D42A27DB-BD31-4B8C-83A1-F6EECF244321}">
                <p14:modId xmlns:p14="http://schemas.microsoft.com/office/powerpoint/2010/main" val="1778504361"/>
              </p:ext>
            </p:extLst>
          </p:nvPr>
        </p:nvGraphicFramePr>
        <p:xfrm>
          <a:off x="6473825" y="1124744"/>
          <a:ext cx="2520281" cy="326477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4" name="グラフ 33"/>
          <p:cNvGraphicFramePr/>
          <p:nvPr>
            <p:extLst>
              <p:ext uri="{D42A27DB-BD31-4B8C-83A1-F6EECF244321}">
                <p14:modId xmlns:p14="http://schemas.microsoft.com/office/powerpoint/2010/main" val="2591255821"/>
              </p:ext>
            </p:extLst>
          </p:nvPr>
        </p:nvGraphicFramePr>
        <p:xfrm>
          <a:off x="4169570" y="1130684"/>
          <a:ext cx="2520280" cy="3278429"/>
        </p:xfrm>
        <a:graphic>
          <a:graphicData uri="http://schemas.openxmlformats.org/drawingml/2006/chart">
            <c:chart xmlns:c="http://schemas.openxmlformats.org/drawingml/2006/chart" xmlns:r="http://schemas.openxmlformats.org/officeDocument/2006/relationships" r:id="rId4"/>
          </a:graphicData>
        </a:graphic>
      </p:graphicFrame>
      <p:sp>
        <p:nvSpPr>
          <p:cNvPr id="2" name="タイトル 1"/>
          <p:cNvSpPr>
            <a:spLocks noGrp="1"/>
          </p:cNvSpPr>
          <p:nvPr>
            <p:ph type="title"/>
          </p:nvPr>
        </p:nvSpPr>
        <p:spPr/>
        <p:txBody>
          <a:bodyPr/>
          <a:lstStyle/>
          <a:p>
            <a:r>
              <a:rPr lang="ja-JP" altLang="en-US" dirty="0"/>
              <a:t>何を</a:t>
            </a:r>
            <a:r>
              <a:rPr lang="ja-JP" altLang="en-US" dirty="0" smtClean="0"/>
              <a:t>言いたいグラフか？</a:t>
            </a:r>
            <a:r>
              <a:rPr lang="en-US" altLang="ja-JP" sz="3600" dirty="0" smtClean="0"/>
              <a:t>(4/6</a:t>
            </a:r>
            <a:r>
              <a:rPr lang="en-US" altLang="ja-JP" sz="3600" dirty="0"/>
              <a:t>)</a:t>
            </a:r>
            <a:endParaRPr kumimoji="1" lang="ja-JP" altLang="en-US" dirty="0"/>
          </a:p>
        </p:txBody>
      </p:sp>
      <p:grpSp>
        <p:nvGrpSpPr>
          <p:cNvPr id="33" name="グループ化 32"/>
          <p:cNvGrpSpPr/>
          <p:nvPr/>
        </p:nvGrpSpPr>
        <p:grpSpPr>
          <a:xfrm>
            <a:off x="1041743" y="3645024"/>
            <a:ext cx="1969975" cy="1634332"/>
            <a:chOff x="153753" y="1268760"/>
            <a:chExt cx="1969975" cy="1634332"/>
          </a:xfrm>
        </p:grpSpPr>
        <p:grpSp>
          <p:nvGrpSpPr>
            <p:cNvPr id="32" name="グループ化 31"/>
            <p:cNvGrpSpPr/>
            <p:nvPr/>
          </p:nvGrpSpPr>
          <p:grpSpPr>
            <a:xfrm>
              <a:off x="251520" y="1268760"/>
              <a:ext cx="1824227" cy="355355"/>
              <a:chOff x="251520" y="1268760"/>
              <a:chExt cx="1824227" cy="355355"/>
            </a:xfrm>
          </p:grpSpPr>
          <p:sp>
            <p:nvSpPr>
              <p:cNvPr id="5" name="テキスト ボックス 4"/>
              <p:cNvSpPr txBox="1"/>
              <p:nvPr/>
            </p:nvSpPr>
            <p:spPr>
              <a:xfrm>
                <a:off x="853921" y="1268760"/>
                <a:ext cx="601246" cy="266180"/>
              </a:xfrm>
              <a:prstGeom prst="rect">
                <a:avLst/>
              </a:prstGeom>
              <a:noFill/>
            </p:spPr>
            <p:txBody>
              <a:bodyPr wrap="square" rtlCol="0">
                <a:spAutoFit/>
              </a:bodyPr>
              <a:lstStyle/>
              <a:p>
                <a:r>
                  <a:rPr kumimoji="1" lang="en-US" altLang="ja-JP" dirty="0" smtClean="0"/>
                  <a:t>A</a:t>
                </a:r>
                <a:r>
                  <a:rPr lang="ja-JP" altLang="en-US" dirty="0"/>
                  <a:t>社</a:t>
                </a:r>
                <a:endParaRPr kumimoji="1" lang="ja-JP" altLang="en-US" dirty="0"/>
              </a:p>
            </p:txBody>
          </p:sp>
          <p:sp>
            <p:nvSpPr>
              <p:cNvPr id="6" name="テキスト ボックス 5"/>
              <p:cNvSpPr txBox="1"/>
              <p:nvPr/>
            </p:nvSpPr>
            <p:spPr>
              <a:xfrm>
                <a:off x="1474501" y="1268760"/>
                <a:ext cx="601246" cy="266180"/>
              </a:xfrm>
              <a:prstGeom prst="rect">
                <a:avLst/>
              </a:prstGeom>
              <a:noFill/>
            </p:spPr>
            <p:txBody>
              <a:bodyPr wrap="square" rtlCol="0">
                <a:spAutoFit/>
              </a:bodyPr>
              <a:lstStyle/>
              <a:p>
                <a:r>
                  <a:rPr lang="en-US" altLang="ja-JP" dirty="0"/>
                  <a:t>B</a:t>
                </a:r>
                <a:r>
                  <a:rPr lang="ja-JP" altLang="en-US" dirty="0" smtClean="0"/>
                  <a:t>社</a:t>
                </a:r>
                <a:endParaRPr kumimoji="1" lang="ja-JP" altLang="en-US" dirty="0"/>
              </a:p>
            </p:txBody>
          </p:sp>
          <p:cxnSp>
            <p:nvCxnSpPr>
              <p:cNvPr id="7" name="直線コネクタ 6"/>
              <p:cNvCxnSpPr/>
              <p:nvPr/>
            </p:nvCxnSpPr>
            <p:spPr>
              <a:xfrm>
                <a:off x="251520" y="1624115"/>
                <a:ext cx="182422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9" name="グループ化 28"/>
            <p:cNvGrpSpPr/>
            <p:nvPr/>
          </p:nvGrpSpPr>
          <p:grpSpPr>
            <a:xfrm>
              <a:off x="153753" y="1997423"/>
              <a:ext cx="1736994" cy="369332"/>
              <a:chOff x="153753" y="2062618"/>
              <a:chExt cx="1736994" cy="369332"/>
            </a:xfrm>
          </p:grpSpPr>
          <p:sp>
            <p:nvSpPr>
              <p:cNvPr id="23" name="テキスト ボックス 22"/>
              <p:cNvSpPr txBox="1"/>
              <p:nvPr/>
            </p:nvSpPr>
            <p:spPr>
              <a:xfrm>
                <a:off x="153753" y="2062618"/>
                <a:ext cx="647494" cy="369332"/>
              </a:xfrm>
              <a:prstGeom prst="rect">
                <a:avLst/>
              </a:prstGeom>
              <a:noFill/>
            </p:spPr>
            <p:txBody>
              <a:bodyPr wrap="square" rtlCol="0">
                <a:spAutoFit/>
              </a:bodyPr>
              <a:lstStyle/>
              <a:p>
                <a:r>
                  <a:rPr kumimoji="1" lang="ja-JP" altLang="en-US" dirty="0" smtClean="0"/>
                  <a:t>南部</a:t>
                </a:r>
                <a:endParaRPr kumimoji="1" lang="ja-JP" altLang="en-US" dirty="0"/>
              </a:p>
            </p:txBody>
          </p:sp>
          <p:sp>
            <p:nvSpPr>
              <p:cNvPr id="24" name="テキスト ボックス 23"/>
              <p:cNvSpPr txBox="1"/>
              <p:nvPr/>
            </p:nvSpPr>
            <p:spPr>
              <a:xfrm>
                <a:off x="576423" y="2062618"/>
                <a:ext cx="647494" cy="266180"/>
              </a:xfrm>
              <a:prstGeom prst="rect">
                <a:avLst/>
              </a:prstGeom>
              <a:noFill/>
            </p:spPr>
            <p:txBody>
              <a:bodyPr wrap="square" rtlCol="0">
                <a:spAutoFit/>
              </a:bodyPr>
              <a:lstStyle/>
              <a:p>
                <a:pPr algn="r"/>
                <a:r>
                  <a:rPr kumimoji="1" lang="en-US" altLang="ja-JP" dirty="0" smtClean="0"/>
                  <a:t>35</a:t>
                </a:r>
                <a:endParaRPr kumimoji="1" lang="ja-JP" altLang="en-US" dirty="0"/>
              </a:p>
            </p:txBody>
          </p:sp>
          <p:sp>
            <p:nvSpPr>
              <p:cNvPr id="25" name="テキスト ボックス 24"/>
              <p:cNvSpPr txBox="1"/>
              <p:nvPr/>
            </p:nvSpPr>
            <p:spPr>
              <a:xfrm>
                <a:off x="1243253" y="2062618"/>
                <a:ext cx="647494" cy="266180"/>
              </a:xfrm>
              <a:prstGeom prst="rect">
                <a:avLst/>
              </a:prstGeom>
              <a:noFill/>
            </p:spPr>
            <p:txBody>
              <a:bodyPr wrap="square" rtlCol="0">
                <a:spAutoFit/>
              </a:bodyPr>
              <a:lstStyle/>
              <a:p>
                <a:pPr algn="r"/>
                <a:r>
                  <a:rPr kumimoji="1" lang="en-US" altLang="ja-JP" dirty="0" smtClean="0"/>
                  <a:t>6</a:t>
                </a:r>
                <a:endParaRPr kumimoji="1" lang="ja-JP" altLang="en-US" dirty="0"/>
              </a:p>
            </p:txBody>
          </p:sp>
        </p:grpSp>
        <p:grpSp>
          <p:nvGrpSpPr>
            <p:cNvPr id="30" name="グループ化 29"/>
            <p:cNvGrpSpPr/>
            <p:nvPr/>
          </p:nvGrpSpPr>
          <p:grpSpPr>
            <a:xfrm>
              <a:off x="153753" y="2317167"/>
              <a:ext cx="1736994" cy="369332"/>
              <a:chOff x="153753" y="2412680"/>
              <a:chExt cx="1736994" cy="369332"/>
            </a:xfrm>
          </p:grpSpPr>
          <p:sp>
            <p:nvSpPr>
              <p:cNvPr id="20" name="テキスト ボックス 19"/>
              <p:cNvSpPr txBox="1"/>
              <p:nvPr/>
            </p:nvSpPr>
            <p:spPr>
              <a:xfrm>
                <a:off x="153753" y="2412680"/>
                <a:ext cx="647494" cy="369332"/>
              </a:xfrm>
              <a:prstGeom prst="rect">
                <a:avLst/>
              </a:prstGeom>
              <a:noFill/>
            </p:spPr>
            <p:txBody>
              <a:bodyPr wrap="square" rtlCol="0">
                <a:spAutoFit/>
              </a:bodyPr>
              <a:lstStyle/>
              <a:p>
                <a:r>
                  <a:rPr kumimoji="1" lang="ja-JP" altLang="en-US" dirty="0" smtClean="0"/>
                  <a:t>東部</a:t>
                </a:r>
                <a:endParaRPr kumimoji="1" lang="ja-JP" altLang="en-US" dirty="0"/>
              </a:p>
            </p:txBody>
          </p:sp>
          <p:sp>
            <p:nvSpPr>
              <p:cNvPr id="21" name="テキスト ボックス 20"/>
              <p:cNvSpPr txBox="1"/>
              <p:nvPr/>
            </p:nvSpPr>
            <p:spPr>
              <a:xfrm>
                <a:off x="576423" y="2412680"/>
                <a:ext cx="647494" cy="266180"/>
              </a:xfrm>
              <a:prstGeom prst="rect">
                <a:avLst/>
              </a:prstGeom>
              <a:noFill/>
            </p:spPr>
            <p:txBody>
              <a:bodyPr wrap="square" rtlCol="0">
                <a:spAutoFit/>
              </a:bodyPr>
              <a:lstStyle/>
              <a:p>
                <a:pPr algn="r"/>
                <a:r>
                  <a:rPr lang="en-US" altLang="ja-JP" dirty="0" smtClean="0"/>
                  <a:t>27</a:t>
                </a:r>
                <a:endParaRPr kumimoji="1" lang="ja-JP" altLang="en-US" dirty="0"/>
              </a:p>
            </p:txBody>
          </p:sp>
          <p:sp>
            <p:nvSpPr>
              <p:cNvPr id="22" name="テキスト ボックス 21"/>
              <p:cNvSpPr txBox="1"/>
              <p:nvPr/>
            </p:nvSpPr>
            <p:spPr>
              <a:xfrm>
                <a:off x="1243253" y="2412680"/>
                <a:ext cx="647494" cy="266180"/>
              </a:xfrm>
              <a:prstGeom prst="rect">
                <a:avLst/>
              </a:prstGeom>
              <a:noFill/>
            </p:spPr>
            <p:txBody>
              <a:bodyPr wrap="square" rtlCol="0">
                <a:spAutoFit/>
              </a:bodyPr>
              <a:lstStyle/>
              <a:p>
                <a:pPr algn="r"/>
                <a:r>
                  <a:rPr lang="en-US" altLang="ja-JP" dirty="0" smtClean="0"/>
                  <a:t>27</a:t>
                </a:r>
                <a:endParaRPr kumimoji="1" lang="ja-JP" altLang="en-US" dirty="0"/>
              </a:p>
            </p:txBody>
          </p:sp>
        </p:grpSp>
        <p:grpSp>
          <p:nvGrpSpPr>
            <p:cNvPr id="31" name="グループ化 30"/>
            <p:cNvGrpSpPr/>
            <p:nvPr/>
          </p:nvGrpSpPr>
          <p:grpSpPr>
            <a:xfrm>
              <a:off x="153753" y="2636912"/>
              <a:ext cx="1736994" cy="266180"/>
              <a:chOff x="153753" y="2762741"/>
              <a:chExt cx="1736994" cy="266180"/>
            </a:xfrm>
          </p:grpSpPr>
          <p:sp>
            <p:nvSpPr>
              <p:cNvPr id="17" name="テキスト ボックス 16"/>
              <p:cNvSpPr txBox="1"/>
              <p:nvPr/>
            </p:nvSpPr>
            <p:spPr>
              <a:xfrm>
                <a:off x="153753" y="2762741"/>
                <a:ext cx="647494" cy="266180"/>
              </a:xfrm>
              <a:prstGeom prst="rect">
                <a:avLst/>
              </a:prstGeom>
              <a:noFill/>
            </p:spPr>
            <p:txBody>
              <a:bodyPr wrap="square" rtlCol="0">
                <a:spAutoFit/>
              </a:bodyPr>
              <a:lstStyle/>
              <a:p>
                <a:r>
                  <a:rPr kumimoji="1" lang="ja-JP" altLang="en-US" dirty="0" smtClean="0"/>
                  <a:t>西部</a:t>
                </a:r>
                <a:endParaRPr kumimoji="1" lang="ja-JP" altLang="en-US" dirty="0"/>
              </a:p>
            </p:txBody>
          </p:sp>
          <p:sp>
            <p:nvSpPr>
              <p:cNvPr id="18" name="テキスト ボックス 17"/>
              <p:cNvSpPr txBox="1"/>
              <p:nvPr/>
            </p:nvSpPr>
            <p:spPr>
              <a:xfrm>
                <a:off x="576423" y="2762741"/>
                <a:ext cx="647494" cy="266180"/>
              </a:xfrm>
              <a:prstGeom prst="rect">
                <a:avLst/>
              </a:prstGeom>
              <a:noFill/>
            </p:spPr>
            <p:txBody>
              <a:bodyPr wrap="square" rtlCol="0">
                <a:spAutoFit/>
              </a:bodyPr>
              <a:lstStyle/>
              <a:p>
                <a:pPr algn="r"/>
                <a:r>
                  <a:rPr lang="en-US" altLang="ja-JP" dirty="0" smtClean="0"/>
                  <a:t>25</a:t>
                </a:r>
                <a:endParaRPr kumimoji="1" lang="ja-JP" altLang="en-US" dirty="0"/>
              </a:p>
            </p:txBody>
          </p:sp>
          <p:sp>
            <p:nvSpPr>
              <p:cNvPr id="19" name="テキスト ボックス 18"/>
              <p:cNvSpPr txBox="1"/>
              <p:nvPr/>
            </p:nvSpPr>
            <p:spPr>
              <a:xfrm>
                <a:off x="1243253" y="2762741"/>
                <a:ext cx="647494" cy="266180"/>
              </a:xfrm>
              <a:prstGeom prst="rect">
                <a:avLst/>
              </a:prstGeom>
              <a:noFill/>
            </p:spPr>
            <p:txBody>
              <a:bodyPr wrap="square" rtlCol="0">
                <a:spAutoFit/>
              </a:bodyPr>
              <a:lstStyle/>
              <a:p>
                <a:pPr algn="r"/>
                <a:r>
                  <a:rPr lang="en-US" altLang="ja-JP" dirty="0" smtClean="0"/>
                  <a:t>28</a:t>
                </a:r>
                <a:endParaRPr kumimoji="1" lang="ja-JP" altLang="en-US" dirty="0"/>
              </a:p>
            </p:txBody>
          </p:sp>
        </p:grpSp>
        <p:grpSp>
          <p:nvGrpSpPr>
            <p:cNvPr id="28" name="グループ化 27"/>
            <p:cNvGrpSpPr/>
            <p:nvPr/>
          </p:nvGrpSpPr>
          <p:grpSpPr>
            <a:xfrm>
              <a:off x="153753" y="1677679"/>
              <a:ext cx="1969975" cy="266180"/>
              <a:chOff x="153753" y="1712557"/>
              <a:chExt cx="1969975" cy="266180"/>
            </a:xfrm>
          </p:grpSpPr>
          <p:sp>
            <p:nvSpPr>
              <p:cNvPr id="12" name="テキスト ボックス 11"/>
              <p:cNvSpPr txBox="1"/>
              <p:nvPr/>
            </p:nvSpPr>
            <p:spPr>
              <a:xfrm>
                <a:off x="153753" y="1712557"/>
                <a:ext cx="647495" cy="266180"/>
              </a:xfrm>
              <a:prstGeom prst="rect">
                <a:avLst/>
              </a:prstGeom>
              <a:noFill/>
            </p:spPr>
            <p:txBody>
              <a:bodyPr wrap="square" rtlCol="0">
                <a:spAutoFit/>
              </a:bodyPr>
              <a:lstStyle/>
              <a:p>
                <a:r>
                  <a:rPr kumimoji="1" lang="ja-JP" altLang="en-US" dirty="0" smtClean="0"/>
                  <a:t>北部</a:t>
                </a:r>
                <a:endParaRPr kumimoji="1" lang="ja-JP" altLang="en-US" dirty="0"/>
              </a:p>
            </p:txBody>
          </p:sp>
          <p:sp>
            <p:nvSpPr>
              <p:cNvPr id="13" name="テキスト ボックス 12"/>
              <p:cNvSpPr txBox="1"/>
              <p:nvPr/>
            </p:nvSpPr>
            <p:spPr>
              <a:xfrm>
                <a:off x="576423" y="1712557"/>
                <a:ext cx="647495" cy="266180"/>
              </a:xfrm>
              <a:prstGeom prst="rect">
                <a:avLst/>
              </a:prstGeom>
              <a:noFill/>
            </p:spPr>
            <p:txBody>
              <a:bodyPr wrap="square" rtlCol="0">
                <a:spAutoFit/>
              </a:bodyPr>
              <a:lstStyle/>
              <a:p>
                <a:pPr algn="r"/>
                <a:r>
                  <a:rPr kumimoji="1" lang="en-US" altLang="ja-JP" dirty="0" smtClean="0"/>
                  <a:t>13</a:t>
                </a:r>
                <a:endParaRPr kumimoji="1" lang="ja-JP" altLang="en-US" dirty="0"/>
              </a:p>
            </p:txBody>
          </p:sp>
          <p:sp>
            <p:nvSpPr>
              <p:cNvPr id="14" name="テキスト ボックス 13"/>
              <p:cNvSpPr txBox="1"/>
              <p:nvPr/>
            </p:nvSpPr>
            <p:spPr>
              <a:xfrm>
                <a:off x="1043608" y="1712557"/>
                <a:ext cx="416246" cy="266180"/>
              </a:xfrm>
              <a:prstGeom prst="rect">
                <a:avLst/>
              </a:prstGeom>
              <a:noFill/>
            </p:spPr>
            <p:txBody>
              <a:bodyPr wrap="square" rtlCol="0">
                <a:spAutoFit/>
              </a:bodyPr>
              <a:lstStyle/>
              <a:p>
                <a:r>
                  <a:rPr kumimoji="1" lang="en-US" altLang="ja-JP" dirty="0" smtClean="0"/>
                  <a:t>%</a:t>
                </a:r>
                <a:endParaRPr kumimoji="1" lang="ja-JP" altLang="en-US" dirty="0"/>
              </a:p>
            </p:txBody>
          </p:sp>
          <p:sp>
            <p:nvSpPr>
              <p:cNvPr id="15" name="テキスト ボックス 14"/>
              <p:cNvSpPr txBox="1"/>
              <p:nvPr/>
            </p:nvSpPr>
            <p:spPr>
              <a:xfrm>
                <a:off x="1243253" y="1712557"/>
                <a:ext cx="647495" cy="266180"/>
              </a:xfrm>
              <a:prstGeom prst="rect">
                <a:avLst/>
              </a:prstGeom>
              <a:noFill/>
            </p:spPr>
            <p:txBody>
              <a:bodyPr wrap="square" rtlCol="0">
                <a:spAutoFit/>
              </a:bodyPr>
              <a:lstStyle/>
              <a:p>
                <a:pPr algn="r"/>
                <a:r>
                  <a:rPr lang="en-US" altLang="ja-JP" dirty="0" smtClean="0"/>
                  <a:t>39</a:t>
                </a:r>
                <a:endParaRPr kumimoji="1" lang="ja-JP" altLang="en-US" dirty="0"/>
              </a:p>
            </p:txBody>
          </p:sp>
          <p:sp>
            <p:nvSpPr>
              <p:cNvPr id="16" name="テキスト ボックス 15"/>
              <p:cNvSpPr txBox="1"/>
              <p:nvPr/>
            </p:nvSpPr>
            <p:spPr>
              <a:xfrm>
                <a:off x="1707482" y="1712557"/>
                <a:ext cx="416246" cy="266180"/>
              </a:xfrm>
              <a:prstGeom prst="rect">
                <a:avLst/>
              </a:prstGeom>
              <a:noFill/>
            </p:spPr>
            <p:txBody>
              <a:bodyPr wrap="square" rtlCol="0">
                <a:spAutoFit/>
              </a:bodyPr>
              <a:lstStyle/>
              <a:p>
                <a:r>
                  <a:rPr kumimoji="1" lang="en-US" altLang="ja-JP" dirty="0" smtClean="0"/>
                  <a:t>%</a:t>
                </a:r>
                <a:endParaRPr kumimoji="1" lang="ja-JP" altLang="en-US" dirty="0"/>
              </a:p>
            </p:txBody>
          </p:sp>
        </p:grpSp>
      </p:grpSp>
      <p:sp>
        <p:nvSpPr>
          <p:cNvPr id="46" name="テキスト ボックス 45"/>
          <p:cNvSpPr txBox="1"/>
          <p:nvPr/>
        </p:nvSpPr>
        <p:spPr>
          <a:xfrm>
            <a:off x="254260" y="1273984"/>
            <a:ext cx="3813684" cy="1938992"/>
          </a:xfrm>
          <a:prstGeom prst="rect">
            <a:avLst/>
          </a:prstGeom>
          <a:noFill/>
        </p:spPr>
        <p:txBody>
          <a:bodyPr wrap="square" rtlCol="0">
            <a:spAutoFit/>
          </a:bodyPr>
          <a:lstStyle/>
          <a:p>
            <a:r>
              <a:rPr kumimoji="1" lang="en-US" altLang="ja-JP" sz="4000" dirty="0" smtClean="0">
                <a:solidFill>
                  <a:schemeClr val="accent4">
                    <a:lumMod val="60000"/>
                    <a:lumOff val="40000"/>
                  </a:schemeClr>
                </a:solidFill>
              </a:rPr>
              <a:t>A</a:t>
            </a:r>
            <a:r>
              <a:rPr kumimoji="1" lang="ja-JP" altLang="en-US" sz="4000" dirty="0" smtClean="0">
                <a:solidFill>
                  <a:schemeClr val="accent4">
                    <a:lumMod val="60000"/>
                    <a:lumOff val="40000"/>
                  </a:schemeClr>
                </a:solidFill>
              </a:rPr>
              <a:t>社</a:t>
            </a:r>
            <a:r>
              <a:rPr lang="ja-JP" altLang="en-US" sz="4000" dirty="0" smtClean="0">
                <a:solidFill>
                  <a:schemeClr val="accent4">
                    <a:lumMod val="60000"/>
                    <a:lumOff val="40000"/>
                  </a:schemeClr>
                </a:solidFill>
              </a:rPr>
              <a:t>は南部で</a:t>
            </a:r>
            <a:endParaRPr lang="en-US" altLang="ja-JP" sz="4000" dirty="0" smtClean="0">
              <a:solidFill>
                <a:schemeClr val="accent4">
                  <a:lumMod val="60000"/>
                  <a:lumOff val="40000"/>
                </a:schemeClr>
              </a:solidFill>
            </a:endParaRPr>
          </a:p>
          <a:p>
            <a:r>
              <a:rPr lang="en-US" altLang="ja-JP" sz="4000" dirty="0" smtClean="0">
                <a:solidFill>
                  <a:schemeClr val="accent4">
                    <a:lumMod val="60000"/>
                    <a:lumOff val="40000"/>
                  </a:schemeClr>
                </a:solidFill>
              </a:rPr>
              <a:t>B</a:t>
            </a:r>
            <a:r>
              <a:rPr lang="ja-JP" altLang="en-US" sz="4000" dirty="0" smtClean="0">
                <a:solidFill>
                  <a:schemeClr val="accent4">
                    <a:lumMod val="60000"/>
                    <a:lumOff val="40000"/>
                  </a:schemeClr>
                </a:solidFill>
              </a:rPr>
              <a:t>社は北部で</a:t>
            </a:r>
            <a:endParaRPr lang="en-US" altLang="ja-JP" sz="4000" dirty="0" smtClean="0">
              <a:solidFill>
                <a:schemeClr val="accent4">
                  <a:lumMod val="60000"/>
                  <a:lumOff val="40000"/>
                </a:schemeClr>
              </a:solidFill>
            </a:endParaRPr>
          </a:p>
          <a:p>
            <a:r>
              <a:rPr lang="ja-JP" altLang="en-US" sz="4000" dirty="0" smtClean="0">
                <a:solidFill>
                  <a:schemeClr val="accent4">
                    <a:lumMod val="60000"/>
                    <a:lumOff val="40000"/>
                  </a:schemeClr>
                </a:solidFill>
              </a:rPr>
              <a:t>売り上げ最大</a:t>
            </a:r>
            <a:endParaRPr kumimoji="1" lang="ja-JP" altLang="en-US" sz="4000" dirty="0">
              <a:solidFill>
                <a:schemeClr val="accent4">
                  <a:lumMod val="60000"/>
                  <a:lumOff val="40000"/>
                </a:schemeClr>
              </a:solidFill>
            </a:endParaRPr>
          </a:p>
        </p:txBody>
      </p:sp>
      <p:sp>
        <p:nvSpPr>
          <p:cNvPr id="3" name="円/楕円 2"/>
          <p:cNvSpPr/>
          <p:nvPr/>
        </p:nvSpPr>
        <p:spPr>
          <a:xfrm>
            <a:off x="1563274" y="4349657"/>
            <a:ext cx="639818" cy="375487"/>
          </a:xfrm>
          <a:prstGeom prst="ellipse">
            <a:avLst/>
          </a:prstGeom>
          <a:no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8" name="円/楕円 37"/>
          <p:cNvSpPr/>
          <p:nvPr/>
        </p:nvSpPr>
        <p:spPr>
          <a:xfrm>
            <a:off x="2348006" y="4036776"/>
            <a:ext cx="639818" cy="375487"/>
          </a:xfrm>
          <a:prstGeom prst="ellipse">
            <a:avLst/>
          </a:prstGeom>
          <a:no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 name="テキスト ボックス 3"/>
          <p:cNvSpPr txBox="1"/>
          <p:nvPr/>
        </p:nvSpPr>
        <p:spPr>
          <a:xfrm>
            <a:off x="3822437" y="1881991"/>
            <a:ext cx="1008112" cy="461665"/>
          </a:xfrm>
          <a:prstGeom prst="rect">
            <a:avLst/>
          </a:prstGeom>
          <a:solidFill>
            <a:srgbClr val="1F497D"/>
          </a:solidFill>
        </p:spPr>
        <p:txBody>
          <a:bodyPr wrap="square" rtlCol="0">
            <a:spAutoFit/>
          </a:bodyPr>
          <a:lstStyle/>
          <a:p>
            <a:pPr algn="r"/>
            <a:r>
              <a:rPr kumimoji="1" lang="ja-JP" altLang="en-US" sz="2400" dirty="0" smtClean="0">
                <a:solidFill>
                  <a:schemeClr val="accent4">
                    <a:lumMod val="60000"/>
                    <a:lumOff val="40000"/>
                  </a:schemeClr>
                </a:solidFill>
              </a:rPr>
              <a:t>南部</a:t>
            </a:r>
            <a:endParaRPr kumimoji="1" lang="ja-JP" altLang="en-US" sz="2400" dirty="0">
              <a:solidFill>
                <a:schemeClr val="accent4">
                  <a:lumMod val="60000"/>
                  <a:lumOff val="40000"/>
                </a:schemeClr>
              </a:solidFill>
            </a:endParaRPr>
          </a:p>
        </p:txBody>
      </p:sp>
      <p:sp>
        <p:nvSpPr>
          <p:cNvPr id="47" name="テキスト ボックス 46"/>
          <p:cNvSpPr txBox="1"/>
          <p:nvPr/>
        </p:nvSpPr>
        <p:spPr>
          <a:xfrm>
            <a:off x="6329810" y="1839600"/>
            <a:ext cx="813378" cy="461665"/>
          </a:xfrm>
          <a:prstGeom prst="rect">
            <a:avLst/>
          </a:prstGeom>
          <a:solidFill>
            <a:srgbClr val="1F497D"/>
          </a:solidFill>
        </p:spPr>
        <p:txBody>
          <a:bodyPr wrap="square" rtlCol="0">
            <a:spAutoFit/>
          </a:bodyPr>
          <a:lstStyle/>
          <a:p>
            <a:pPr algn="r"/>
            <a:r>
              <a:rPr kumimoji="1" lang="ja-JP" altLang="en-US" sz="2400" dirty="0" smtClean="0">
                <a:solidFill>
                  <a:schemeClr val="accent4">
                    <a:lumMod val="60000"/>
                    <a:lumOff val="40000"/>
                  </a:schemeClr>
                </a:solidFill>
              </a:rPr>
              <a:t>北部</a:t>
            </a:r>
            <a:endParaRPr kumimoji="1" lang="ja-JP" altLang="en-US" sz="2400" dirty="0">
              <a:solidFill>
                <a:schemeClr val="accent4">
                  <a:lumMod val="60000"/>
                  <a:lumOff val="40000"/>
                </a:schemeClr>
              </a:solidFill>
            </a:endParaRPr>
          </a:p>
        </p:txBody>
      </p:sp>
      <p:sp>
        <p:nvSpPr>
          <p:cNvPr id="35" name="テキスト ボックス 34"/>
          <p:cNvSpPr txBox="1"/>
          <p:nvPr/>
        </p:nvSpPr>
        <p:spPr>
          <a:xfrm>
            <a:off x="4572000" y="4983559"/>
            <a:ext cx="4284711" cy="461665"/>
          </a:xfrm>
          <a:prstGeom prst="rect">
            <a:avLst/>
          </a:prstGeom>
          <a:noFill/>
        </p:spPr>
        <p:txBody>
          <a:bodyPr wrap="square" rtlCol="0">
            <a:spAutoFit/>
          </a:bodyPr>
          <a:lstStyle/>
          <a:p>
            <a:pPr algn="ctr"/>
            <a:r>
              <a:rPr kumimoji="1" lang="ja-JP" altLang="en-US" sz="2400" dirty="0" smtClean="0"/>
              <a:t>図．</a:t>
            </a:r>
            <a:r>
              <a:rPr kumimoji="1" lang="en-US" altLang="ja-JP" sz="2400" dirty="0" smtClean="0"/>
              <a:t>A</a:t>
            </a:r>
            <a:r>
              <a:rPr kumimoji="1" lang="ja-JP" altLang="en-US" sz="2400" dirty="0" smtClean="0"/>
              <a:t>社と</a:t>
            </a:r>
            <a:r>
              <a:rPr kumimoji="1" lang="en-US" altLang="ja-JP" sz="2400" dirty="0" smtClean="0"/>
              <a:t>B</a:t>
            </a:r>
            <a:r>
              <a:rPr kumimoji="1" lang="ja-JP" altLang="en-US" sz="2400" dirty="0" smtClean="0"/>
              <a:t>社の地区別の売上</a:t>
            </a:r>
            <a:endParaRPr kumimoji="1" lang="ja-JP" altLang="en-US" sz="2400" dirty="0"/>
          </a:p>
        </p:txBody>
      </p:sp>
      <p:sp>
        <p:nvSpPr>
          <p:cNvPr id="36" name="テキスト ボックス 35"/>
          <p:cNvSpPr txBox="1"/>
          <p:nvPr/>
        </p:nvSpPr>
        <p:spPr>
          <a:xfrm>
            <a:off x="5711448" y="4434785"/>
            <a:ext cx="2005814" cy="461665"/>
          </a:xfrm>
          <a:prstGeom prst="rect">
            <a:avLst/>
          </a:prstGeom>
          <a:noFill/>
        </p:spPr>
        <p:txBody>
          <a:bodyPr wrap="square" rtlCol="0">
            <a:spAutoFit/>
          </a:bodyPr>
          <a:lstStyle/>
          <a:p>
            <a:pPr algn="ctr"/>
            <a:r>
              <a:rPr lang="ja-JP" altLang="en-US" sz="2400" dirty="0" smtClean="0"/>
              <a:t>売り上げ</a:t>
            </a:r>
            <a:r>
              <a:rPr lang="en-US" altLang="ja-JP" sz="2400" dirty="0"/>
              <a:t> </a:t>
            </a:r>
            <a:r>
              <a:rPr lang="en-US" altLang="ja-JP" sz="2400" dirty="0" smtClean="0"/>
              <a:t>(%)</a:t>
            </a:r>
            <a:endParaRPr kumimoji="1" lang="ja-JP" altLang="en-US" sz="2400" dirty="0"/>
          </a:p>
        </p:txBody>
      </p:sp>
      <p:sp>
        <p:nvSpPr>
          <p:cNvPr id="37" name="テキスト ボックス 36"/>
          <p:cNvSpPr txBox="1"/>
          <p:nvPr/>
        </p:nvSpPr>
        <p:spPr>
          <a:xfrm rot="16200000">
            <a:off x="2935830" y="2664040"/>
            <a:ext cx="2005814" cy="461665"/>
          </a:xfrm>
          <a:prstGeom prst="rect">
            <a:avLst/>
          </a:prstGeom>
          <a:noFill/>
        </p:spPr>
        <p:txBody>
          <a:bodyPr wrap="square" rtlCol="0">
            <a:spAutoFit/>
          </a:bodyPr>
          <a:lstStyle/>
          <a:p>
            <a:pPr algn="ctr"/>
            <a:r>
              <a:rPr lang="ja-JP" altLang="en-US" sz="2400" dirty="0"/>
              <a:t>地区</a:t>
            </a:r>
            <a:endParaRPr kumimoji="1" lang="ja-JP" altLang="en-US" sz="2400" dirty="0"/>
          </a:p>
        </p:txBody>
      </p:sp>
      <p:sp>
        <p:nvSpPr>
          <p:cNvPr id="9" name="スライド番号プレースホルダー 8"/>
          <p:cNvSpPr>
            <a:spLocks noGrp="1"/>
          </p:cNvSpPr>
          <p:nvPr>
            <p:ph type="sldNum" sz="quarter" idx="12"/>
          </p:nvPr>
        </p:nvSpPr>
        <p:spPr/>
        <p:txBody>
          <a:bodyPr/>
          <a:lstStyle/>
          <a:p>
            <a:fld id="{749DC45D-918B-423E-B5AE-ED0B78335A00}" type="slidenum">
              <a:rPr lang="ja-JP" altLang="en-US" smtClean="0"/>
              <a:pPr/>
              <a:t>41</a:t>
            </a:fld>
            <a:r>
              <a:rPr lang="en-US" altLang="ja-JP" smtClean="0"/>
              <a:t>/81</a:t>
            </a:r>
            <a:endParaRPr lang="ja-JP" altLang="en-US" dirty="0"/>
          </a:p>
        </p:txBody>
      </p:sp>
    </p:spTree>
    <p:extLst>
      <p:ext uri="{BB962C8B-B14F-4D97-AF65-F5344CB8AC3E}">
        <p14:creationId xmlns:p14="http://schemas.microsoft.com/office/powerpoint/2010/main" val="86970837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4" name="グラフ 33"/>
          <p:cNvGraphicFramePr/>
          <p:nvPr>
            <p:extLst>
              <p:ext uri="{D42A27DB-BD31-4B8C-83A1-F6EECF244321}">
                <p14:modId xmlns:p14="http://schemas.microsoft.com/office/powerpoint/2010/main" val="3814491195"/>
              </p:ext>
            </p:extLst>
          </p:nvPr>
        </p:nvGraphicFramePr>
        <p:xfrm>
          <a:off x="4067944" y="1197017"/>
          <a:ext cx="4536504" cy="3816159"/>
        </p:xfrm>
        <a:graphic>
          <a:graphicData uri="http://schemas.openxmlformats.org/drawingml/2006/chart">
            <c:chart xmlns:c="http://schemas.openxmlformats.org/drawingml/2006/chart" xmlns:r="http://schemas.openxmlformats.org/officeDocument/2006/relationships" r:id="rId3"/>
          </a:graphicData>
        </a:graphic>
      </p:graphicFrame>
      <p:sp>
        <p:nvSpPr>
          <p:cNvPr id="2" name="タイトル 1"/>
          <p:cNvSpPr>
            <a:spLocks noGrp="1"/>
          </p:cNvSpPr>
          <p:nvPr>
            <p:ph type="title"/>
          </p:nvPr>
        </p:nvSpPr>
        <p:spPr/>
        <p:txBody>
          <a:bodyPr/>
          <a:lstStyle/>
          <a:p>
            <a:r>
              <a:rPr lang="ja-JP" altLang="en-US" dirty="0"/>
              <a:t>何を</a:t>
            </a:r>
            <a:r>
              <a:rPr lang="ja-JP" altLang="en-US" dirty="0" smtClean="0"/>
              <a:t>言いたいグラフか？</a:t>
            </a:r>
            <a:r>
              <a:rPr lang="en-US" altLang="ja-JP" sz="3600" dirty="0" smtClean="0"/>
              <a:t>(5/6</a:t>
            </a:r>
            <a:r>
              <a:rPr lang="en-US" altLang="ja-JP" sz="3600" dirty="0"/>
              <a:t>)</a:t>
            </a:r>
            <a:endParaRPr kumimoji="1" lang="ja-JP" altLang="en-US" sz="3600" dirty="0"/>
          </a:p>
        </p:txBody>
      </p:sp>
      <p:grpSp>
        <p:nvGrpSpPr>
          <p:cNvPr id="33" name="グループ化 32"/>
          <p:cNvGrpSpPr/>
          <p:nvPr/>
        </p:nvGrpSpPr>
        <p:grpSpPr>
          <a:xfrm>
            <a:off x="1041743" y="3645024"/>
            <a:ext cx="1969975" cy="1634332"/>
            <a:chOff x="153753" y="1268760"/>
            <a:chExt cx="1969975" cy="1634332"/>
          </a:xfrm>
        </p:grpSpPr>
        <p:grpSp>
          <p:nvGrpSpPr>
            <p:cNvPr id="32" name="グループ化 31"/>
            <p:cNvGrpSpPr/>
            <p:nvPr/>
          </p:nvGrpSpPr>
          <p:grpSpPr>
            <a:xfrm>
              <a:off x="251520" y="1268760"/>
              <a:ext cx="1824227" cy="355355"/>
              <a:chOff x="251520" y="1268760"/>
              <a:chExt cx="1824227" cy="355355"/>
            </a:xfrm>
          </p:grpSpPr>
          <p:sp>
            <p:nvSpPr>
              <p:cNvPr id="5" name="テキスト ボックス 4"/>
              <p:cNvSpPr txBox="1"/>
              <p:nvPr/>
            </p:nvSpPr>
            <p:spPr>
              <a:xfrm>
                <a:off x="853921" y="1268760"/>
                <a:ext cx="601246" cy="266180"/>
              </a:xfrm>
              <a:prstGeom prst="rect">
                <a:avLst/>
              </a:prstGeom>
              <a:noFill/>
            </p:spPr>
            <p:txBody>
              <a:bodyPr wrap="square" rtlCol="0">
                <a:spAutoFit/>
              </a:bodyPr>
              <a:lstStyle/>
              <a:p>
                <a:r>
                  <a:rPr kumimoji="1" lang="en-US" altLang="ja-JP" dirty="0" smtClean="0"/>
                  <a:t>A</a:t>
                </a:r>
                <a:r>
                  <a:rPr lang="ja-JP" altLang="en-US" dirty="0"/>
                  <a:t>社</a:t>
                </a:r>
                <a:endParaRPr kumimoji="1" lang="ja-JP" altLang="en-US" dirty="0"/>
              </a:p>
            </p:txBody>
          </p:sp>
          <p:sp>
            <p:nvSpPr>
              <p:cNvPr id="6" name="テキスト ボックス 5"/>
              <p:cNvSpPr txBox="1"/>
              <p:nvPr/>
            </p:nvSpPr>
            <p:spPr>
              <a:xfrm>
                <a:off x="1474501" y="1268760"/>
                <a:ext cx="601246" cy="266180"/>
              </a:xfrm>
              <a:prstGeom prst="rect">
                <a:avLst/>
              </a:prstGeom>
              <a:noFill/>
            </p:spPr>
            <p:txBody>
              <a:bodyPr wrap="square" rtlCol="0">
                <a:spAutoFit/>
              </a:bodyPr>
              <a:lstStyle/>
              <a:p>
                <a:r>
                  <a:rPr lang="en-US" altLang="ja-JP" dirty="0"/>
                  <a:t>B</a:t>
                </a:r>
                <a:r>
                  <a:rPr lang="ja-JP" altLang="en-US" dirty="0" smtClean="0"/>
                  <a:t>社</a:t>
                </a:r>
                <a:endParaRPr kumimoji="1" lang="ja-JP" altLang="en-US" dirty="0"/>
              </a:p>
            </p:txBody>
          </p:sp>
          <p:cxnSp>
            <p:nvCxnSpPr>
              <p:cNvPr id="7" name="直線コネクタ 6"/>
              <p:cNvCxnSpPr/>
              <p:nvPr/>
            </p:nvCxnSpPr>
            <p:spPr>
              <a:xfrm>
                <a:off x="251520" y="1624115"/>
                <a:ext cx="182422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9" name="グループ化 28"/>
            <p:cNvGrpSpPr/>
            <p:nvPr/>
          </p:nvGrpSpPr>
          <p:grpSpPr>
            <a:xfrm>
              <a:off x="153753" y="1997423"/>
              <a:ext cx="1736994" cy="369332"/>
              <a:chOff x="153753" y="2062618"/>
              <a:chExt cx="1736994" cy="369332"/>
            </a:xfrm>
          </p:grpSpPr>
          <p:sp>
            <p:nvSpPr>
              <p:cNvPr id="23" name="テキスト ボックス 22"/>
              <p:cNvSpPr txBox="1"/>
              <p:nvPr/>
            </p:nvSpPr>
            <p:spPr>
              <a:xfrm>
                <a:off x="153753" y="2062618"/>
                <a:ext cx="647494" cy="369332"/>
              </a:xfrm>
              <a:prstGeom prst="rect">
                <a:avLst/>
              </a:prstGeom>
              <a:noFill/>
            </p:spPr>
            <p:txBody>
              <a:bodyPr wrap="square" rtlCol="0">
                <a:spAutoFit/>
              </a:bodyPr>
              <a:lstStyle/>
              <a:p>
                <a:r>
                  <a:rPr kumimoji="1" lang="ja-JP" altLang="en-US" dirty="0" smtClean="0"/>
                  <a:t>南部</a:t>
                </a:r>
                <a:endParaRPr kumimoji="1" lang="ja-JP" altLang="en-US" dirty="0"/>
              </a:p>
            </p:txBody>
          </p:sp>
          <p:sp>
            <p:nvSpPr>
              <p:cNvPr id="24" name="テキスト ボックス 23"/>
              <p:cNvSpPr txBox="1"/>
              <p:nvPr/>
            </p:nvSpPr>
            <p:spPr>
              <a:xfrm>
                <a:off x="576423" y="2062618"/>
                <a:ext cx="647494" cy="266180"/>
              </a:xfrm>
              <a:prstGeom prst="rect">
                <a:avLst/>
              </a:prstGeom>
              <a:noFill/>
            </p:spPr>
            <p:txBody>
              <a:bodyPr wrap="square" rtlCol="0">
                <a:spAutoFit/>
              </a:bodyPr>
              <a:lstStyle/>
              <a:p>
                <a:pPr algn="r"/>
                <a:r>
                  <a:rPr kumimoji="1" lang="en-US" altLang="ja-JP" dirty="0" smtClean="0"/>
                  <a:t>35</a:t>
                </a:r>
                <a:endParaRPr kumimoji="1" lang="ja-JP" altLang="en-US" dirty="0"/>
              </a:p>
            </p:txBody>
          </p:sp>
          <p:sp>
            <p:nvSpPr>
              <p:cNvPr id="25" name="テキスト ボックス 24"/>
              <p:cNvSpPr txBox="1"/>
              <p:nvPr/>
            </p:nvSpPr>
            <p:spPr>
              <a:xfrm>
                <a:off x="1243253" y="2062618"/>
                <a:ext cx="647494" cy="266180"/>
              </a:xfrm>
              <a:prstGeom prst="rect">
                <a:avLst/>
              </a:prstGeom>
              <a:noFill/>
            </p:spPr>
            <p:txBody>
              <a:bodyPr wrap="square" rtlCol="0">
                <a:spAutoFit/>
              </a:bodyPr>
              <a:lstStyle/>
              <a:p>
                <a:pPr algn="r"/>
                <a:r>
                  <a:rPr kumimoji="1" lang="en-US" altLang="ja-JP" dirty="0" smtClean="0"/>
                  <a:t>6</a:t>
                </a:r>
                <a:endParaRPr kumimoji="1" lang="ja-JP" altLang="en-US" dirty="0"/>
              </a:p>
            </p:txBody>
          </p:sp>
        </p:grpSp>
        <p:grpSp>
          <p:nvGrpSpPr>
            <p:cNvPr id="30" name="グループ化 29"/>
            <p:cNvGrpSpPr/>
            <p:nvPr/>
          </p:nvGrpSpPr>
          <p:grpSpPr>
            <a:xfrm>
              <a:off x="153753" y="2317167"/>
              <a:ext cx="1736994" cy="369332"/>
              <a:chOff x="153753" y="2412680"/>
              <a:chExt cx="1736994" cy="369332"/>
            </a:xfrm>
          </p:grpSpPr>
          <p:sp>
            <p:nvSpPr>
              <p:cNvPr id="20" name="テキスト ボックス 19"/>
              <p:cNvSpPr txBox="1"/>
              <p:nvPr/>
            </p:nvSpPr>
            <p:spPr>
              <a:xfrm>
                <a:off x="153753" y="2412680"/>
                <a:ext cx="647494" cy="369332"/>
              </a:xfrm>
              <a:prstGeom prst="rect">
                <a:avLst/>
              </a:prstGeom>
              <a:noFill/>
            </p:spPr>
            <p:txBody>
              <a:bodyPr wrap="square" rtlCol="0">
                <a:spAutoFit/>
              </a:bodyPr>
              <a:lstStyle/>
              <a:p>
                <a:r>
                  <a:rPr kumimoji="1" lang="ja-JP" altLang="en-US" dirty="0" smtClean="0"/>
                  <a:t>東部</a:t>
                </a:r>
                <a:endParaRPr kumimoji="1" lang="ja-JP" altLang="en-US" dirty="0"/>
              </a:p>
            </p:txBody>
          </p:sp>
          <p:sp>
            <p:nvSpPr>
              <p:cNvPr id="21" name="テキスト ボックス 20"/>
              <p:cNvSpPr txBox="1"/>
              <p:nvPr/>
            </p:nvSpPr>
            <p:spPr>
              <a:xfrm>
                <a:off x="576423" y="2412680"/>
                <a:ext cx="647494" cy="266180"/>
              </a:xfrm>
              <a:prstGeom prst="rect">
                <a:avLst/>
              </a:prstGeom>
              <a:noFill/>
            </p:spPr>
            <p:txBody>
              <a:bodyPr wrap="square" rtlCol="0">
                <a:spAutoFit/>
              </a:bodyPr>
              <a:lstStyle/>
              <a:p>
                <a:pPr algn="r"/>
                <a:r>
                  <a:rPr lang="en-US" altLang="ja-JP" dirty="0" smtClean="0"/>
                  <a:t>27</a:t>
                </a:r>
                <a:endParaRPr kumimoji="1" lang="ja-JP" altLang="en-US" dirty="0"/>
              </a:p>
            </p:txBody>
          </p:sp>
          <p:sp>
            <p:nvSpPr>
              <p:cNvPr id="22" name="テキスト ボックス 21"/>
              <p:cNvSpPr txBox="1"/>
              <p:nvPr/>
            </p:nvSpPr>
            <p:spPr>
              <a:xfrm>
                <a:off x="1243253" y="2412680"/>
                <a:ext cx="647494" cy="266180"/>
              </a:xfrm>
              <a:prstGeom prst="rect">
                <a:avLst/>
              </a:prstGeom>
              <a:noFill/>
            </p:spPr>
            <p:txBody>
              <a:bodyPr wrap="square" rtlCol="0">
                <a:spAutoFit/>
              </a:bodyPr>
              <a:lstStyle/>
              <a:p>
                <a:pPr algn="r"/>
                <a:r>
                  <a:rPr lang="en-US" altLang="ja-JP" dirty="0" smtClean="0"/>
                  <a:t>27</a:t>
                </a:r>
                <a:endParaRPr kumimoji="1" lang="ja-JP" altLang="en-US" dirty="0"/>
              </a:p>
            </p:txBody>
          </p:sp>
        </p:grpSp>
        <p:grpSp>
          <p:nvGrpSpPr>
            <p:cNvPr id="31" name="グループ化 30"/>
            <p:cNvGrpSpPr/>
            <p:nvPr/>
          </p:nvGrpSpPr>
          <p:grpSpPr>
            <a:xfrm>
              <a:off x="153753" y="2636912"/>
              <a:ext cx="1736994" cy="266180"/>
              <a:chOff x="153753" y="2762741"/>
              <a:chExt cx="1736994" cy="266180"/>
            </a:xfrm>
          </p:grpSpPr>
          <p:sp>
            <p:nvSpPr>
              <p:cNvPr id="17" name="テキスト ボックス 16"/>
              <p:cNvSpPr txBox="1"/>
              <p:nvPr/>
            </p:nvSpPr>
            <p:spPr>
              <a:xfrm>
                <a:off x="153753" y="2762741"/>
                <a:ext cx="647494" cy="266180"/>
              </a:xfrm>
              <a:prstGeom prst="rect">
                <a:avLst/>
              </a:prstGeom>
              <a:noFill/>
            </p:spPr>
            <p:txBody>
              <a:bodyPr wrap="square" rtlCol="0">
                <a:spAutoFit/>
              </a:bodyPr>
              <a:lstStyle/>
              <a:p>
                <a:r>
                  <a:rPr kumimoji="1" lang="ja-JP" altLang="en-US" dirty="0" smtClean="0"/>
                  <a:t>西部</a:t>
                </a:r>
                <a:endParaRPr kumimoji="1" lang="ja-JP" altLang="en-US" dirty="0"/>
              </a:p>
            </p:txBody>
          </p:sp>
          <p:sp>
            <p:nvSpPr>
              <p:cNvPr id="18" name="テキスト ボックス 17"/>
              <p:cNvSpPr txBox="1"/>
              <p:nvPr/>
            </p:nvSpPr>
            <p:spPr>
              <a:xfrm>
                <a:off x="576423" y="2762741"/>
                <a:ext cx="647494" cy="266180"/>
              </a:xfrm>
              <a:prstGeom prst="rect">
                <a:avLst/>
              </a:prstGeom>
              <a:noFill/>
            </p:spPr>
            <p:txBody>
              <a:bodyPr wrap="square" rtlCol="0">
                <a:spAutoFit/>
              </a:bodyPr>
              <a:lstStyle/>
              <a:p>
                <a:pPr algn="r"/>
                <a:r>
                  <a:rPr lang="en-US" altLang="ja-JP" dirty="0" smtClean="0"/>
                  <a:t>25</a:t>
                </a:r>
                <a:endParaRPr kumimoji="1" lang="ja-JP" altLang="en-US" dirty="0"/>
              </a:p>
            </p:txBody>
          </p:sp>
          <p:sp>
            <p:nvSpPr>
              <p:cNvPr id="19" name="テキスト ボックス 18"/>
              <p:cNvSpPr txBox="1"/>
              <p:nvPr/>
            </p:nvSpPr>
            <p:spPr>
              <a:xfrm>
                <a:off x="1243253" y="2762741"/>
                <a:ext cx="647494" cy="266180"/>
              </a:xfrm>
              <a:prstGeom prst="rect">
                <a:avLst/>
              </a:prstGeom>
              <a:noFill/>
            </p:spPr>
            <p:txBody>
              <a:bodyPr wrap="square" rtlCol="0">
                <a:spAutoFit/>
              </a:bodyPr>
              <a:lstStyle/>
              <a:p>
                <a:pPr algn="r"/>
                <a:r>
                  <a:rPr lang="en-US" altLang="ja-JP" dirty="0" smtClean="0"/>
                  <a:t>28</a:t>
                </a:r>
                <a:endParaRPr kumimoji="1" lang="ja-JP" altLang="en-US" dirty="0"/>
              </a:p>
            </p:txBody>
          </p:sp>
        </p:grpSp>
        <p:grpSp>
          <p:nvGrpSpPr>
            <p:cNvPr id="28" name="グループ化 27"/>
            <p:cNvGrpSpPr/>
            <p:nvPr/>
          </p:nvGrpSpPr>
          <p:grpSpPr>
            <a:xfrm>
              <a:off x="153753" y="1677679"/>
              <a:ext cx="1969975" cy="266180"/>
              <a:chOff x="153753" y="1712557"/>
              <a:chExt cx="1969975" cy="266180"/>
            </a:xfrm>
          </p:grpSpPr>
          <p:sp>
            <p:nvSpPr>
              <p:cNvPr id="12" name="テキスト ボックス 11"/>
              <p:cNvSpPr txBox="1"/>
              <p:nvPr/>
            </p:nvSpPr>
            <p:spPr>
              <a:xfrm>
                <a:off x="153753" y="1712557"/>
                <a:ext cx="647495" cy="266180"/>
              </a:xfrm>
              <a:prstGeom prst="rect">
                <a:avLst/>
              </a:prstGeom>
              <a:noFill/>
            </p:spPr>
            <p:txBody>
              <a:bodyPr wrap="square" rtlCol="0">
                <a:spAutoFit/>
              </a:bodyPr>
              <a:lstStyle/>
              <a:p>
                <a:r>
                  <a:rPr kumimoji="1" lang="ja-JP" altLang="en-US" dirty="0" smtClean="0"/>
                  <a:t>北部</a:t>
                </a:r>
                <a:endParaRPr kumimoji="1" lang="ja-JP" altLang="en-US" dirty="0"/>
              </a:p>
            </p:txBody>
          </p:sp>
          <p:sp>
            <p:nvSpPr>
              <p:cNvPr id="13" name="テキスト ボックス 12"/>
              <p:cNvSpPr txBox="1"/>
              <p:nvPr/>
            </p:nvSpPr>
            <p:spPr>
              <a:xfrm>
                <a:off x="576423" y="1712557"/>
                <a:ext cx="647495" cy="266180"/>
              </a:xfrm>
              <a:prstGeom prst="rect">
                <a:avLst/>
              </a:prstGeom>
              <a:noFill/>
            </p:spPr>
            <p:txBody>
              <a:bodyPr wrap="square" rtlCol="0">
                <a:spAutoFit/>
              </a:bodyPr>
              <a:lstStyle/>
              <a:p>
                <a:pPr algn="r"/>
                <a:r>
                  <a:rPr kumimoji="1" lang="en-US" altLang="ja-JP" dirty="0" smtClean="0"/>
                  <a:t>13</a:t>
                </a:r>
                <a:endParaRPr kumimoji="1" lang="ja-JP" altLang="en-US" dirty="0"/>
              </a:p>
            </p:txBody>
          </p:sp>
          <p:sp>
            <p:nvSpPr>
              <p:cNvPr id="14" name="テキスト ボックス 13"/>
              <p:cNvSpPr txBox="1"/>
              <p:nvPr/>
            </p:nvSpPr>
            <p:spPr>
              <a:xfrm>
                <a:off x="1043608" y="1712557"/>
                <a:ext cx="416246" cy="266180"/>
              </a:xfrm>
              <a:prstGeom prst="rect">
                <a:avLst/>
              </a:prstGeom>
              <a:noFill/>
            </p:spPr>
            <p:txBody>
              <a:bodyPr wrap="square" rtlCol="0">
                <a:spAutoFit/>
              </a:bodyPr>
              <a:lstStyle/>
              <a:p>
                <a:r>
                  <a:rPr kumimoji="1" lang="en-US" altLang="ja-JP" dirty="0" smtClean="0"/>
                  <a:t>%</a:t>
                </a:r>
                <a:endParaRPr kumimoji="1" lang="ja-JP" altLang="en-US" dirty="0"/>
              </a:p>
            </p:txBody>
          </p:sp>
          <p:sp>
            <p:nvSpPr>
              <p:cNvPr id="15" name="テキスト ボックス 14"/>
              <p:cNvSpPr txBox="1"/>
              <p:nvPr/>
            </p:nvSpPr>
            <p:spPr>
              <a:xfrm>
                <a:off x="1243253" y="1712557"/>
                <a:ext cx="647495" cy="266180"/>
              </a:xfrm>
              <a:prstGeom prst="rect">
                <a:avLst/>
              </a:prstGeom>
              <a:noFill/>
            </p:spPr>
            <p:txBody>
              <a:bodyPr wrap="square" rtlCol="0">
                <a:spAutoFit/>
              </a:bodyPr>
              <a:lstStyle/>
              <a:p>
                <a:pPr algn="r"/>
                <a:r>
                  <a:rPr lang="en-US" altLang="ja-JP" dirty="0" smtClean="0"/>
                  <a:t>39</a:t>
                </a:r>
                <a:endParaRPr kumimoji="1" lang="ja-JP" altLang="en-US" dirty="0"/>
              </a:p>
            </p:txBody>
          </p:sp>
          <p:sp>
            <p:nvSpPr>
              <p:cNvPr id="16" name="テキスト ボックス 15"/>
              <p:cNvSpPr txBox="1"/>
              <p:nvPr/>
            </p:nvSpPr>
            <p:spPr>
              <a:xfrm>
                <a:off x="1707482" y="1712557"/>
                <a:ext cx="416246" cy="266180"/>
              </a:xfrm>
              <a:prstGeom prst="rect">
                <a:avLst/>
              </a:prstGeom>
              <a:noFill/>
            </p:spPr>
            <p:txBody>
              <a:bodyPr wrap="square" rtlCol="0">
                <a:spAutoFit/>
              </a:bodyPr>
              <a:lstStyle/>
              <a:p>
                <a:r>
                  <a:rPr kumimoji="1" lang="en-US" altLang="ja-JP" dirty="0" smtClean="0"/>
                  <a:t>%</a:t>
                </a:r>
                <a:endParaRPr kumimoji="1" lang="ja-JP" altLang="en-US" dirty="0"/>
              </a:p>
            </p:txBody>
          </p:sp>
        </p:grpSp>
      </p:grpSp>
      <p:sp>
        <p:nvSpPr>
          <p:cNvPr id="46" name="テキスト ボックス 45"/>
          <p:cNvSpPr txBox="1"/>
          <p:nvPr/>
        </p:nvSpPr>
        <p:spPr>
          <a:xfrm>
            <a:off x="254260" y="1273984"/>
            <a:ext cx="3813684" cy="1938992"/>
          </a:xfrm>
          <a:prstGeom prst="rect">
            <a:avLst/>
          </a:prstGeom>
          <a:noFill/>
        </p:spPr>
        <p:txBody>
          <a:bodyPr wrap="square" rtlCol="0">
            <a:spAutoFit/>
          </a:bodyPr>
          <a:lstStyle/>
          <a:p>
            <a:r>
              <a:rPr kumimoji="1" lang="en-US" altLang="ja-JP" sz="4000" dirty="0" smtClean="0">
                <a:solidFill>
                  <a:schemeClr val="accent4">
                    <a:lumMod val="60000"/>
                    <a:lumOff val="40000"/>
                  </a:schemeClr>
                </a:solidFill>
              </a:rPr>
              <a:t>A</a:t>
            </a:r>
            <a:r>
              <a:rPr kumimoji="1" lang="ja-JP" altLang="en-US" sz="4000" dirty="0" smtClean="0">
                <a:solidFill>
                  <a:schemeClr val="accent4">
                    <a:lumMod val="60000"/>
                    <a:lumOff val="40000"/>
                  </a:schemeClr>
                </a:solidFill>
              </a:rPr>
              <a:t>社の売上げが</a:t>
            </a:r>
            <a:endParaRPr kumimoji="1" lang="en-US" altLang="ja-JP" sz="4000" dirty="0" smtClean="0">
              <a:solidFill>
                <a:schemeClr val="accent4">
                  <a:lumMod val="60000"/>
                  <a:lumOff val="40000"/>
                </a:schemeClr>
              </a:solidFill>
            </a:endParaRPr>
          </a:p>
          <a:p>
            <a:r>
              <a:rPr lang="ja-JP" altLang="en-US" sz="4000" dirty="0">
                <a:solidFill>
                  <a:schemeClr val="accent4">
                    <a:lumMod val="60000"/>
                    <a:lumOff val="40000"/>
                  </a:schemeClr>
                </a:solidFill>
              </a:rPr>
              <a:t>良い</a:t>
            </a:r>
            <a:r>
              <a:rPr kumimoji="1" lang="ja-JP" altLang="en-US" sz="4000" dirty="0" smtClean="0">
                <a:solidFill>
                  <a:schemeClr val="accent4">
                    <a:lumMod val="60000"/>
                    <a:lumOff val="40000"/>
                  </a:schemeClr>
                </a:solidFill>
              </a:rPr>
              <a:t>場所では</a:t>
            </a:r>
            <a:endParaRPr kumimoji="1" lang="en-US" altLang="ja-JP" sz="4000" dirty="0" smtClean="0">
              <a:solidFill>
                <a:schemeClr val="accent4">
                  <a:lumMod val="60000"/>
                  <a:lumOff val="40000"/>
                </a:schemeClr>
              </a:solidFill>
            </a:endParaRPr>
          </a:p>
          <a:p>
            <a:r>
              <a:rPr lang="en-US" altLang="ja-JP" sz="4000" dirty="0" smtClean="0">
                <a:solidFill>
                  <a:schemeClr val="accent4">
                    <a:lumMod val="60000"/>
                    <a:lumOff val="40000"/>
                  </a:schemeClr>
                </a:solidFill>
              </a:rPr>
              <a:t>B</a:t>
            </a:r>
            <a:r>
              <a:rPr lang="ja-JP" altLang="en-US" sz="4000" dirty="0" smtClean="0">
                <a:solidFill>
                  <a:schemeClr val="accent4">
                    <a:lumMod val="60000"/>
                    <a:lumOff val="40000"/>
                  </a:schemeClr>
                </a:solidFill>
              </a:rPr>
              <a:t>社が悪い</a:t>
            </a:r>
            <a:endParaRPr kumimoji="1" lang="ja-JP" altLang="en-US" sz="4000" dirty="0">
              <a:solidFill>
                <a:schemeClr val="accent4">
                  <a:lumMod val="60000"/>
                  <a:lumOff val="40000"/>
                </a:schemeClr>
              </a:solidFill>
            </a:endParaRPr>
          </a:p>
        </p:txBody>
      </p:sp>
      <p:sp>
        <p:nvSpPr>
          <p:cNvPr id="35" name="テキスト ボックス 34"/>
          <p:cNvSpPr txBox="1"/>
          <p:nvPr/>
        </p:nvSpPr>
        <p:spPr>
          <a:xfrm>
            <a:off x="3923928" y="4985886"/>
            <a:ext cx="4284711" cy="461665"/>
          </a:xfrm>
          <a:prstGeom prst="rect">
            <a:avLst/>
          </a:prstGeom>
          <a:noFill/>
        </p:spPr>
        <p:txBody>
          <a:bodyPr wrap="square" rtlCol="0">
            <a:spAutoFit/>
          </a:bodyPr>
          <a:lstStyle/>
          <a:p>
            <a:r>
              <a:rPr kumimoji="1" lang="ja-JP" altLang="en-US" sz="2400" dirty="0" smtClean="0"/>
              <a:t>図．</a:t>
            </a:r>
            <a:r>
              <a:rPr kumimoji="1" lang="en-US" altLang="ja-JP" sz="2400" dirty="0" smtClean="0"/>
              <a:t>A</a:t>
            </a:r>
            <a:r>
              <a:rPr kumimoji="1" lang="ja-JP" altLang="en-US" sz="2400" dirty="0" smtClean="0"/>
              <a:t>社と</a:t>
            </a:r>
            <a:r>
              <a:rPr kumimoji="1" lang="en-US" altLang="ja-JP" sz="2400" dirty="0" smtClean="0"/>
              <a:t>B</a:t>
            </a:r>
            <a:r>
              <a:rPr kumimoji="1" lang="ja-JP" altLang="en-US" sz="2400" dirty="0" smtClean="0"/>
              <a:t>社の地区別の売上</a:t>
            </a:r>
            <a:endParaRPr kumimoji="1" lang="ja-JP" altLang="en-US" sz="2400" dirty="0"/>
          </a:p>
        </p:txBody>
      </p:sp>
      <p:sp>
        <p:nvSpPr>
          <p:cNvPr id="3" name="テキスト ボックス 2"/>
          <p:cNvSpPr txBox="1"/>
          <p:nvPr/>
        </p:nvSpPr>
        <p:spPr>
          <a:xfrm>
            <a:off x="6228184" y="1196752"/>
            <a:ext cx="1296144" cy="461665"/>
          </a:xfrm>
          <a:prstGeom prst="rect">
            <a:avLst/>
          </a:prstGeom>
          <a:noFill/>
        </p:spPr>
        <p:txBody>
          <a:bodyPr wrap="square" rtlCol="0">
            <a:spAutoFit/>
          </a:bodyPr>
          <a:lstStyle/>
          <a:p>
            <a:r>
              <a:rPr lang="ja-JP" altLang="en-US" sz="2400" dirty="0"/>
              <a:t>北部</a:t>
            </a:r>
            <a:endParaRPr kumimoji="1" lang="ja-JP" altLang="en-US" sz="2400" dirty="0"/>
          </a:p>
        </p:txBody>
      </p:sp>
      <p:sp>
        <p:nvSpPr>
          <p:cNvPr id="37" name="テキスト ボックス 36"/>
          <p:cNvSpPr txBox="1"/>
          <p:nvPr/>
        </p:nvSpPr>
        <p:spPr>
          <a:xfrm>
            <a:off x="7884368" y="3039343"/>
            <a:ext cx="1296144" cy="461665"/>
          </a:xfrm>
          <a:prstGeom prst="rect">
            <a:avLst/>
          </a:prstGeom>
          <a:noFill/>
        </p:spPr>
        <p:txBody>
          <a:bodyPr wrap="square" rtlCol="0">
            <a:spAutoFit/>
          </a:bodyPr>
          <a:lstStyle/>
          <a:p>
            <a:r>
              <a:rPr lang="ja-JP" altLang="en-US" sz="2400" dirty="0" smtClean="0"/>
              <a:t>南部</a:t>
            </a:r>
            <a:endParaRPr kumimoji="1" lang="ja-JP" altLang="en-US" sz="2400" dirty="0"/>
          </a:p>
        </p:txBody>
      </p:sp>
      <p:sp>
        <p:nvSpPr>
          <p:cNvPr id="8" name="スライド番号プレースホルダー 7"/>
          <p:cNvSpPr>
            <a:spLocks noGrp="1"/>
          </p:cNvSpPr>
          <p:nvPr>
            <p:ph type="sldNum" sz="quarter" idx="12"/>
          </p:nvPr>
        </p:nvSpPr>
        <p:spPr/>
        <p:txBody>
          <a:bodyPr/>
          <a:lstStyle/>
          <a:p>
            <a:fld id="{749DC45D-918B-423E-B5AE-ED0B78335A00}" type="slidenum">
              <a:rPr lang="ja-JP" altLang="en-US" smtClean="0"/>
              <a:pPr/>
              <a:t>42</a:t>
            </a:fld>
            <a:r>
              <a:rPr lang="en-US" altLang="ja-JP" smtClean="0"/>
              <a:t>/81</a:t>
            </a:r>
            <a:endParaRPr lang="ja-JP" altLang="en-US" dirty="0"/>
          </a:p>
        </p:txBody>
      </p:sp>
    </p:spTree>
    <p:extLst>
      <p:ext uri="{BB962C8B-B14F-4D97-AF65-F5344CB8AC3E}">
        <p14:creationId xmlns:p14="http://schemas.microsoft.com/office/powerpoint/2010/main" val="102291535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4" name="グラフ 33"/>
          <p:cNvGraphicFramePr/>
          <p:nvPr>
            <p:extLst>
              <p:ext uri="{D42A27DB-BD31-4B8C-83A1-F6EECF244321}">
                <p14:modId xmlns:p14="http://schemas.microsoft.com/office/powerpoint/2010/main" val="3911169469"/>
              </p:ext>
            </p:extLst>
          </p:nvPr>
        </p:nvGraphicFramePr>
        <p:xfrm>
          <a:off x="3923928" y="1273984"/>
          <a:ext cx="4968552" cy="3278429"/>
        </p:xfrm>
        <a:graphic>
          <a:graphicData uri="http://schemas.openxmlformats.org/drawingml/2006/chart">
            <c:chart xmlns:c="http://schemas.openxmlformats.org/drawingml/2006/chart" xmlns:r="http://schemas.openxmlformats.org/officeDocument/2006/relationships" r:id="rId3"/>
          </a:graphicData>
        </a:graphic>
      </p:graphicFrame>
      <p:sp>
        <p:nvSpPr>
          <p:cNvPr id="2" name="タイトル 1"/>
          <p:cNvSpPr>
            <a:spLocks noGrp="1"/>
          </p:cNvSpPr>
          <p:nvPr>
            <p:ph type="title"/>
          </p:nvPr>
        </p:nvSpPr>
        <p:spPr/>
        <p:txBody>
          <a:bodyPr/>
          <a:lstStyle/>
          <a:p>
            <a:r>
              <a:rPr lang="ja-JP" altLang="en-US" dirty="0"/>
              <a:t>何を</a:t>
            </a:r>
            <a:r>
              <a:rPr lang="ja-JP" altLang="en-US" dirty="0" smtClean="0"/>
              <a:t>言いたいグラフか？</a:t>
            </a:r>
            <a:r>
              <a:rPr lang="en-US" altLang="ja-JP" sz="3600" dirty="0" smtClean="0"/>
              <a:t>(6/6</a:t>
            </a:r>
            <a:r>
              <a:rPr lang="en-US" altLang="ja-JP" sz="3600" dirty="0"/>
              <a:t>)</a:t>
            </a:r>
            <a:endParaRPr kumimoji="1" lang="ja-JP" altLang="en-US" sz="3600" dirty="0"/>
          </a:p>
        </p:txBody>
      </p:sp>
      <p:grpSp>
        <p:nvGrpSpPr>
          <p:cNvPr id="33" name="グループ化 32"/>
          <p:cNvGrpSpPr/>
          <p:nvPr/>
        </p:nvGrpSpPr>
        <p:grpSpPr>
          <a:xfrm>
            <a:off x="1041743" y="3645024"/>
            <a:ext cx="1969975" cy="1634332"/>
            <a:chOff x="153753" y="1268760"/>
            <a:chExt cx="1969975" cy="1634332"/>
          </a:xfrm>
        </p:grpSpPr>
        <p:grpSp>
          <p:nvGrpSpPr>
            <p:cNvPr id="32" name="グループ化 31"/>
            <p:cNvGrpSpPr/>
            <p:nvPr/>
          </p:nvGrpSpPr>
          <p:grpSpPr>
            <a:xfrm>
              <a:off x="251520" y="1268760"/>
              <a:ext cx="1824227" cy="355355"/>
              <a:chOff x="251520" y="1268760"/>
              <a:chExt cx="1824227" cy="355355"/>
            </a:xfrm>
          </p:grpSpPr>
          <p:sp>
            <p:nvSpPr>
              <p:cNvPr id="5" name="テキスト ボックス 4"/>
              <p:cNvSpPr txBox="1"/>
              <p:nvPr/>
            </p:nvSpPr>
            <p:spPr>
              <a:xfrm>
                <a:off x="853921" y="1268760"/>
                <a:ext cx="601246" cy="266180"/>
              </a:xfrm>
              <a:prstGeom prst="rect">
                <a:avLst/>
              </a:prstGeom>
              <a:noFill/>
            </p:spPr>
            <p:txBody>
              <a:bodyPr wrap="square" rtlCol="0">
                <a:spAutoFit/>
              </a:bodyPr>
              <a:lstStyle/>
              <a:p>
                <a:r>
                  <a:rPr kumimoji="1" lang="en-US" altLang="ja-JP" dirty="0" smtClean="0"/>
                  <a:t>A</a:t>
                </a:r>
                <a:r>
                  <a:rPr lang="ja-JP" altLang="en-US" dirty="0"/>
                  <a:t>社</a:t>
                </a:r>
                <a:endParaRPr kumimoji="1" lang="ja-JP" altLang="en-US" dirty="0"/>
              </a:p>
            </p:txBody>
          </p:sp>
          <p:sp>
            <p:nvSpPr>
              <p:cNvPr id="6" name="テキスト ボックス 5"/>
              <p:cNvSpPr txBox="1"/>
              <p:nvPr/>
            </p:nvSpPr>
            <p:spPr>
              <a:xfrm>
                <a:off x="1474501" y="1268760"/>
                <a:ext cx="601246" cy="266180"/>
              </a:xfrm>
              <a:prstGeom prst="rect">
                <a:avLst/>
              </a:prstGeom>
              <a:noFill/>
            </p:spPr>
            <p:txBody>
              <a:bodyPr wrap="square" rtlCol="0">
                <a:spAutoFit/>
              </a:bodyPr>
              <a:lstStyle/>
              <a:p>
                <a:r>
                  <a:rPr lang="en-US" altLang="ja-JP" dirty="0"/>
                  <a:t>B</a:t>
                </a:r>
                <a:r>
                  <a:rPr lang="ja-JP" altLang="en-US" dirty="0" smtClean="0"/>
                  <a:t>社</a:t>
                </a:r>
                <a:endParaRPr kumimoji="1" lang="ja-JP" altLang="en-US" dirty="0"/>
              </a:p>
            </p:txBody>
          </p:sp>
          <p:cxnSp>
            <p:nvCxnSpPr>
              <p:cNvPr id="7" name="直線コネクタ 6"/>
              <p:cNvCxnSpPr/>
              <p:nvPr/>
            </p:nvCxnSpPr>
            <p:spPr>
              <a:xfrm>
                <a:off x="251520" y="1624115"/>
                <a:ext cx="182422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9" name="グループ化 28"/>
            <p:cNvGrpSpPr/>
            <p:nvPr/>
          </p:nvGrpSpPr>
          <p:grpSpPr>
            <a:xfrm>
              <a:off x="153753" y="1997423"/>
              <a:ext cx="1736994" cy="369332"/>
              <a:chOff x="153753" y="2062618"/>
              <a:chExt cx="1736994" cy="369332"/>
            </a:xfrm>
          </p:grpSpPr>
          <p:sp>
            <p:nvSpPr>
              <p:cNvPr id="23" name="テキスト ボックス 22"/>
              <p:cNvSpPr txBox="1"/>
              <p:nvPr/>
            </p:nvSpPr>
            <p:spPr>
              <a:xfrm>
                <a:off x="153753" y="2062618"/>
                <a:ext cx="647494" cy="369332"/>
              </a:xfrm>
              <a:prstGeom prst="rect">
                <a:avLst/>
              </a:prstGeom>
              <a:noFill/>
            </p:spPr>
            <p:txBody>
              <a:bodyPr wrap="square" rtlCol="0">
                <a:spAutoFit/>
              </a:bodyPr>
              <a:lstStyle/>
              <a:p>
                <a:r>
                  <a:rPr kumimoji="1" lang="ja-JP" altLang="en-US" dirty="0" smtClean="0"/>
                  <a:t>南部</a:t>
                </a:r>
                <a:endParaRPr kumimoji="1" lang="ja-JP" altLang="en-US" dirty="0"/>
              </a:p>
            </p:txBody>
          </p:sp>
          <p:sp>
            <p:nvSpPr>
              <p:cNvPr id="24" name="テキスト ボックス 23"/>
              <p:cNvSpPr txBox="1"/>
              <p:nvPr/>
            </p:nvSpPr>
            <p:spPr>
              <a:xfrm>
                <a:off x="576423" y="2062618"/>
                <a:ext cx="647494" cy="266180"/>
              </a:xfrm>
              <a:prstGeom prst="rect">
                <a:avLst/>
              </a:prstGeom>
              <a:noFill/>
            </p:spPr>
            <p:txBody>
              <a:bodyPr wrap="square" rtlCol="0">
                <a:spAutoFit/>
              </a:bodyPr>
              <a:lstStyle/>
              <a:p>
                <a:pPr algn="r"/>
                <a:r>
                  <a:rPr kumimoji="1" lang="en-US" altLang="ja-JP" dirty="0" smtClean="0"/>
                  <a:t>35</a:t>
                </a:r>
                <a:endParaRPr kumimoji="1" lang="ja-JP" altLang="en-US" dirty="0"/>
              </a:p>
            </p:txBody>
          </p:sp>
          <p:sp>
            <p:nvSpPr>
              <p:cNvPr id="25" name="テキスト ボックス 24"/>
              <p:cNvSpPr txBox="1"/>
              <p:nvPr/>
            </p:nvSpPr>
            <p:spPr>
              <a:xfrm>
                <a:off x="1243253" y="2062618"/>
                <a:ext cx="647494" cy="266180"/>
              </a:xfrm>
              <a:prstGeom prst="rect">
                <a:avLst/>
              </a:prstGeom>
              <a:noFill/>
            </p:spPr>
            <p:txBody>
              <a:bodyPr wrap="square" rtlCol="0">
                <a:spAutoFit/>
              </a:bodyPr>
              <a:lstStyle/>
              <a:p>
                <a:pPr algn="r"/>
                <a:r>
                  <a:rPr kumimoji="1" lang="en-US" altLang="ja-JP" dirty="0" smtClean="0"/>
                  <a:t>6</a:t>
                </a:r>
                <a:endParaRPr kumimoji="1" lang="ja-JP" altLang="en-US" dirty="0"/>
              </a:p>
            </p:txBody>
          </p:sp>
        </p:grpSp>
        <p:grpSp>
          <p:nvGrpSpPr>
            <p:cNvPr id="30" name="グループ化 29"/>
            <p:cNvGrpSpPr/>
            <p:nvPr/>
          </p:nvGrpSpPr>
          <p:grpSpPr>
            <a:xfrm>
              <a:off x="153753" y="2317167"/>
              <a:ext cx="1736994" cy="369332"/>
              <a:chOff x="153753" y="2412680"/>
              <a:chExt cx="1736994" cy="369332"/>
            </a:xfrm>
          </p:grpSpPr>
          <p:sp>
            <p:nvSpPr>
              <p:cNvPr id="20" name="テキスト ボックス 19"/>
              <p:cNvSpPr txBox="1"/>
              <p:nvPr/>
            </p:nvSpPr>
            <p:spPr>
              <a:xfrm>
                <a:off x="153753" y="2412680"/>
                <a:ext cx="647494" cy="369332"/>
              </a:xfrm>
              <a:prstGeom prst="rect">
                <a:avLst/>
              </a:prstGeom>
              <a:noFill/>
            </p:spPr>
            <p:txBody>
              <a:bodyPr wrap="square" rtlCol="0">
                <a:spAutoFit/>
              </a:bodyPr>
              <a:lstStyle/>
              <a:p>
                <a:r>
                  <a:rPr lang="ja-JP" altLang="en-US" dirty="0"/>
                  <a:t>東</a:t>
                </a:r>
                <a:r>
                  <a:rPr kumimoji="1" lang="ja-JP" altLang="en-US" dirty="0" smtClean="0"/>
                  <a:t>部</a:t>
                </a:r>
                <a:endParaRPr kumimoji="1" lang="ja-JP" altLang="en-US" dirty="0"/>
              </a:p>
            </p:txBody>
          </p:sp>
          <p:sp>
            <p:nvSpPr>
              <p:cNvPr id="21" name="テキスト ボックス 20"/>
              <p:cNvSpPr txBox="1"/>
              <p:nvPr/>
            </p:nvSpPr>
            <p:spPr>
              <a:xfrm>
                <a:off x="576423" y="2412680"/>
                <a:ext cx="647494" cy="266180"/>
              </a:xfrm>
              <a:prstGeom prst="rect">
                <a:avLst/>
              </a:prstGeom>
              <a:noFill/>
            </p:spPr>
            <p:txBody>
              <a:bodyPr wrap="square" rtlCol="0">
                <a:spAutoFit/>
              </a:bodyPr>
              <a:lstStyle/>
              <a:p>
                <a:pPr algn="r"/>
                <a:r>
                  <a:rPr lang="en-US" altLang="ja-JP" dirty="0" smtClean="0"/>
                  <a:t>27</a:t>
                </a:r>
                <a:endParaRPr kumimoji="1" lang="ja-JP" altLang="en-US" dirty="0"/>
              </a:p>
            </p:txBody>
          </p:sp>
          <p:sp>
            <p:nvSpPr>
              <p:cNvPr id="22" name="テキスト ボックス 21"/>
              <p:cNvSpPr txBox="1"/>
              <p:nvPr/>
            </p:nvSpPr>
            <p:spPr>
              <a:xfrm>
                <a:off x="1243253" y="2412680"/>
                <a:ext cx="647494" cy="266180"/>
              </a:xfrm>
              <a:prstGeom prst="rect">
                <a:avLst/>
              </a:prstGeom>
              <a:noFill/>
            </p:spPr>
            <p:txBody>
              <a:bodyPr wrap="square" rtlCol="0">
                <a:spAutoFit/>
              </a:bodyPr>
              <a:lstStyle/>
              <a:p>
                <a:pPr algn="r"/>
                <a:r>
                  <a:rPr lang="en-US" altLang="ja-JP" dirty="0" smtClean="0"/>
                  <a:t>27</a:t>
                </a:r>
                <a:endParaRPr kumimoji="1" lang="ja-JP" altLang="en-US" dirty="0"/>
              </a:p>
            </p:txBody>
          </p:sp>
        </p:grpSp>
        <p:grpSp>
          <p:nvGrpSpPr>
            <p:cNvPr id="31" name="グループ化 30"/>
            <p:cNvGrpSpPr/>
            <p:nvPr/>
          </p:nvGrpSpPr>
          <p:grpSpPr>
            <a:xfrm>
              <a:off x="153753" y="2636912"/>
              <a:ext cx="1736994" cy="266180"/>
              <a:chOff x="153753" y="2762741"/>
              <a:chExt cx="1736994" cy="266180"/>
            </a:xfrm>
          </p:grpSpPr>
          <p:sp>
            <p:nvSpPr>
              <p:cNvPr id="17" name="テキスト ボックス 16"/>
              <p:cNvSpPr txBox="1"/>
              <p:nvPr/>
            </p:nvSpPr>
            <p:spPr>
              <a:xfrm>
                <a:off x="153753" y="2762741"/>
                <a:ext cx="647494" cy="266180"/>
              </a:xfrm>
              <a:prstGeom prst="rect">
                <a:avLst/>
              </a:prstGeom>
              <a:noFill/>
            </p:spPr>
            <p:txBody>
              <a:bodyPr wrap="square" rtlCol="0">
                <a:spAutoFit/>
              </a:bodyPr>
              <a:lstStyle/>
              <a:p>
                <a:r>
                  <a:rPr kumimoji="1" lang="ja-JP" altLang="en-US" dirty="0" smtClean="0"/>
                  <a:t>西部</a:t>
                </a:r>
                <a:endParaRPr kumimoji="1" lang="ja-JP" altLang="en-US" dirty="0"/>
              </a:p>
            </p:txBody>
          </p:sp>
          <p:sp>
            <p:nvSpPr>
              <p:cNvPr id="18" name="テキスト ボックス 17"/>
              <p:cNvSpPr txBox="1"/>
              <p:nvPr/>
            </p:nvSpPr>
            <p:spPr>
              <a:xfrm>
                <a:off x="576423" y="2762741"/>
                <a:ext cx="647494" cy="266180"/>
              </a:xfrm>
              <a:prstGeom prst="rect">
                <a:avLst/>
              </a:prstGeom>
              <a:noFill/>
            </p:spPr>
            <p:txBody>
              <a:bodyPr wrap="square" rtlCol="0">
                <a:spAutoFit/>
              </a:bodyPr>
              <a:lstStyle/>
              <a:p>
                <a:pPr algn="r"/>
                <a:r>
                  <a:rPr lang="en-US" altLang="ja-JP" dirty="0" smtClean="0"/>
                  <a:t>25</a:t>
                </a:r>
                <a:endParaRPr kumimoji="1" lang="ja-JP" altLang="en-US" dirty="0"/>
              </a:p>
            </p:txBody>
          </p:sp>
          <p:sp>
            <p:nvSpPr>
              <p:cNvPr id="19" name="テキスト ボックス 18"/>
              <p:cNvSpPr txBox="1"/>
              <p:nvPr/>
            </p:nvSpPr>
            <p:spPr>
              <a:xfrm>
                <a:off x="1243253" y="2762741"/>
                <a:ext cx="647494" cy="266180"/>
              </a:xfrm>
              <a:prstGeom prst="rect">
                <a:avLst/>
              </a:prstGeom>
              <a:noFill/>
            </p:spPr>
            <p:txBody>
              <a:bodyPr wrap="square" rtlCol="0">
                <a:spAutoFit/>
              </a:bodyPr>
              <a:lstStyle/>
              <a:p>
                <a:pPr algn="r"/>
                <a:r>
                  <a:rPr lang="en-US" altLang="ja-JP" dirty="0" smtClean="0"/>
                  <a:t>28</a:t>
                </a:r>
                <a:endParaRPr kumimoji="1" lang="ja-JP" altLang="en-US" dirty="0"/>
              </a:p>
            </p:txBody>
          </p:sp>
        </p:grpSp>
        <p:grpSp>
          <p:nvGrpSpPr>
            <p:cNvPr id="28" name="グループ化 27"/>
            <p:cNvGrpSpPr/>
            <p:nvPr/>
          </p:nvGrpSpPr>
          <p:grpSpPr>
            <a:xfrm>
              <a:off x="153753" y="1677679"/>
              <a:ext cx="1969975" cy="266180"/>
              <a:chOff x="153753" y="1712557"/>
              <a:chExt cx="1969975" cy="266180"/>
            </a:xfrm>
          </p:grpSpPr>
          <p:sp>
            <p:nvSpPr>
              <p:cNvPr id="12" name="テキスト ボックス 11"/>
              <p:cNvSpPr txBox="1"/>
              <p:nvPr/>
            </p:nvSpPr>
            <p:spPr>
              <a:xfrm>
                <a:off x="153753" y="1712557"/>
                <a:ext cx="647495" cy="266180"/>
              </a:xfrm>
              <a:prstGeom prst="rect">
                <a:avLst/>
              </a:prstGeom>
              <a:noFill/>
            </p:spPr>
            <p:txBody>
              <a:bodyPr wrap="square" rtlCol="0">
                <a:spAutoFit/>
              </a:bodyPr>
              <a:lstStyle/>
              <a:p>
                <a:r>
                  <a:rPr kumimoji="1" lang="ja-JP" altLang="en-US" dirty="0" smtClean="0"/>
                  <a:t>北部</a:t>
                </a:r>
                <a:endParaRPr kumimoji="1" lang="ja-JP" altLang="en-US" dirty="0"/>
              </a:p>
            </p:txBody>
          </p:sp>
          <p:sp>
            <p:nvSpPr>
              <p:cNvPr id="13" name="テキスト ボックス 12"/>
              <p:cNvSpPr txBox="1"/>
              <p:nvPr/>
            </p:nvSpPr>
            <p:spPr>
              <a:xfrm>
                <a:off x="576423" y="1712557"/>
                <a:ext cx="647495" cy="266180"/>
              </a:xfrm>
              <a:prstGeom prst="rect">
                <a:avLst/>
              </a:prstGeom>
              <a:noFill/>
            </p:spPr>
            <p:txBody>
              <a:bodyPr wrap="square" rtlCol="0">
                <a:spAutoFit/>
              </a:bodyPr>
              <a:lstStyle/>
              <a:p>
                <a:pPr algn="r"/>
                <a:r>
                  <a:rPr kumimoji="1" lang="en-US" altLang="ja-JP" dirty="0" smtClean="0"/>
                  <a:t>13</a:t>
                </a:r>
                <a:endParaRPr kumimoji="1" lang="ja-JP" altLang="en-US" dirty="0"/>
              </a:p>
            </p:txBody>
          </p:sp>
          <p:sp>
            <p:nvSpPr>
              <p:cNvPr id="14" name="テキスト ボックス 13"/>
              <p:cNvSpPr txBox="1"/>
              <p:nvPr/>
            </p:nvSpPr>
            <p:spPr>
              <a:xfrm>
                <a:off x="1043608" y="1712557"/>
                <a:ext cx="416246" cy="266180"/>
              </a:xfrm>
              <a:prstGeom prst="rect">
                <a:avLst/>
              </a:prstGeom>
              <a:noFill/>
            </p:spPr>
            <p:txBody>
              <a:bodyPr wrap="square" rtlCol="0">
                <a:spAutoFit/>
              </a:bodyPr>
              <a:lstStyle/>
              <a:p>
                <a:r>
                  <a:rPr kumimoji="1" lang="en-US" altLang="ja-JP" dirty="0" smtClean="0"/>
                  <a:t>%</a:t>
                </a:r>
                <a:endParaRPr kumimoji="1" lang="ja-JP" altLang="en-US" dirty="0"/>
              </a:p>
            </p:txBody>
          </p:sp>
          <p:sp>
            <p:nvSpPr>
              <p:cNvPr id="15" name="テキスト ボックス 14"/>
              <p:cNvSpPr txBox="1"/>
              <p:nvPr/>
            </p:nvSpPr>
            <p:spPr>
              <a:xfrm>
                <a:off x="1243253" y="1712557"/>
                <a:ext cx="647495" cy="266180"/>
              </a:xfrm>
              <a:prstGeom prst="rect">
                <a:avLst/>
              </a:prstGeom>
              <a:noFill/>
            </p:spPr>
            <p:txBody>
              <a:bodyPr wrap="square" rtlCol="0">
                <a:spAutoFit/>
              </a:bodyPr>
              <a:lstStyle/>
              <a:p>
                <a:pPr algn="r"/>
                <a:r>
                  <a:rPr lang="en-US" altLang="ja-JP" dirty="0" smtClean="0"/>
                  <a:t>39</a:t>
                </a:r>
                <a:endParaRPr kumimoji="1" lang="ja-JP" altLang="en-US" dirty="0"/>
              </a:p>
            </p:txBody>
          </p:sp>
          <p:sp>
            <p:nvSpPr>
              <p:cNvPr id="16" name="テキスト ボックス 15"/>
              <p:cNvSpPr txBox="1"/>
              <p:nvPr/>
            </p:nvSpPr>
            <p:spPr>
              <a:xfrm>
                <a:off x="1707482" y="1712557"/>
                <a:ext cx="416246" cy="266180"/>
              </a:xfrm>
              <a:prstGeom prst="rect">
                <a:avLst/>
              </a:prstGeom>
              <a:noFill/>
            </p:spPr>
            <p:txBody>
              <a:bodyPr wrap="square" rtlCol="0">
                <a:spAutoFit/>
              </a:bodyPr>
              <a:lstStyle/>
              <a:p>
                <a:r>
                  <a:rPr kumimoji="1" lang="en-US" altLang="ja-JP" dirty="0" smtClean="0"/>
                  <a:t>%</a:t>
                </a:r>
                <a:endParaRPr kumimoji="1" lang="ja-JP" altLang="en-US" dirty="0"/>
              </a:p>
            </p:txBody>
          </p:sp>
        </p:grpSp>
      </p:grpSp>
      <p:sp>
        <p:nvSpPr>
          <p:cNvPr id="46" name="テキスト ボックス 45"/>
          <p:cNvSpPr txBox="1"/>
          <p:nvPr/>
        </p:nvSpPr>
        <p:spPr>
          <a:xfrm>
            <a:off x="254260" y="1273984"/>
            <a:ext cx="3813684" cy="1323439"/>
          </a:xfrm>
          <a:prstGeom prst="rect">
            <a:avLst/>
          </a:prstGeom>
          <a:noFill/>
        </p:spPr>
        <p:txBody>
          <a:bodyPr wrap="square" rtlCol="0">
            <a:spAutoFit/>
          </a:bodyPr>
          <a:lstStyle/>
          <a:p>
            <a:r>
              <a:rPr kumimoji="1" lang="en-US" altLang="ja-JP" sz="4000" dirty="0" smtClean="0">
                <a:solidFill>
                  <a:schemeClr val="accent4">
                    <a:lumMod val="60000"/>
                    <a:lumOff val="40000"/>
                  </a:schemeClr>
                </a:solidFill>
              </a:rPr>
              <a:t>(A</a:t>
            </a:r>
            <a:r>
              <a:rPr kumimoji="1" lang="ja-JP" altLang="en-US" sz="4000" dirty="0" smtClean="0">
                <a:solidFill>
                  <a:schemeClr val="accent4">
                    <a:lumMod val="60000"/>
                    <a:lumOff val="40000"/>
                  </a:schemeClr>
                </a:solidFill>
              </a:rPr>
              <a:t>社の立場で</a:t>
            </a:r>
            <a:r>
              <a:rPr kumimoji="1" lang="en-US" altLang="ja-JP" sz="4000" dirty="0" smtClean="0">
                <a:solidFill>
                  <a:schemeClr val="accent4">
                    <a:lumMod val="60000"/>
                    <a:lumOff val="40000"/>
                  </a:schemeClr>
                </a:solidFill>
              </a:rPr>
              <a:t>)</a:t>
            </a:r>
          </a:p>
          <a:p>
            <a:r>
              <a:rPr lang="ja-JP" altLang="en-US" sz="4000" dirty="0" smtClean="0">
                <a:solidFill>
                  <a:schemeClr val="accent4">
                    <a:lumMod val="60000"/>
                    <a:lumOff val="40000"/>
                  </a:schemeClr>
                </a:solidFill>
              </a:rPr>
              <a:t>北部</a:t>
            </a:r>
            <a:r>
              <a:rPr lang="ja-JP" altLang="en-US" sz="4000" dirty="0">
                <a:solidFill>
                  <a:schemeClr val="accent4">
                    <a:lumMod val="60000"/>
                    <a:lumOff val="40000"/>
                  </a:schemeClr>
                </a:solidFill>
              </a:rPr>
              <a:t>がんばれ</a:t>
            </a:r>
            <a:endParaRPr kumimoji="1" lang="ja-JP" altLang="en-US" sz="4000" dirty="0">
              <a:solidFill>
                <a:schemeClr val="accent4">
                  <a:lumMod val="60000"/>
                  <a:lumOff val="40000"/>
                </a:schemeClr>
              </a:solidFill>
            </a:endParaRPr>
          </a:p>
        </p:txBody>
      </p:sp>
      <p:sp>
        <p:nvSpPr>
          <p:cNvPr id="38" name="円/楕円 37"/>
          <p:cNvSpPr/>
          <p:nvPr/>
        </p:nvSpPr>
        <p:spPr>
          <a:xfrm>
            <a:off x="1619672" y="4060807"/>
            <a:ext cx="1298587" cy="360040"/>
          </a:xfrm>
          <a:prstGeom prst="ellipse">
            <a:avLst/>
          </a:prstGeom>
          <a:no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 name="円/楕円 7"/>
          <p:cNvSpPr/>
          <p:nvPr/>
        </p:nvSpPr>
        <p:spPr>
          <a:xfrm>
            <a:off x="4427984" y="1124744"/>
            <a:ext cx="1224136" cy="3515123"/>
          </a:xfrm>
          <a:prstGeom prst="ellipse">
            <a:avLst/>
          </a:prstGeom>
          <a:noFill/>
          <a:ln w="381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 name="テキスト ボックス 2"/>
          <p:cNvSpPr txBox="1"/>
          <p:nvPr/>
        </p:nvSpPr>
        <p:spPr>
          <a:xfrm>
            <a:off x="7668344" y="2060848"/>
            <a:ext cx="576064" cy="369332"/>
          </a:xfrm>
          <a:prstGeom prst="rect">
            <a:avLst/>
          </a:prstGeom>
          <a:noFill/>
        </p:spPr>
        <p:txBody>
          <a:bodyPr wrap="square" rtlCol="0">
            <a:spAutoFit/>
          </a:bodyPr>
          <a:lstStyle/>
          <a:p>
            <a:r>
              <a:rPr kumimoji="1" lang="en-US" altLang="ja-JP" dirty="0" smtClean="0">
                <a:solidFill>
                  <a:schemeClr val="accent4">
                    <a:lumMod val="60000"/>
                    <a:lumOff val="40000"/>
                  </a:schemeClr>
                </a:solidFill>
              </a:rPr>
              <a:t>A</a:t>
            </a:r>
            <a:r>
              <a:rPr kumimoji="1" lang="ja-JP" altLang="en-US" dirty="0" smtClean="0">
                <a:solidFill>
                  <a:schemeClr val="accent4">
                    <a:lumMod val="60000"/>
                    <a:lumOff val="40000"/>
                  </a:schemeClr>
                </a:solidFill>
              </a:rPr>
              <a:t>社</a:t>
            </a:r>
            <a:endParaRPr kumimoji="1" lang="ja-JP" altLang="en-US" dirty="0">
              <a:solidFill>
                <a:schemeClr val="accent4">
                  <a:lumMod val="60000"/>
                  <a:lumOff val="40000"/>
                </a:schemeClr>
              </a:solidFill>
            </a:endParaRPr>
          </a:p>
        </p:txBody>
      </p:sp>
      <p:sp>
        <p:nvSpPr>
          <p:cNvPr id="4" name="テキスト ボックス 3"/>
          <p:cNvSpPr txBox="1"/>
          <p:nvPr/>
        </p:nvSpPr>
        <p:spPr>
          <a:xfrm>
            <a:off x="8172400" y="1907540"/>
            <a:ext cx="1080120" cy="369332"/>
          </a:xfrm>
          <a:prstGeom prst="rect">
            <a:avLst/>
          </a:prstGeom>
          <a:noFill/>
        </p:spPr>
        <p:txBody>
          <a:bodyPr wrap="square" rtlCol="0">
            <a:spAutoFit/>
          </a:bodyPr>
          <a:lstStyle/>
          <a:p>
            <a:r>
              <a:rPr kumimoji="1" lang="en-US" altLang="ja-JP" dirty="0" smtClean="0">
                <a:solidFill>
                  <a:schemeClr val="tx1">
                    <a:lumMod val="75000"/>
                  </a:schemeClr>
                </a:solidFill>
              </a:rPr>
              <a:t>B</a:t>
            </a:r>
            <a:r>
              <a:rPr kumimoji="1" lang="ja-JP" altLang="en-US" dirty="0" smtClean="0">
                <a:solidFill>
                  <a:schemeClr val="tx1">
                    <a:lumMod val="75000"/>
                  </a:schemeClr>
                </a:solidFill>
              </a:rPr>
              <a:t>社</a:t>
            </a:r>
            <a:endParaRPr kumimoji="1" lang="ja-JP" altLang="en-US" dirty="0">
              <a:solidFill>
                <a:schemeClr val="tx1">
                  <a:lumMod val="75000"/>
                </a:schemeClr>
              </a:solidFill>
            </a:endParaRPr>
          </a:p>
        </p:txBody>
      </p:sp>
      <p:sp>
        <p:nvSpPr>
          <p:cNvPr id="35" name="テキスト ボックス 34"/>
          <p:cNvSpPr txBox="1"/>
          <p:nvPr/>
        </p:nvSpPr>
        <p:spPr>
          <a:xfrm>
            <a:off x="4427984" y="4985886"/>
            <a:ext cx="4284711" cy="461665"/>
          </a:xfrm>
          <a:prstGeom prst="rect">
            <a:avLst/>
          </a:prstGeom>
          <a:noFill/>
        </p:spPr>
        <p:txBody>
          <a:bodyPr wrap="square" rtlCol="0">
            <a:spAutoFit/>
          </a:bodyPr>
          <a:lstStyle/>
          <a:p>
            <a:r>
              <a:rPr kumimoji="1" lang="ja-JP" altLang="en-US" sz="2400" dirty="0" smtClean="0"/>
              <a:t>図．</a:t>
            </a:r>
            <a:r>
              <a:rPr kumimoji="1" lang="en-US" altLang="ja-JP" sz="2400" dirty="0" smtClean="0"/>
              <a:t>A</a:t>
            </a:r>
            <a:r>
              <a:rPr kumimoji="1" lang="ja-JP" altLang="en-US" sz="2400" dirty="0" smtClean="0"/>
              <a:t>社と</a:t>
            </a:r>
            <a:r>
              <a:rPr kumimoji="1" lang="en-US" altLang="ja-JP" sz="2400" dirty="0" smtClean="0"/>
              <a:t>B</a:t>
            </a:r>
            <a:r>
              <a:rPr kumimoji="1" lang="ja-JP" altLang="en-US" sz="2400" dirty="0" smtClean="0"/>
              <a:t>社の地区別の売上</a:t>
            </a:r>
            <a:endParaRPr kumimoji="1" lang="ja-JP" altLang="en-US" sz="2400" dirty="0"/>
          </a:p>
        </p:txBody>
      </p:sp>
      <p:sp>
        <p:nvSpPr>
          <p:cNvPr id="36" name="テキスト ボックス 35"/>
          <p:cNvSpPr txBox="1"/>
          <p:nvPr/>
        </p:nvSpPr>
        <p:spPr>
          <a:xfrm rot="16200000">
            <a:off x="2791814" y="2411284"/>
            <a:ext cx="2005814" cy="461665"/>
          </a:xfrm>
          <a:prstGeom prst="rect">
            <a:avLst/>
          </a:prstGeom>
          <a:noFill/>
        </p:spPr>
        <p:txBody>
          <a:bodyPr wrap="square" rtlCol="0">
            <a:spAutoFit/>
          </a:bodyPr>
          <a:lstStyle/>
          <a:p>
            <a:r>
              <a:rPr lang="ja-JP" altLang="en-US" sz="2400" dirty="0" smtClean="0"/>
              <a:t>売り上げ</a:t>
            </a:r>
            <a:r>
              <a:rPr lang="en-US" altLang="ja-JP" sz="2400" dirty="0"/>
              <a:t> </a:t>
            </a:r>
            <a:r>
              <a:rPr lang="en-US" altLang="ja-JP" sz="2400" dirty="0" smtClean="0"/>
              <a:t>(%)</a:t>
            </a:r>
            <a:endParaRPr kumimoji="1" lang="ja-JP" altLang="en-US" sz="2400" dirty="0"/>
          </a:p>
        </p:txBody>
      </p:sp>
      <p:sp>
        <p:nvSpPr>
          <p:cNvPr id="37" name="テキスト ボックス 36"/>
          <p:cNvSpPr txBox="1"/>
          <p:nvPr/>
        </p:nvSpPr>
        <p:spPr>
          <a:xfrm>
            <a:off x="6070475" y="4509120"/>
            <a:ext cx="999728" cy="461665"/>
          </a:xfrm>
          <a:prstGeom prst="rect">
            <a:avLst/>
          </a:prstGeom>
          <a:noFill/>
        </p:spPr>
        <p:txBody>
          <a:bodyPr wrap="square" rtlCol="0">
            <a:spAutoFit/>
          </a:bodyPr>
          <a:lstStyle/>
          <a:p>
            <a:pPr algn="ctr"/>
            <a:r>
              <a:rPr kumimoji="1" lang="ja-JP" altLang="en-US" sz="2400" dirty="0" smtClean="0"/>
              <a:t>地区</a:t>
            </a:r>
            <a:endParaRPr kumimoji="1" lang="ja-JP" altLang="en-US" sz="2400" dirty="0"/>
          </a:p>
        </p:txBody>
      </p:sp>
      <p:sp>
        <p:nvSpPr>
          <p:cNvPr id="10" name="スライド番号プレースホルダー 9"/>
          <p:cNvSpPr>
            <a:spLocks noGrp="1"/>
          </p:cNvSpPr>
          <p:nvPr>
            <p:ph type="sldNum" sz="quarter" idx="12"/>
          </p:nvPr>
        </p:nvSpPr>
        <p:spPr/>
        <p:txBody>
          <a:bodyPr/>
          <a:lstStyle/>
          <a:p>
            <a:fld id="{749DC45D-918B-423E-B5AE-ED0B78335A00}" type="slidenum">
              <a:rPr lang="ja-JP" altLang="en-US" smtClean="0"/>
              <a:pPr/>
              <a:t>43</a:t>
            </a:fld>
            <a:r>
              <a:rPr lang="en-US" altLang="ja-JP" smtClean="0"/>
              <a:t>/81</a:t>
            </a:r>
            <a:endParaRPr lang="ja-JP" altLang="en-US" dirty="0"/>
          </a:p>
        </p:txBody>
      </p:sp>
    </p:spTree>
    <p:extLst>
      <p:ext uri="{BB962C8B-B14F-4D97-AF65-F5344CB8AC3E}">
        <p14:creationId xmlns:p14="http://schemas.microsoft.com/office/powerpoint/2010/main" val="49808825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タイトル 1"/>
          <p:cNvSpPr>
            <a:spLocks noGrp="1"/>
          </p:cNvSpPr>
          <p:nvPr>
            <p:ph type="title"/>
          </p:nvPr>
        </p:nvSpPr>
        <p:spPr>
          <a:xfrm>
            <a:off x="107504" y="188640"/>
            <a:ext cx="5184576" cy="792088"/>
          </a:xfrm>
          <a:solidFill>
            <a:schemeClr val="bg2">
              <a:alpha val="70000"/>
            </a:schemeClr>
          </a:solidFill>
        </p:spPr>
        <p:txBody>
          <a:bodyPr/>
          <a:lstStyle/>
          <a:p>
            <a:r>
              <a:rPr lang="ja-JP" altLang="en-US" dirty="0"/>
              <a:t>グラフ</a:t>
            </a:r>
            <a:r>
              <a:rPr kumimoji="1" lang="ja-JP" altLang="en-US" dirty="0" smtClean="0"/>
              <a:t>を作る前に</a:t>
            </a:r>
            <a:endParaRPr kumimoji="1" lang="ja-JP" altLang="en-US" dirty="0"/>
          </a:p>
        </p:txBody>
      </p:sp>
      <p:sp>
        <p:nvSpPr>
          <p:cNvPr id="5" name="コンテンツ プレースホルダー 2"/>
          <p:cNvSpPr>
            <a:spLocks noGrp="1"/>
          </p:cNvSpPr>
          <p:nvPr>
            <p:ph idx="1"/>
          </p:nvPr>
        </p:nvSpPr>
        <p:spPr>
          <a:xfrm>
            <a:off x="251520" y="1289110"/>
            <a:ext cx="7560840" cy="1563826"/>
          </a:xfrm>
          <a:solidFill>
            <a:schemeClr val="bg2">
              <a:alpha val="70000"/>
            </a:schemeClr>
          </a:solidFill>
          <a:effectLst>
            <a:softEdge rad="31750"/>
          </a:effectLst>
        </p:spPr>
        <p:txBody>
          <a:bodyPr>
            <a:noAutofit/>
          </a:bodyPr>
          <a:lstStyle/>
          <a:p>
            <a:pPr marL="0" indent="0">
              <a:buNone/>
            </a:pPr>
            <a:r>
              <a:rPr lang="ja-JP" altLang="en-US" dirty="0"/>
              <a:t>まず主張をはっきり</a:t>
            </a:r>
            <a:endParaRPr lang="en-US" altLang="ja-JP" dirty="0"/>
          </a:p>
          <a:p>
            <a:pPr marL="0" indent="0">
              <a:buNone/>
            </a:pPr>
            <a:r>
              <a:rPr lang="ja-JP" altLang="en-US" dirty="0"/>
              <a:t>その上で最適</a:t>
            </a:r>
            <a:r>
              <a:rPr lang="ja-JP" altLang="en-US" dirty="0" smtClean="0"/>
              <a:t>なグラフを</a:t>
            </a:r>
            <a:r>
              <a:rPr lang="ja-JP" altLang="en-US" dirty="0"/>
              <a:t>選ぶ</a:t>
            </a:r>
            <a:endParaRPr lang="en-US" altLang="ja-JP" dirty="0"/>
          </a:p>
        </p:txBody>
      </p:sp>
      <p:sp>
        <p:nvSpPr>
          <p:cNvPr id="6" name="スライド番号プレースホルダー 5"/>
          <p:cNvSpPr>
            <a:spLocks noGrp="1"/>
          </p:cNvSpPr>
          <p:nvPr>
            <p:ph type="sldNum" sz="quarter" idx="12"/>
          </p:nvPr>
        </p:nvSpPr>
        <p:spPr/>
        <p:txBody>
          <a:bodyPr/>
          <a:lstStyle/>
          <a:p>
            <a:fld id="{749DC45D-918B-423E-B5AE-ED0B78335A00}" type="slidenum">
              <a:rPr lang="ja-JP" altLang="en-US" smtClean="0"/>
              <a:pPr/>
              <a:t>44</a:t>
            </a:fld>
            <a:r>
              <a:rPr lang="en-US" altLang="ja-JP" smtClean="0"/>
              <a:t>/81</a:t>
            </a:r>
            <a:endParaRPr lang="ja-JP" altLang="en-US" dirty="0"/>
          </a:p>
        </p:txBody>
      </p:sp>
    </p:spTree>
    <p:extLst>
      <p:ext uri="{BB962C8B-B14F-4D97-AF65-F5344CB8AC3E}">
        <p14:creationId xmlns:p14="http://schemas.microsoft.com/office/powerpoint/2010/main" val="159736051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グラフの選択</a:t>
            </a:r>
            <a:endParaRPr kumimoji="1" lang="ja-JP" altLang="en-US" dirty="0"/>
          </a:p>
        </p:txBody>
      </p:sp>
      <p:sp>
        <p:nvSpPr>
          <p:cNvPr id="3" name="コンテンツ プレースホルダー 2"/>
          <p:cNvSpPr>
            <a:spLocks noGrp="1"/>
          </p:cNvSpPr>
          <p:nvPr>
            <p:ph idx="1"/>
          </p:nvPr>
        </p:nvSpPr>
        <p:spPr>
          <a:xfrm>
            <a:off x="4716016" y="1250682"/>
            <a:ext cx="4114800" cy="731735"/>
          </a:xfrm>
        </p:spPr>
        <p:txBody>
          <a:bodyPr/>
          <a:lstStyle/>
          <a:p>
            <a:pPr marL="0" indent="0">
              <a:buNone/>
            </a:pPr>
            <a:r>
              <a:rPr kumimoji="1" lang="ja-JP" altLang="en-US" dirty="0" smtClean="0">
                <a:solidFill>
                  <a:schemeClr val="accent5">
                    <a:lumMod val="60000"/>
                    <a:lumOff val="40000"/>
                  </a:schemeClr>
                </a:solidFill>
              </a:rPr>
              <a:t>グラフは</a:t>
            </a:r>
            <a:r>
              <a:rPr kumimoji="1" lang="en-US" altLang="ja-JP" dirty="0" smtClean="0">
                <a:solidFill>
                  <a:schemeClr val="accent5">
                    <a:lumMod val="60000"/>
                    <a:lumOff val="40000"/>
                  </a:schemeClr>
                </a:solidFill>
              </a:rPr>
              <a:t>5</a:t>
            </a:r>
            <a:r>
              <a:rPr kumimoji="1" lang="ja-JP" altLang="en-US" dirty="0" smtClean="0">
                <a:solidFill>
                  <a:schemeClr val="accent5">
                    <a:lumMod val="60000"/>
                    <a:lumOff val="40000"/>
                  </a:schemeClr>
                </a:solidFill>
              </a:rPr>
              <a:t>種類</a:t>
            </a:r>
            <a:endParaRPr kumimoji="1" lang="en-US" altLang="ja-JP" dirty="0" smtClean="0">
              <a:solidFill>
                <a:schemeClr val="accent5">
                  <a:lumMod val="60000"/>
                  <a:lumOff val="40000"/>
                </a:schemeClr>
              </a:solidFill>
            </a:endParaRPr>
          </a:p>
        </p:txBody>
      </p:sp>
      <p:sp>
        <p:nvSpPr>
          <p:cNvPr id="4" name="コンテンツ プレースホルダー 2"/>
          <p:cNvSpPr txBox="1">
            <a:spLocks/>
          </p:cNvSpPr>
          <p:nvPr/>
        </p:nvSpPr>
        <p:spPr>
          <a:xfrm>
            <a:off x="5009220" y="1982416"/>
            <a:ext cx="3528392" cy="412140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kumimoji="1" sz="4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36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spcBef>
                <a:spcPts val="600"/>
              </a:spcBef>
              <a:buFont typeface="Wingdings" pitchFamily="2" charset="2"/>
              <a:buChar char="l"/>
            </a:pPr>
            <a:r>
              <a:rPr lang="ja-JP" altLang="en-US" dirty="0" smtClean="0"/>
              <a:t>円</a:t>
            </a:r>
            <a:r>
              <a:rPr lang="ja-JP" altLang="en-US" sz="3200" dirty="0" smtClean="0"/>
              <a:t>グラフ</a:t>
            </a:r>
            <a:endParaRPr lang="en-US" altLang="ja-JP" sz="3200" dirty="0" smtClean="0"/>
          </a:p>
          <a:p>
            <a:pPr>
              <a:spcBef>
                <a:spcPts val="600"/>
              </a:spcBef>
              <a:buFont typeface="Wingdings" pitchFamily="2" charset="2"/>
              <a:buChar char="l"/>
            </a:pPr>
            <a:r>
              <a:rPr lang="ja-JP" altLang="en-US" dirty="0" smtClean="0"/>
              <a:t>縦棒</a:t>
            </a:r>
            <a:r>
              <a:rPr lang="ja-JP" altLang="en-US" sz="3200" dirty="0" smtClean="0"/>
              <a:t>グラフ</a:t>
            </a:r>
            <a:endParaRPr lang="en-US" altLang="ja-JP" dirty="0" smtClean="0"/>
          </a:p>
          <a:p>
            <a:pPr>
              <a:spcBef>
                <a:spcPts val="600"/>
              </a:spcBef>
              <a:buFont typeface="Wingdings" pitchFamily="2" charset="2"/>
              <a:buChar char="l"/>
            </a:pPr>
            <a:r>
              <a:rPr lang="ja-JP" altLang="en-US" dirty="0" smtClean="0"/>
              <a:t>横棒</a:t>
            </a:r>
            <a:r>
              <a:rPr lang="ja-JP" altLang="en-US" sz="3200" dirty="0" smtClean="0"/>
              <a:t>グラフ</a:t>
            </a:r>
            <a:endParaRPr lang="en-US" altLang="ja-JP" dirty="0" smtClean="0"/>
          </a:p>
          <a:p>
            <a:pPr>
              <a:spcBef>
                <a:spcPts val="600"/>
              </a:spcBef>
              <a:buFont typeface="Wingdings" pitchFamily="2" charset="2"/>
              <a:buChar char="l"/>
            </a:pPr>
            <a:r>
              <a:rPr lang="ja-JP" altLang="en-US" dirty="0" smtClean="0"/>
              <a:t>折れ線</a:t>
            </a:r>
            <a:r>
              <a:rPr lang="ja-JP" altLang="en-US" sz="3200" dirty="0" smtClean="0"/>
              <a:t>グラフ</a:t>
            </a:r>
            <a:endParaRPr lang="en-US" altLang="ja-JP" sz="3600" dirty="0" smtClean="0"/>
          </a:p>
          <a:p>
            <a:pPr>
              <a:spcBef>
                <a:spcPts val="600"/>
              </a:spcBef>
              <a:buFont typeface="Wingdings" pitchFamily="2" charset="2"/>
              <a:buChar char="l"/>
            </a:pPr>
            <a:r>
              <a:rPr lang="ja-JP" altLang="en-US" dirty="0" smtClean="0"/>
              <a:t>散布図</a:t>
            </a:r>
            <a:endParaRPr lang="en-US" altLang="ja-JP" dirty="0" smtClean="0"/>
          </a:p>
        </p:txBody>
      </p:sp>
      <p:sp>
        <p:nvSpPr>
          <p:cNvPr id="5" name="コンテンツ プレースホルダー 2"/>
          <p:cNvSpPr txBox="1">
            <a:spLocks/>
          </p:cNvSpPr>
          <p:nvPr/>
        </p:nvSpPr>
        <p:spPr>
          <a:xfrm>
            <a:off x="179512" y="1250682"/>
            <a:ext cx="4114800" cy="73173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kumimoji="1" sz="4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36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buFont typeface="Arial" pitchFamily="34" charset="0"/>
              <a:buNone/>
            </a:pPr>
            <a:r>
              <a:rPr lang="ja-JP" altLang="en-US" dirty="0" smtClean="0">
                <a:solidFill>
                  <a:schemeClr val="accent5">
                    <a:lumMod val="60000"/>
                    <a:lumOff val="40000"/>
                  </a:schemeClr>
                </a:solidFill>
              </a:rPr>
              <a:t>比較法は</a:t>
            </a:r>
            <a:r>
              <a:rPr lang="en-US" altLang="ja-JP" dirty="0" smtClean="0">
                <a:solidFill>
                  <a:schemeClr val="accent5">
                    <a:lumMod val="60000"/>
                    <a:lumOff val="40000"/>
                  </a:schemeClr>
                </a:solidFill>
              </a:rPr>
              <a:t>5</a:t>
            </a:r>
            <a:r>
              <a:rPr lang="ja-JP" altLang="en-US" dirty="0" smtClean="0">
                <a:solidFill>
                  <a:schemeClr val="accent5">
                    <a:lumMod val="60000"/>
                    <a:lumOff val="40000"/>
                  </a:schemeClr>
                </a:solidFill>
              </a:rPr>
              <a:t>種類</a:t>
            </a:r>
            <a:endParaRPr lang="en-US" altLang="ja-JP" dirty="0" smtClean="0">
              <a:solidFill>
                <a:schemeClr val="accent5">
                  <a:lumMod val="60000"/>
                  <a:lumOff val="40000"/>
                </a:schemeClr>
              </a:solidFill>
            </a:endParaRPr>
          </a:p>
        </p:txBody>
      </p:sp>
      <p:sp>
        <p:nvSpPr>
          <p:cNvPr id="6" name="コンテンツ プレースホルダー 2"/>
          <p:cNvSpPr txBox="1">
            <a:spLocks/>
          </p:cNvSpPr>
          <p:nvPr/>
        </p:nvSpPr>
        <p:spPr>
          <a:xfrm>
            <a:off x="400708" y="1982416"/>
            <a:ext cx="3672408" cy="412140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kumimoji="1" sz="4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36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spcBef>
                <a:spcPts val="600"/>
              </a:spcBef>
              <a:buFont typeface="Wingdings" pitchFamily="2" charset="2"/>
              <a:buChar char="l"/>
            </a:pPr>
            <a:r>
              <a:rPr lang="ja-JP" altLang="en-US" dirty="0" smtClean="0"/>
              <a:t>構成要素</a:t>
            </a:r>
            <a:r>
              <a:rPr lang="ja-JP" altLang="en-US" sz="3200" dirty="0" smtClean="0"/>
              <a:t>比較</a:t>
            </a:r>
            <a:endParaRPr lang="en-US" altLang="ja-JP" sz="3200" dirty="0" smtClean="0"/>
          </a:p>
          <a:p>
            <a:pPr>
              <a:spcBef>
                <a:spcPts val="600"/>
              </a:spcBef>
              <a:buFont typeface="Wingdings" pitchFamily="2" charset="2"/>
              <a:buChar char="l"/>
            </a:pPr>
            <a:r>
              <a:rPr lang="ja-JP" altLang="en-US" dirty="0" smtClean="0"/>
              <a:t>アイテム</a:t>
            </a:r>
            <a:r>
              <a:rPr lang="ja-JP" altLang="en-US" sz="3200" dirty="0" smtClean="0"/>
              <a:t>比較</a:t>
            </a:r>
            <a:endParaRPr lang="en-US" altLang="ja-JP" sz="3200" dirty="0" smtClean="0"/>
          </a:p>
          <a:p>
            <a:pPr>
              <a:spcBef>
                <a:spcPts val="600"/>
              </a:spcBef>
              <a:buFont typeface="Wingdings" pitchFamily="2" charset="2"/>
              <a:buChar char="l"/>
            </a:pPr>
            <a:r>
              <a:rPr lang="ja-JP" altLang="en-US" dirty="0" smtClean="0"/>
              <a:t>時系列</a:t>
            </a:r>
            <a:r>
              <a:rPr lang="ja-JP" altLang="en-US" sz="3200" dirty="0" smtClean="0"/>
              <a:t>比較</a:t>
            </a:r>
            <a:endParaRPr lang="en-US" altLang="ja-JP" sz="3200" dirty="0" smtClean="0"/>
          </a:p>
          <a:p>
            <a:pPr>
              <a:spcBef>
                <a:spcPts val="600"/>
              </a:spcBef>
              <a:buFont typeface="Wingdings" pitchFamily="2" charset="2"/>
              <a:buChar char="l"/>
            </a:pPr>
            <a:r>
              <a:rPr lang="ja-JP" altLang="en-US" dirty="0" smtClean="0"/>
              <a:t>頻度</a:t>
            </a:r>
            <a:r>
              <a:rPr lang="ja-JP" altLang="en-US" sz="3200" dirty="0" smtClean="0"/>
              <a:t>比較</a:t>
            </a:r>
            <a:endParaRPr lang="en-US" altLang="ja-JP" sz="3200" dirty="0" smtClean="0"/>
          </a:p>
          <a:p>
            <a:pPr>
              <a:spcBef>
                <a:spcPts val="600"/>
              </a:spcBef>
              <a:buFont typeface="Wingdings" pitchFamily="2" charset="2"/>
              <a:buChar char="l"/>
            </a:pPr>
            <a:r>
              <a:rPr lang="ja-JP" altLang="en-US" dirty="0" smtClean="0"/>
              <a:t>相関</a:t>
            </a:r>
            <a:r>
              <a:rPr lang="ja-JP" altLang="en-US" sz="3200" dirty="0" smtClean="0"/>
              <a:t>比較</a:t>
            </a:r>
            <a:endParaRPr lang="en-US" altLang="ja-JP" sz="3200" dirty="0" smtClean="0"/>
          </a:p>
        </p:txBody>
      </p:sp>
      <p:sp>
        <p:nvSpPr>
          <p:cNvPr id="8" name="スライド番号プレースホルダー 7"/>
          <p:cNvSpPr>
            <a:spLocks noGrp="1"/>
          </p:cNvSpPr>
          <p:nvPr>
            <p:ph type="sldNum" sz="quarter" idx="12"/>
          </p:nvPr>
        </p:nvSpPr>
        <p:spPr/>
        <p:txBody>
          <a:bodyPr/>
          <a:lstStyle/>
          <a:p>
            <a:fld id="{749DC45D-918B-423E-B5AE-ED0B78335A00}" type="slidenum">
              <a:rPr lang="ja-JP" altLang="en-US" smtClean="0"/>
              <a:pPr/>
              <a:t>45</a:t>
            </a:fld>
            <a:r>
              <a:rPr lang="en-US" altLang="ja-JP" smtClean="0"/>
              <a:t>/81</a:t>
            </a:r>
            <a:endParaRPr lang="ja-JP" altLang="en-US" dirty="0"/>
          </a:p>
        </p:txBody>
      </p:sp>
    </p:spTree>
    <p:extLst>
      <p:ext uri="{BB962C8B-B14F-4D97-AF65-F5344CB8AC3E}">
        <p14:creationId xmlns:p14="http://schemas.microsoft.com/office/powerpoint/2010/main" val="6789531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グラフの選択</a:t>
            </a:r>
            <a:endParaRPr kumimoji="1" lang="ja-JP" altLang="en-US" dirty="0"/>
          </a:p>
        </p:txBody>
      </p:sp>
      <p:sp>
        <p:nvSpPr>
          <p:cNvPr id="4" name="テキスト ボックス 3"/>
          <p:cNvSpPr txBox="1"/>
          <p:nvPr/>
        </p:nvSpPr>
        <p:spPr>
          <a:xfrm>
            <a:off x="1460192" y="1170630"/>
            <a:ext cx="2160240" cy="584775"/>
          </a:xfrm>
          <a:prstGeom prst="rect">
            <a:avLst/>
          </a:prstGeom>
          <a:noFill/>
        </p:spPr>
        <p:txBody>
          <a:bodyPr wrap="square" rtlCol="0">
            <a:spAutoFit/>
          </a:bodyPr>
          <a:lstStyle/>
          <a:p>
            <a:pPr algn="ctr"/>
            <a:r>
              <a:rPr kumimoji="1" lang="ja-JP" altLang="en-US" sz="3200" dirty="0" smtClean="0"/>
              <a:t>構成要素</a:t>
            </a:r>
            <a:endParaRPr kumimoji="1" lang="ja-JP" altLang="en-US" sz="3200" dirty="0"/>
          </a:p>
        </p:txBody>
      </p:sp>
      <p:sp>
        <p:nvSpPr>
          <p:cNvPr id="5" name="テキスト ボックス 4"/>
          <p:cNvSpPr txBox="1"/>
          <p:nvPr/>
        </p:nvSpPr>
        <p:spPr>
          <a:xfrm>
            <a:off x="3589504" y="1170630"/>
            <a:ext cx="1872208" cy="584775"/>
          </a:xfrm>
          <a:prstGeom prst="rect">
            <a:avLst/>
          </a:prstGeom>
          <a:noFill/>
        </p:spPr>
        <p:txBody>
          <a:bodyPr wrap="square" rtlCol="0">
            <a:spAutoFit/>
          </a:bodyPr>
          <a:lstStyle/>
          <a:p>
            <a:pPr algn="ctr"/>
            <a:r>
              <a:rPr kumimoji="1" lang="ja-JP" altLang="en-US" sz="3200" dirty="0" smtClean="0"/>
              <a:t>アイテム</a:t>
            </a:r>
            <a:endParaRPr kumimoji="1" lang="ja-JP" altLang="en-US" sz="3200" dirty="0"/>
          </a:p>
        </p:txBody>
      </p:sp>
      <p:sp>
        <p:nvSpPr>
          <p:cNvPr id="6" name="テキスト ボックス 5"/>
          <p:cNvSpPr txBox="1"/>
          <p:nvPr/>
        </p:nvSpPr>
        <p:spPr>
          <a:xfrm>
            <a:off x="5430784" y="1170630"/>
            <a:ext cx="1440160" cy="584775"/>
          </a:xfrm>
          <a:prstGeom prst="rect">
            <a:avLst/>
          </a:prstGeom>
          <a:noFill/>
        </p:spPr>
        <p:txBody>
          <a:bodyPr wrap="square" rtlCol="0">
            <a:spAutoFit/>
          </a:bodyPr>
          <a:lstStyle/>
          <a:p>
            <a:pPr algn="ctr"/>
            <a:r>
              <a:rPr kumimoji="1" lang="ja-JP" altLang="en-US" sz="3200" dirty="0" smtClean="0"/>
              <a:t>時系列</a:t>
            </a:r>
            <a:endParaRPr kumimoji="1" lang="ja-JP" altLang="en-US" sz="3200" dirty="0"/>
          </a:p>
        </p:txBody>
      </p:sp>
      <p:sp>
        <p:nvSpPr>
          <p:cNvPr id="7" name="テキスト ボックス 6"/>
          <p:cNvSpPr txBox="1"/>
          <p:nvPr/>
        </p:nvSpPr>
        <p:spPr>
          <a:xfrm>
            <a:off x="6840016" y="1170630"/>
            <a:ext cx="1008112" cy="584775"/>
          </a:xfrm>
          <a:prstGeom prst="rect">
            <a:avLst/>
          </a:prstGeom>
          <a:noFill/>
        </p:spPr>
        <p:txBody>
          <a:bodyPr wrap="square" rtlCol="0">
            <a:spAutoFit/>
          </a:bodyPr>
          <a:lstStyle/>
          <a:p>
            <a:pPr algn="ctr"/>
            <a:r>
              <a:rPr kumimoji="1" lang="ja-JP" altLang="en-US" sz="3200" dirty="0" smtClean="0"/>
              <a:t>頻度</a:t>
            </a:r>
            <a:endParaRPr kumimoji="1" lang="ja-JP" altLang="en-US" sz="3200" dirty="0"/>
          </a:p>
        </p:txBody>
      </p:sp>
      <p:sp>
        <p:nvSpPr>
          <p:cNvPr id="8" name="テキスト ボックス 7"/>
          <p:cNvSpPr txBox="1"/>
          <p:nvPr/>
        </p:nvSpPr>
        <p:spPr>
          <a:xfrm>
            <a:off x="7817196" y="1170630"/>
            <a:ext cx="1075284" cy="584775"/>
          </a:xfrm>
          <a:prstGeom prst="rect">
            <a:avLst/>
          </a:prstGeom>
          <a:noFill/>
        </p:spPr>
        <p:txBody>
          <a:bodyPr wrap="square" rtlCol="0">
            <a:spAutoFit/>
          </a:bodyPr>
          <a:lstStyle/>
          <a:p>
            <a:pPr algn="ctr"/>
            <a:r>
              <a:rPr kumimoji="1" lang="ja-JP" altLang="en-US" sz="3200" dirty="0" smtClean="0"/>
              <a:t>相関</a:t>
            </a:r>
            <a:endParaRPr kumimoji="1" lang="ja-JP" altLang="en-US" sz="3200" dirty="0"/>
          </a:p>
        </p:txBody>
      </p:sp>
      <p:sp>
        <p:nvSpPr>
          <p:cNvPr id="9" name="テキスト ボックス 8"/>
          <p:cNvSpPr txBox="1"/>
          <p:nvPr/>
        </p:nvSpPr>
        <p:spPr>
          <a:xfrm>
            <a:off x="251520" y="1881999"/>
            <a:ext cx="1296144" cy="584775"/>
          </a:xfrm>
          <a:prstGeom prst="rect">
            <a:avLst/>
          </a:prstGeom>
          <a:noFill/>
        </p:spPr>
        <p:txBody>
          <a:bodyPr wrap="square" rtlCol="0">
            <a:spAutoFit/>
          </a:bodyPr>
          <a:lstStyle/>
          <a:p>
            <a:r>
              <a:rPr lang="ja-JP" altLang="en-US" sz="3200" dirty="0"/>
              <a:t>円</a:t>
            </a:r>
            <a:endParaRPr kumimoji="1" lang="ja-JP" altLang="en-US" sz="3200" dirty="0"/>
          </a:p>
        </p:txBody>
      </p:sp>
      <p:sp>
        <p:nvSpPr>
          <p:cNvPr id="10" name="テキスト ボックス 9"/>
          <p:cNvSpPr txBox="1"/>
          <p:nvPr/>
        </p:nvSpPr>
        <p:spPr>
          <a:xfrm>
            <a:off x="251520" y="2644614"/>
            <a:ext cx="1296144" cy="584775"/>
          </a:xfrm>
          <a:prstGeom prst="rect">
            <a:avLst/>
          </a:prstGeom>
          <a:noFill/>
        </p:spPr>
        <p:txBody>
          <a:bodyPr wrap="square" rtlCol="0">
            <a:spAutoFit/>
          </a:bodyPr>
          <a:lstStyle/>
          <a:p>
            <a:r>
              <a:rPr kumimoji="1" lang="ja-JP" altLang="en-US" sz="3200" dirty="0" smtClean="0"/>
              <a:t>横棒</a:t>
            </a:r>
            <a:endParaRPr kumimoji="1" lang="ja-JP" altLang="en-US" sz="3200" dirty="0"/>
          </a:p>
        </p:txBody>
      </p:sp>
      <p:sp>
        <p:nvSpPr>
          <p:cNvPr id="11" name="テキスト ボックス 10"/>
          <p:cNvSpPr txBox="1"/>
          <p:nvPr/>
        </p:nvSpPr>
        <p:spPr>
          <a:xfrm>
            <a:off x="251520" y="3407229"/>
            <a:ext cx="1296144" cy="584775"/>
          </a:xfrm>
          <a:prstGeom prst="rect">
            <a:avLst/>
          </a:prstGeom>
          <a:noFill/>
        </p:spPr>
        <p:txBody>
          <a:bodyPr wrap="square" rtlCol="0">
            <a:spAutoFit/>
          </a:bodyPr>
          <a:lstStyle/>
          <a:p>
            <a:r>
              <a:rPr kumimoji="1" lang="ja-JP" altLang="en-US" sz="3200" dirty="0" smtClean="0"/>
              <a:t>縦棒</a:t>
            </a:r>
            <a:endParaRPr kumimoji="1" lang="ja-JP" altLang="en-US" sz="3200" dirty="0"/>
          </a:p>
        </p:txBody>
      </p:sp>
      <p:sp>
        <p:nvSpPr>
          <p:cNvPr id="12" name="テキスト ボックス 11"/>
          <p:cNvSpPr txBox="1"/>
          <p:nvPr/>
        </p:nvSpPr>
        <p:spPr>
          <a:xfrm>
            <a:off x="251520" y="4169844"/>
            <a:ext cx="1296144" cy="584775"/>
          </a:xfrm>
          <a:prstGeom prst="rect">
            <a:avLst/>
          </a:prstGeom>
          <a:noFill/>
        </p:spPr>
        <p:txBody>
          <a:bodyPr wrap="square" rtlCol="0">
            <a:spAutoFit/>
          </a:bodyPr>
          <a:lstStyle/>
          <a:p>
            <a:r>
              <a:rPr kumimoji="1" lang="ja-JP" altLang="en-US" sz="3200" dirty="0" smtClean="0"/>
              <a:t>折線</a:t>
            </a:r>
            <a:endParaRPr kumimoji="1" lang="ja-JP" altLang="en-US" sz="3200" dirty="0"/>
          </a:p>
        </p:txBody>
      </p:sp>
      <p:sp>
        <p:nvSpPr>
          <p:cNvPr id="13" name="テキスト ボックス 12"/>
          <p:cNvSpPr txBox="1"/>
          <p:nvPr/>
        </p:nvSpPr>
        <p:spPr>
          <a:xfrm>
            <a:off x="251520" y="4932457"/>
            <a:ext cx="1296144" cy="584775"/>
          </a:xfrm>
          <a:prstGeom prst="rect">
            <a:avLst/>
          </a:prstGeom>
          <a:noFill/>
        </p:spPr>
        <p:txBody>
          <a:bodyPr wrap="square" rtlCol="0">
            <a:spAutoFit/>
          </a:bodyPr>
          <a:lstStyle/>
          <a:p>
            <a:r>
              <a:rPr kumimoji="1" lang="ja-JP" altLang="en-US" sz="3200" dirty="0" smtClean="0"/>
              <a:t>散布</a:t>
            </a:r>
            <a:endParaRPr kumimoji="1" lang="ja-JP" altLang="en-US" sz="3200" dirty="0"/>
          </a:p>
        </p:txBody>
      </p:sp>
      <p:cxnSp>
        <p:nvCxnSpPr>
          <p:cNvPr id="15" name="直線コネクタ 14"/>
          <p:cNvCxnSpPr/>
          <p:nvPr/>
        </p:nvCxnSpPr>
        <p:spPr>
          <a:xfrm flipV="1">
            <a:off x="1475656" y="1170630"/>
            <a:ext cx="0" cy="434660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直線コネクタ 15"/>
          <p:cNvCxnSpPr/>
          <p:nvPr/>
        </p:nvCxnSpPr>
        <p:spPr>
          <a:xfrm flipV="1">
            <a:off x="3604968" y="1170630"/>
            <a:ext cx="0" cy="434660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直線コネクタ 16"/>
          <p:cNvCxnSpPr/>
          <p:nvPr/>
        </p:nvCxnSpPr>
        <p:spPr>
          <a:xfrm flipV="1">
            <a:off x="5446248" y="1189084"/>
            <a:ext cx="0" cy="432814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直線コネクタ 17"/>
          <p:cNvCxnSpPr/>
          <p:nvPr/>
        </p:nvCxnSpPr>
        <p:spPr>
          <a:xfrm flipV="1">
            <a:off x="6855480" y="1170630"/>
            <a:ext cx="0" cy="434660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直線コネクタ 18"/>
          <p:cNvCxnSpPr/>
          <p:nvPr/>
        </p:nvCxnSpPr>
        <p:spPr>
          <a:xfrm flipV="1">
            <a:off x="7832664" y="1170630"/>
            <a:ext cx="0" cy="434660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p:nvPr/>
        </p:nvCxnSpPr>
        <p:spPr>
          <a:xfrm flipH="1">
            <a:off x="251520" y="1746694"/>
            <a:ext cx="864096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直線コネクタ 22"/>
          <p:cNvCxnSpPr/>
          <p:nvPr/>
        </p:nvCxnSpPr>
        <p:spPr>
          <a:xfrm flipH="1">
            <a:off x="251520" y="2555694"/>
            <a:ext cx="864096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直線コネクタ 23"/>
          <p:cNvCxnSpPr/>
          <p:nvPr/>
        </p:nvCxnSpPr>
        <p:spPr>
          <a:xfrm flipH="1">
            <a:off x="251520" y="3318309"/>
            <a:ext cx="864096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直線コネクタ 24"/>
          <p:cNvCxnSpPr/>
          <p:nvPr/>
        </p:nvCxnSpPr>
        <p:spPr>
          <a:xfrm flipH="1">
            <a:off x="251520" y="4080924"/>
            <a:ext cx="864096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直線コネクタ 25"/>
          <p:cNvCxnSpPr/>
          <p:nvPr/>
        </p:nvCxnSpPr>
        <p:spPr>
          <a:xfrm flipH="1">
            <a:off x="251520" y="4843539"/>
            <a:ext cx="864096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円/楕円 26"/>
          <p:cNvSpPr/>
          <p:nvPr/>
        </p:nvSpPr>
        <p:spPr>
          <a:xfrm>
            <a:off x="2252280" y="1881999"/>
            <a:ext cx="576064" cy="58477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円/楕円 27"/>
          <p:cNvSpPr/>
          <p:nvPr/>
        </p:nvSpPr>
        <p:spPr>
          <a:xfrm>
            <a:off x="4237576" y="2679971"/>
            <a:ext cx="576064" cy="58477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円/楕円 28"/>
          <p:cNvSpPr/>
          <p:nvPr/>
        </p:nvSpPr>
        <p:spPr>
          <a:xfrm>
            <a:off x="1763688" y="3429000"/>
            <a:ext cx="576064" cy="58477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円/楕円 29"/>
          <p:cNvSpPr/>
          <p:nvPr/>
        </p:nvSpPr>
        <p:spPr>
          <a:xfrm>
            <a:off x="5862832" y="3402860"/>
            <a:ext cx="576064" cy="58477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円/楕円 30"/>
          <p:cNvSpPr/>
          <p:nvPr/>
        </p:nvSpPr>
        <p:spPr>
          <a:xfrm>
            <a:off x="5862832" y="4169842"/>
            <a:ext cx="576064" cy="58477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円/楕円 31"/>
          <p:cNvSpPr/>
          <p:nvPr/>
        </p:nvSpPr>
        <p:spPr>
          <a:xfrm>
            <a:off x="7056040" y="3402860"/>
            <a:ext cx="576064" cy="58477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円/楕円 33"/>
          <p:cNvSpPr/>
          <p:nvPr/>
        </p:nvSpPr>
        <p:spPr>
          <a:xfrm>
            <a:off x="8066806" y="4932457"/>
            <a:ext cx="576064" cy="58477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テキスト ボックス 39"/>
          <p:cNvSpPr txBox="1"/>
          <p:nvPr/>
        </p:nvSpPr>
        <p:spPr>
          <a:xfrm>
            <a:off x="4644008" y="5733256"/>
            <a:ext cx="4248472" cy="461665"/>
          </a:xfrm>
          <a:prstGeom prst="rect">
            <a:avLst/>
          </a:prstGeom>
          <a:noFill/>
        </p:spPr>
        <p:txBody>
          <a:bodyPr wrap="square" rtlCol="0">
            <a:spAutoFit/>
          </a:bodyPr>
          <a:lstStyle/>
          <a:p>
            <a:pPr algn="r"/>
            <a:r>
              <a:rPr kumimoji="1" lang="ja-JP" altLang="en-US" sz="2400" dirty="0" smtClean="0"/>
              <a:t>「図解の技術」</a:t>
            </a:r>
            <a:r>
              <a:rPr kumimoji="1" lang="en-US" altLang="ja-JP" sz="2400" dirty="0" smtClean="0"/>
              <a:t>P. 46</a:t>
            </a:r>
            <a:r>
              <a:rPr kumimoji="1" lang="ja-JP" altLang="en-US" sz="2400" dirty="0" smtClean="0"/>
              <a:t>を改変</a:t>
            </a:r>
            <a:endParaRPr kumimoji="1" lang="ja-JP" altLang="en-US" sz="2400" dirty="0"/>
          </a:p>
        </p:txBody>
      </p:sp>
      <p:sp>
        <p:nvSpPr>
          <p:cNvPr id="41" name="テキスト ボックス 40"/>
          <p:cNvSpPr txBox="1"/>
          <p:nvPr/>
        </p:nvSpPr>
        <p:spPr>
          <a:xfrm>
            <a:off x="2339752" y="3695247"/>
            <a:ext cx="1512168" cy="369332"/>
          </a:xfrm>
          <a:prstGeom prst="rect">
            <a:avLst/>
          </a:prstGeom>
          <a:noFill/>
        </p:spPr>
        <p:txBody>
          <a:bodyPr wrap="square" rtlCol="0">
            <a:spAutoFit/>
          </a:bodyPr>
          <a:lstStyle/>
          <a:p>
            <a:r>
              <a:rPr kumimoji="1" lang="en-US" altLang="ja-JP" dirty="0" smtClean="0"/>
              <a:t>(</a:t>
            </a:r>
            <a:r>
              <a:rPr kumimoji="1" lang="ja-JP" altLang="en-US" dirty="0" smtClean="0"/>
              <a:t>積み上げ</a:t>
            </a:r>
            <a:r>
              <a:rPr kumimoji="1" lang="en-US" altLang="ja-JP" dirty="0" smtClean="0"/>
              <a:t>)</a:t>
            </a:r>
            <a:endParaRPr kumimoji="1" lang="ja-JP" altLang="en-US" dirty="0"/>
          </a:p>
        </p:txBody>
      </p:sp>
      <p:sp>
        <p:nvSpPr>
          <p:cNvPr id="42" name="二等辺三角形 41"/>
          <p:cNvSpPr/>
          <p:nvPr/>
        </p:nvSpPr>
        <p:spPr>
          <a:xfrm>
            <a:off x="4296776" y="3510163"/>
            <a:ext cx="457664" cy="378905"/>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二等辺三角形 42"/>
          <p:cNvSpPr/>
          <p:nvPr/>
        </p:nvSpPr>
        <p:spPr>
          <a:xfrm>
            <a:off x="7115240" y="4272776"/>
            <a:ext cx="457664" cy="378905"/>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二等辺三角形 43"/>
          <p:cNvSpPr/>
          <p:nvPr/>
        </p:nvSpPr>
        <p:spPr>
          <a:xfrm>
            <a:off x="8126006" y="2782905"/>
            <a:ext cx="457664" cy="378905"/>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スライド番号プレースホルダー 13"/>
          <p:cNvSpPr>
            <a:spLocks noGrp="1"/>
          </p:cNvSpPr>
          <p:nvPr>
            <p:ph type="sldNum" sz="quarter" idx="12"/>
          </p:nvPr>
        </p:nvSpPr>
        <p:spPr/>
        <p:txBody>
          <a:bodyPr/>
          <a:lstStyle/>
          <a:p>
            <a:fld id="{749DC45D-918B-423E-B5AE-ED0B78335A00}" type="slidenum">
              <a:rPr lang="ja-JP" altLang="en-US" smtClean="0"/>
              <a:pPr/>
              <a:t>46</a:t>
            </a:fld>
            <a:r>
              <a:rPr lang="en-US" altLang="ja-JP" smtClean="0"/>
              <a:t>/81</a:t>
            </a:r>
            <a:endParaRPr lang="ja-JP" altLang="en-US" dirty="0"/>
          </a:p>
        </p:txBody>
      </p:sp>
    </p:spTree>
    <p:extLst>
      <p:ext uri="{BB962C8B-B14F-4D97-AF65-F5344CB8AC3E}">
        <p14:creationId xmlns:p14="http://schemas.microsoft.com/office/powerpoint/2010/main" val="37620005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グラフ</a:t>
            </a:r>
            <a:r>
              <a:rPr kumimoji="1" lang="ja-JP" altLang="en-US" dirty="0" smtClean="0"/>
              <a:t>の諸注意</a:t>
            </a:r>
            <a:endParaRPr kumimoji="1" lang="ja-JP" altLang="en-US" dirty="0"/>
          </a:p>
        </p:txBody>
      </p:sp>
      <p:graphicFrame>
        <p:nvGraphicFramePr>
          <p:cNvPr id="3" name="グラフ 2"/>
          <p:cNvGraphicFramePr/>
          <p:nvPr>
            <p:extLst>
              <p:ext uri="{D42A27DB-BD31-4B8C-83A1-F6EECF244321}">
                <p14:modId xmlns:p14="http://schemas.microsoft.com/office/powerpoint/2010/main" val="3721173314"/>
              </p:ext>
            </p:extLst>
          </p:nvPr>
        </p:nvGraphicFramePr>
        <p:xfrm>
          <a:off x="611560" y="1163142"/>
          <a:ext cx="2880320" cy="172819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グラフ 4"/>
          <p:cNvGraphicFramePr/>
          <p:nvPr>
            <p:extLst>
              <p:ext uri="{D42A27DB-BD31-4B8C-83A1-F6EECF244321}">
                <p14:modId xmlns:p14="http://schemas.microsoft.com/office/powerpoint/2010/main" val="4007838077"/>
              </p:ext>
            </p:extLst>
          </p:nvPr>
        </p:nvGraphicFramePr>
        <p:xfrm>
          <a:off x="5292080" y="1196752"/>
          <a:ext cx="1872208" cy="1728192"/>
        </p:xfrm>
        <a:graphic>
          <a:graphicData uri="http://schemas.openxmlformats.org/drawingml/2006/chart">
            <c:chart xmlns:c="http://schemas.openxmlformats.org/drawingml/2006/chart" xmlns:r="http://schemas.openxmlformats.org/officeDocument/2006/relationships" r:id="rId4"/>
          </a:graphicData>
        </a:graphic>
      </p:graphicFrame>
      <p:sp>
        <p:nvSpPr>
          <p:cNvPr id="7" name="テキスト ボックス 6"/>
          <p:cNvSpPr txBox="1"/>
          <p:nvPr/>
        </p:nvSpPr>
        <p:spPr>
          <a:xfrm>
            <a:off x="6094101" y="1412776"/>
            <a:ext cx="710147" cy="369332"/>
          </a:xfrm>
          <a:prstGeom prst="rect">
            <a:avLst/>
          </a:prstGeom>
          <a:noFill/>
        </p:spPr>
        <p:txBody>
          <a:bodyPr wrap="square" rtlCol="0">
            <a:spAutoFit/>
          </a:bodyPr>
          <a:lstStyle/>
          <a:p>
            <a:pPr algn="ctr"/>
            <a:r>
              <a:rPr kumimoji="1" lang="ja-JP" altLang="en-US" dirty="0" smtClean="0">
                <a:solidFill>
                  <a:schemeClr val="bg1">
                    <a:lumMod val="65000"/>
                    <a:lumOff val="35000"/>
                  </a:schemeClr>
                </a:solidFill>
              </a:rPr>
              <a:t>北部</a:t>
            </a:r>
            <a:endParaRPr kumimoji="1" lang="ja-JP" altLang="en-US" dirty="0">
              <a:solidFill>
                <a:schemeClr val="bg1">
                  <a:lumMod val="65000"/>
                  <a:lumOff val="35000"/>
                </a:schemeClr>
              </a:solidFill>
            </a:endParaRPr>
          </a:p>
        </p:txBody>
      </p:sp>
      <p:sp>
        <p:nvSpPr>
          <p:cNvPr id="8" name="テキスト ボックス 7"/>
          <p:cNvSpPr txBox="1"/>
          <p:nvPr/>
        </p:nvSpPr>
        <p:spPr>
          <a:xfrm>
            <a:off x="6201503" y="2027238"/>
            <a:ext cx="767258" cy="369332"/>
          </a:xfrm>
          <a:prstGeom prst="rect">
            <a:avLst/>
          </a:prstGeom>
          <a:noFill/>
        </p:spPr>
        <p:txBody>
          <a:bodyPr wrap="square" rtlCol="0">
            <a:spAutoFit/>
          </a:bodyPr>
          <a:lstStyle/>
          <a:p>
            <a:pPr algn="ctr"/>
            <a:r>
              <a:rPr kumimoji="1" lang="ja-JP" altLang="en-US" dirty="0" smtClean="0"/>
              <a:t>南部</a:t>
            </a:r>
            <a:endParaRPr kumimoji="1" lang="ja-JP" altLang="en-US" dirty="0"/>
          </a:p>
        </p:txBody>
      </p:sp>
      <p:sp>
        <p:nvSpPr>
          <p:cNvPr id="9" name="テキスト ボックス 8"/>
          <p:cNvSpPr txBox="1"/>
          <p:nvPr/>
        </p:nvSpPr>
        <p:spPr>
          <a:xfrm>
            <a:off x="5520357" y="2211571"/>
            <a:ext cx="787284" cy="369332"/>
          </a:xfrm>
          <a:prstGeom prst="rect">
            <a:avLst/>
          </a:prstGeom>
          <a:noFill/>
        </p:spPr>
        <p:txBody>
          <a:bodyPr wrap="square" rtlCol="0">
            <a:spAutoFit/>
          </a:bodyPr>
          <a:lstStyle/>
          <a:p>
            <a:pPr algn="ctr"/>
            <a:r>
              <a:rPr kumimoji="1" lang="ja-JP" altLang="en-US" dirty="0" smtClean="0">
                <a:solidFill>
                  <a:schemeClr val="bg1">
                    <a:lumMod val="65000"/>
                    <a:lumOff val="35000"/>
                  </a:schemeClr>
                </a:solidFill>
              </a:rPr>
              <a:t>東部</a:t>
            </a:r>
            <a:endParaRPr kumimoji="1" lang="ja-JP" altLang="en-US" dirty="0">
              <a:solidFill>
                <a:schemeClr val="bg1">
                  <a:lumMod val="65000"/>
                  <a:lumOff val="35000"/>
                </a:schemeClr>
              </a:solidFill>
            </a:endParaRPr>
          </a:p>
        </p:txBody>
      </p:sp>
      <p:sp>
        <p:nvSpPr>
          <p:cNvPr id="10" name="テキスト ボックス 9"/>
          <p:cNvSpPr txBox="1"/>
          <p:nvPr/>
        </p:nvSpPr>
        <p:spPr>
          <a:xfrm>
            <a:off x="5585052" y="1582609"/>
            <a:ext cx="643132" cy="307777"/>
          </a:xfrm>
          <a:prstGeom prst="rect">
            <a:avLst/>
          </a:prstGeom>
          <a:noFill/>
        </p:spPr>
        <p:txBody>
          <a:bodyPr wrap="square" rtlCol="0">
            <a:spAutoFit/>
          </a:bodyPr>
          <a:lstStyle/>
          <a:p>
            <a:pPr algn="ctr"/>
            <a:r>
              <a:rPr kumimoji="1" lang="ja-JP" altLang="en-US" dirty="0" smtClean="0"/>
              <a:t>西部</a:t>
            </a:r>
            <a:endParaRPr kumimoji="1" lang="ja-JP" altLang="en-US" dirty="0"/>
          </a:p>
        </p:txBody>
      </p:sp>
      <p:graphicFrame>
        <p:nvGraphicFramePr>
          <p:cNvPr id="19" name="グラフ 18"/>
          <p:cNvGraphicFramePr/>
          <p:nvPr>
            <p:extLst>
              <p:ext uri="{D42A27DB-BD31-4B8C-83A1-F6EECF244321}">
                <p14:modId xmlns:p14="http://schemas.microsoft.com/office/powerpoint/2010/main" val="880335175"/>
              </p:ext>
            </p:extLst>
          </p:nvPr>
        </p:nvGraphicFramePr>
        <p:xfrm>
          <a:off x="611560" y="2996952"/>
          <a:ext cx="3672408" cy="18002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0" name="グラフ 19"/>
          <p:cNvGraphicFramePr/>
          <p:nvPr>
            <p:extLst>
              <p:ext uri="{D42A27DB-BD31-4B8C-83A1-F6EECF244321}">
                <p14:modId xmlns:p14="http://schemas.microsoft.com/office/powerpoint/2010/main" val="566500277"/>
              </p:ext>
            </p:extLst>
          </p:nvPr>
        </p:nvGraphicFramePr>
        <p:xfrm>
          <a:off x="5292080" y="2996953"/>
          <a:ext cx="3211804" cy="1800200"/>
        </p:xfrm>
        <a:graphic>
          <a:graphicData uri="http://schemas.openxmlformats.org/drawingml/2006/chart">
            <c:chart xmlns:c="http://schemas.openxmlformats.org/drawingml/2006/chart" xmlns:r="http://schemas.openxmlformats.org/officeDocument/2006/relationships" r:id="rId6"/>
          </a:graphicData>
        </a:graphic>
      </p:graphicFrame>
      <p:sp>
        <p:nvSpPr>
          <p:cNvPr id="21" name="テキスト ボックス 20"/>
          <p:cNvSpPr txBox="1"/>
          <p:nvPr/>
        </p:nvSpPr>
        <p:spPr>
          <a:xfrm>
            <a:off x="7596336" y="3059668"/>
            <a:ext cx="1144679" cy="369332"/>
          </a:xfrm>
          <a:prstGeom prst="rect">
            <a:avLst/>
          </a:prstGeom>
          <a:noFill/>
        </p:spPr>
        <p:txBody>
          <a:bodyPr wrap="square" rtlCol="0">
            <a:spAutoFit/>
          </a:bodyPr>
          <a:lstStyle/>
          <a:p>
            <a:r>
              <a:rPr lang="en-US" altLang="ja-JP" dirty="0">
                <a:solidFill>
                  <a:schemeClr val="tx1">
                    <a:lumMod val="50000"/>
                  </a:schemeClr>
                </a:solidFill>
              </a:rPr>
              <a:t>B</a:t>
            </a:r>
            <a:r>
              <a:rPr kumimoji="1" lang="ja-JP" altLang="en-US" dirty="0" smtClean="0">
                <a:solidFill>
                  <a:schemeClr val="tx1">
                    <a:lumMod val="50000"/>
                  </a:schemeClr>
                </a:solidFill>
              </a:rPr>
              <a:t>社</a:t>
            </a:r>
            <a:endParaRPr kumimoji="1" lang="ja-JP" altLang="en-US" dirty="0">
              <a:solidFill>
                <a:schemeClr val="tx1">
                  <a:lumMod val="50000"/>
                </a:schemeClr>
              </a:solidFill>
            </a:endParaRPr>
          </a:p>
        </p:txBody>
      </p:sp>
      <p:sp>
        <p:nvSpPr>
          <p:cNvPr id="22" name="テキスト ボックス 21"/>
          <p:cNvSpPr txBox="1"/>
          <p:nvPr/>
        </p:nvSpPr>
        <p:spPr>
          <a:xfrm>
            <a:off x="6655577" y="2996952"/>
            <a:ext cx="1144679" cy="369332"/>
          </a:xfrm>
          <a:prstGeom prst="rect">
            <a:avLst/>
          </a:prstGeom>
          <a:noFill/>
        </p:spPr>
        <p:txBody>
          <a:bodyPr wrap="square" rtlCol="0">
            <a:spAutoFit/>
          </a:bodyPr>
          <a:lstStyle/>
          <a:p>
            <a:r>
              <a:rPr kumimoji="1" lang="en-US" altLang="ja-JP" dirty="0" smtClean="0">
                <a:solidFill>
                  <a:schemeClr val="tx1">
                    <a:lumMod val="85000"/>
                  </a:schemeClr>
                </a:solidFill>
              </a:rPr>
              <a:t>A</a:t>
            </a:r>
            <a:r>
              <a:rPr kumimoji="1" lang="ja-JP" altLang="en-US" dirty="0" smtClean="0">
                <a:solidFill>
                  <a:schemeClr val="tx1">
                    <a:lumMod val="85000"/>
                  </a:schemeClr>
                </a:solidFill>
              </a:rPr>
              <a:t>社</a:t>
            </a:r>
            <a:endParaRPr kumimoji="1" lang="ja-JP" altLang="en-US" dirty="0">
              <a:solidFill>
                <a:schemeClr val="tx1">
                  <a:lumMod val="85000"/>
                </a:schemeClr>
              </a:solidFill>
            </a:endParaRPr>
          </a:p>
        </p:txBody>
      </p:sp>
      <p:sp>
        <p:nvSpPr>
          <p:cNvPr id="23" name="右矢印 22"/>
          <p:cNvSpPr/>
          <p:nvPr/>
        </p:nvSpPr>
        <p:spPr>
          <a:xfrm>
            <a:off x="4427984" y="1890386"/>
            <a:ext cx="648072" cy="505851"/>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右矢印 23"/>
          <p:cNvSpPr/>
          <p:nvPr/>
        </p:nvSpPr>
        <p:spPr>
          <a:xfrm>
            <a:off x="4427984" y="3573016"/>
            <a:ext cx="648072" cy="505851"/>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コンテンツ プレースホルダー 2"/>
          <p:cNvSpPr>
            <a:spLocks noGrp="1"/>
          </p:cNvSpPr>
          <p:nvPr>
            <p:ph idx="1"/>
          </p:nvPr>
        </p:nvSpPr>
        <p:spPr>
          <a:xfrm>
            <a:off x="1601670" y="4941168"/>
            <a:ext cx="5940660" cy="792088"/>
          </a:xfrm>
        </p:spPr>
        <p:txBody>
          <a:bodyPr>
            <a:noAutofit/>
          </a:bodyPr>
          <a:lstStyle/>
          <a:p>
            <a:pPr marL="0" indent="0" algn="ctr">
              <a:buNone/>
            </a:pPr>
            <a:r>
              <a:rPr lang="ja-JP" altLang="en-US" dirty="0">
                <a:solidFill>
                  <a:schemeClr val="accent4">
                    <a:lumMod val="60000"/>
                    <a:lumOff val="40000"/>
                  </a:schemeClr>
                </a:solidFill>
              </a:rPr>
              <a:t>凡例より直接書く</a:t>
            </a:r>
          </a:p>
        </p:txBody>
      </p:sp>
      <p:sp>
        <p:nvSpPr>
          <p:cNvPr id="6" name="スライド番号プレースホルダー 5"/>
          <p:cNvSpPr>
            <a:spLocks noGrp="1"/>
          </p:cNvSpPr>
          <p:nvPr>
            <p:ph type="sldNum" sz="quarter" idx="12"/>
          </p:nvPr>
        </p:nvSpPr>
        <p:spPr/>
        <p:txBody>
          <a:bodyPr/>
          <a:lstStyle/>
          <a:p>
            <a:fld id="{749DC45D-918B-423E-B5AE-ED0B78335A00}" type="slidenum">
              <a:rPr lang="ja-JP" altLang="en-US" smtClean="0"/>
              <a:pPr/>
              <a:t>47</a:t>
            </a:fld>
            <a:r>
              <a:rPr lang="en-US" altLang="ja-JP" smtClean="0"/>
              <a:t>/81</a:t>
            </a:r>
            <a:endParaRPr lang="ja-JP" altLang="en-US" dirty="0"/>
          </a:p>
        </p:txBody>
      </p:sp>
    </p:spTree>
    <p:extLst>
      <p:ext uri="{BB962C8B-B14F-4D97-AF65-F5344CB8AC3E}">
        <p14:creationId xmlns:p14="http://schemas.microsoft.com/office/powerpoint/2010/main" val="280708129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グラフの諸注意</a:t>
            </a:r>
            <a:endParaRPr kumimoji="1" lang="ja-JP" altLang="en-US" dirty="0"/>
          </a:p>
        </p:txBody>
      </p:sp>
      <p:graphicFrame>
        <p:nvGraphicFramePr>
          <p:cNvPr id="12" name="グラフ 11"/>
          <p:cNvGraphicFramePr/>
          <p:nvPr>
            <p:extLst>
              <p:ext uri="{D42A27DB-BD31-4B8C-83A1-F6EECF244321}">
                <p14:modId xmlns:p14="http://schemas.microsoft.com/office/powerpoint/2010/main" val="1304687580"/>
              </p:ext>
            </p:extLst>
          </p:nvPr>
        </p:nvGraphicFramePr>
        <p:xfrm>
          <a:off x="2123728" y="1201977"/>
          <a:ext cx="4680520" cy="2731079"/>
        </p:xfrm>
        <a:graphic>
          <a:graphicData uri="http://schemas.openxmlformats.org/drawingml/2006/chart">
            <c:chart xmlns:c="http://schemas.openxmlformats.org/drawingml/2006/chart" xmlns:r="http://schemas.openxmlformats.org/officeDocument/2006/relationships" r:id="rId3"/>
          </a:graphicData>
        </a:graphic>
      </p:graphicFrame>
      <p:sp>
        <p:nvSpPr>
          <p:cNvPr id="13" name="テキスト ボックス 12"/>
          <p:cNvSpPr txBox="1"/>
          <p:nvPr/>
        </p:nvSpPr>
        <p:spPr>
          <a:xfrm>
            <a:off x="5580112" y="1772816"/>
            <a:ext cx="576064" cy="369332"/>
          </a:xfrm>
          <a:prstGeom prst="rect">
            <a:avLst/>
          </a:prstGeom>
          <a:noFill/>
        </p:spPr>
        <p:txBody>
          <a:bodyPr wrap="square" rtlCol="0">
            <a:spAutoFit/>
          </a:bodyPr>
          <a:lstStyle/>
          <a:p>
            <a:r>
              <a:rPr kumimoji="1" lang="en-US" altLang="ja-JP" dirty="0" smtClean="0">
                <a:solidFill>
                  <a:schemeClr val="tx1">
                    <a:lumMod val="95000"/>
                  </a:schemeClr>
                </a:solidFill>
              </a:rPr>
              <a:t>A</a:t>
            </a:r>
            <a:r>
              <a:rPr kumimoji="1" lang="ja-JP" altLang="en-US" dirty="0" smtClean="0">
                <a:solidFill>
                  <a:schemeClr val="tx1">
                    <a:lumMod val="95000"/>
                  </a:schemeClr>
                </a:solidFill>
              </a:rPr>
              <a:t>社</a:t>
            </a:r>
            <a:endParaRPr kumimoji="1" lang="ja-JP" altLang="en-US" dirty="0">
              <a:solidFill>
                <a:schemeClr val="tx1">
                  <a:lumMod val="95000"/>
                </a:schemeClr>
              </a:solidFill>
            </a:endParaRPr>
          </a:p>
        </p:txBody>
      </p:sp>
      <p:sp>
        <p:nvSpPr>
          <p:cNvPr id="14" name="テキスト ボックス 13"/>
          <p:cNvSpPr txBox="1"/>
          <p:nvPr/>
        </p:nvSpPr>
        <p:spPr>
          <a:xfrm>
            <a:off x="6084168" y="1619508"/>
            <a:ext cx="1080120" cy="369332"/>
          </a:xfrm>
          <a:prstGeom prst="rect">
            <a:avLst/>
          </a:prstGeom>
          <a:noFill/>
        </p:spPr>
        <p:txBody>
          <a:bodyPr wrap="square" rtlCol="0">
            <a:spAutoFit/>
          </a:bodyPr>
          <a:lstStyle/>
          <a:p>
            <a:r>
              <a:rPr kumimoji="1" lang="en-US" altLang="ja-JP" dirty="0" smtClean="0">
                <a:solidFill>
                  <a:schemeClr val="tx1">
                    <a:lumMod val="65000"/>
                  </a:schemeClr>
                </a:solidFill>
              </a:rPr>
              <a:t>B</a:t>
            </a:r>
            <a:r>
              <a:rPr kumimoji="1" lang="ja-JP" altLang="en-US" dirty="0" smtClean="0">
                <a:solidFill>
                  <a:schemeClr val="tx1">
                    <a:lumMod val="65000"/>
                  </a:schemeClr>
                </a:solidFill>
              </a:rPr>
              <a:t>社</a:t>
            </a:r>
            <a:endParaRPr kumimoji="1" lang="ja-JP" altLang="en-US" dirty="0">
              <a:solidFill>
                <a:schemeClr val="tx1">
                  <a:lumMod val="65000"/>
                </a:schemeClr>
              </a:solidFill>
            </a:endParaRPr>
          </a:p>
        </p:txBody>
      </p:sp>
      <p:sp>
        <p:nvSpPr>
          <p:cNvPr id="15" name="テキスト ボックス 14"/>
          <p:cNvSpPr txBox="1"/>
          <p:nvPr/>
        </p:nvSpPr>
        <p:spPr>
          <a:xfrm>
            <a:off x="2425452" y="4221088"/>
            <a:ext cx="4284711" cy="461665"/>
          </a:xfrm>
          <a:prstGeom prst="rect">
            <a:avLst/>
          </a:prstGeom>
          <a:noFill/>
        </p:spPr>
        <p:txBody>
          <a:bodyPr wrap="square" rtlCol="0">
            <a:spAutoFit/>
          </a:bodyPr>
          <a:lstStyle/>
          <a:p>
            <a:r>
              <a:rPr kumimoji="1" lang="ja-JP" altLang="en-US" sz="2400" dirty="0" smtClean="0"/>
              <a:t>図．</a:t>
            </a:r>
            <a:r>
              <a:rPr kumimoji="1" lang="en-US" altLang="ja-JP" sz="2400" dirty="0" smtClean="0"/>
              <a:t>A</a:t>
            </a:r>
            <a:r>
              <a:rPr kumimoji="1" lang="ja-JP" altLang="en-US" sz="2400" dirty="0" smtClean="0"/>
              <a:t>社と</a:t>
            </a:r>
            <a:r>
              <a:rPr kumimoji="1" lang="en-US" altLang="ja-JP" sz="2400" dirty="0" smtClean="0"/>
              <a:t>B</a:t>
            </a:r>
            <a:r>
              <a:rPr kumimoji="1" lang="ja-JP" altLang="en-US" sz="2400" dirty="0" smtClean="0"/>
              <a:t>社の地区別の売上</a:t>
            </a:r>
            <a:endParaRPr kumimoji="1" lang="ja-JP" altLang="en-US" sz="2400" dirty="0"/>
          </a:p>
        </p:txBody>
      </p:sp>
      <p:sp>
        <p:nvSpPr>
          <p:cNvPr id="16" name="テキスト ボックス 15"/>
          <p:cNvSpPr txBox="1"/>
          <p:nvPr/>
        </p:nvSpPr>
        <p:spPr>
          <a:xfrm rot="16200000">
            <a:off x="961996" y="1968827"/>
            <a:ext cx="2005814" cy="461665"/>
          </a:xfrm>
          <a:prstGeom prst="rect">
            <a:avLst/>
          </a:prstGeom>
          <a:noFill/>
        </p:spPr>
        <p:txBody>
          <a:bodyPr wrap="square" rtlCol="0">
            <a:spAutoFit/>
          </a:bodyPr>
          <a:lstStyle/>
          <a:p>
            <a:r>
              <a:rPr lang="ja-JP" altLang="en-US" sz="2400" dirty="0" smtClean="0"/>
              <a:t>売り上げ</a:t>
            </a:r>
            <a:r>
              <a:rPr lang="en-US" altLang="ja-JP" sz="2400" dirty="0"/>
              <a:t> </a:t>
            </a:r>
            <a:r>
              <a:rPr lang="en-US" altLang="ja-JP" sz="2400" dirty="0" smtClean="0"/>
              <a:t>(%)</a:t>
            </a:r>
            <a:endParaRPr kumimoji="1" lang="ja-JP" altLang="en-US" sz="2400" dirty="0"/>
          </a:p>
        </p:txBody>
      </p:sp>
      <p:sp>
        <p:nvSpPr>
          <p:cNvPr id="17" name="テキスト ボックス 16"/>
          <p:cNvSpPr txBox="1"/>
          <p:nvPr/>
        </p:nvSpPr>
        <p:spPr>
          <a:xfrm>
            <a:off x="4067944" y="3789040"/>
            <a:ext cx="999728" cy="461665"/>
          </a:xfrm>
          <a:prstGeom prst="rect">
            <a:avLst/>
          </a:prstGeom>
          <a:noFill/>
        </p:spPr>
        <p:txBody>
          <a:bodyPr wrap="square" rtlCol="0">
            <a:spAutoFit/>
          </a:bodyPr>
          <a:lstStyle/>
          <a:p>
            <a:pPr algn="ctr"/>
            <a:r>
              <a:rPr kumimoji="1" lang="ja-JP" altLang="en-US" sz="2400" dirty="0" smtClean="0"/>
              <a:t>地区</a:t>
            </a:r>
            <a:endParaRPr kumimoji="1" lang="ja-JP" altLang="en-US" sz="2400" dirty="0"/>
          </a:p>
        </p:txBody>
      </p:sp>
      <p:sp>
        <p:nvSpPr>
          <p:cNvPr id="3" name="テキスト ボックス 2"/>
          <p:cNvSpPr txBox="1"/>
          <p:nvPr/>
        </p:nvSpPr>
        <p:spPr>
          <a:xfrm>
            <a:off x="4211960" y="1124744"/>
            <a:ext cx="2952328" cy="523220"/>
          </a:xfrm>
          <a:prstGeom prst="rect">
            <a:avLst/>
          </a:prstGeom>
          <a:noFill/>
        </p:spPr>
        <p:txBody>
          <a:bodyPr wrap="square" rtlCol="0">
            <a:spAutoFit/>
          </a:bodyPr>
          <a:lstStyle/>
          <a:p>
            <a:r>
              <a:rPr kumimoji="1" lang="ja-JP" altLang="en-US" sz="2800" dirty="0" smtClean="0">
                <a:solidFill>
                  <a:schemeClr val="accent4">
                    <a:lumMod val="60000"/>
                    <a:lumOff val="40000"/>
                  </a:schemeClr>
                </a:solidFill>
              </a:rPr>
              <a:t>北部で</a:t>
            </a:r>
            <a:r>
              <a:rPr kumimoji="1" lang="en-US" altLang="ja-JP" sz="2800" dirty="0" smtClean="0">
                <a:solidFill>
                  <a:schemeClr val="accent4">
                    <a:lumMod val="60000"/>
                    <a:lumOff val="40000"/>
                  </a:schemeClr>
                </a:solidFill>
              </a:rPr>
              <a:t>A</a:t>
            </a:r>
            <a:r>
              <a:rPr kumimoji="1" lang="ja-JP" altLang="en-US" sz="2800" dirty="0" smtClean="0">
                <a:solidFill>
                  <a:schemeClr val="accent4">
                    <a:lumMod val="60000"/>
                    <a:lumOff val="40000"/>
                  </a:schemeClr>
                </a:solidFill>
              </a:rPr>
              <a:t>社</a:t>
            </a:r>
            <a:r>
              <a:rPr kumimoji="1" lang="en-US" altLang="ja-JP" sz="2800" dirty="0" smtClean="0">
                <a:solidFill>
                  <a:schemeClr val="accent4">
                    <a:lumMod val="60000"/>
                    <a:lumOff val="40000"/>
                  </a:schemeClr>
                </a:solidFill>
              </a:rPr>
              <a:t>&lt;B</a:t>
            </a:r>
            <a:r>
              <a:rPr kumimoji="1" lang="ja-JP" altLang="en-US" sz="2800" dirty="0" smtClean="0">
                <a:solidFill>
                  <a:schemeClr val="accent4">
                    <a:lumMod val="60000"/>
                    <a:lumOff val="40000"/>
                  </a:schemeClr>
                </a:solidFill>
              </a:rPr>
              <a:t>社</a:t>
            </a:r>
            <a:endParaRPr kumimoji="1" lang="ja-JP" altLang="en-US" sz="2800" dirty="0">
              <a:solidFill>
                <a:schemeClr val="accent4">
                  <a:lumMod val="60000"/>
                  <a:lumOff val="40000"/>
                </a:schemeClr>
              </a:solidFill>
            </a:endParaRPr>
          </a:p>
        </p:txBody>
      </p:sp>
      <p:sp>
        <p:nvSpPr>
          <p:cNvPr id="11" name="コンテンツ プレースホルダー 2"/>
          <p:cNvSpPr>
            <a:spLocks noGrp="1"/>
          </p:cNvSpPr>
          <p:nvPr>
            <p:ph idx="1"/>
          </p:nvPr>
        </p:nvSpPr>
        <p:spPr>
          <a:xfrm>
            <a:off x="674567" y="4797152"/>
            <a:ext cx="7794866" cy="792088"/>
          </a:xfrm>
        </p:spPr>
        <p:txBody>
          <a:bodyPr>
            <a:noAutofit/>
          </a:bodyPr>
          <a:lstStyle/>
          <a:p>
            <a:pPr marL="0" indent="0" algn="ctr">
              <a:buNone/>
            </a:pPr>
            <a:r>
              <a:rPr lang="ja-JP" altLang="en-US" dirty="0">
                <a:solidFill>
                  <a:schemeClr val="accent4">
                    <a:lumMod val="60000"/>
                    <a:lumOff val="40000"/>
                  </a:schemeClr>
                </a:solidFill>
              </a:rPr>
              <a:t>軸タイトル、表題を忘れず</a:t>
            </a:r>
          </a:p>
        </p:txBody>
      </p:sp>
      <p:sp>
        <p:nvSpPr>
          <p:cNvPr id="5" name="スライド番号プレースホルダー 4"/>
          <p:cNvSpPr>
            <a:spLocks noGrp="1"/>
          </p:cNvSpPr>
          <p:nvPr>
            <p:ph type="sldNum" sz="quarter" idx="12"/>
          </p:nvPr>
        </p:nvSpPr>
        <p:spPr/>
        <p:txBody>
          <a:bodyPr/>
          <a:lstStyle/>
          <a:p>
            <a:fld id="{749DC45D-918B-423E-B5AE-ED0B78335A00}" type="slidenum">
              <a:rPr lang="ja-JP" altLang="en-US" smtClean="0"/>
              <a:pPr/>
              <a:t>48</a:t>
            </a:fld>
            <a:r>
              <a:rPr lang="en-US" altLang="ja-JP" smtClean="0"/>
              <a:t>/81</a:t>
            </a:r>
            <a:endParaRPr lang="ja-JP" altLang="en-US" dirty="0"/>
          </a:p>
        </p:txBody>
      </p:sp>
    </p:spTree>
    <p:extLst>
      <p:ext uri="{BB962C8B-B14F-4D97-AF65-F5344CB8AC3E}">
        <p14:creationId xmlns:p14="http://schemas.microsoft.com/office/powerpoint/2010/main" val="2611659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xEl>
                                              <p:pRg st="0" end="0"/>
                                            </p:txEl>
                                          </p:spTgt>
                                        </p:tgtEl>
                                        <p:attrNameLst>
                                          <p:attrName>style.visibility</p:attrName>
                                        </p:attrNameLst>
                                      </p:cBhvr>
                                      <p:to>
                                        <p:strVal val="visible"/>
                                      </p:to>
                                    </p:set>
                                    <p:animEffect transition="in" filter="fade">
                                      <p:cBhvr>
                                        <p:cTn id="16" dur="500"/>
                                        <p:tgtEl>
                                          <p:spTgt spid="11">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3" grpId="0"/>
      <p:bldP spid="11"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グラフはシンプルに</a:t>
            </a:r>
            <a:endParaRPr kumimoji="1" lang="ja-JP" altLang="en-US" dirty="0"/>
          </a:p>
        </p:txBody>
      </p:sp>
      <p:graphicFrame>
        <p:nvGraphicFramePr>
          <p:cNvPr id="4" name="グラフ 3"/>
          <p:cNvGraphicFramePr/>
          <p:nvPr>
            <p:extLst>
              <p:ext uri="{D42A27DB-BD31-4B8C-83A1-F6EECF244321}">
                <p14:modId xmlns:p14="http://schemas.microsoft.com/office/powerpoint/2010/main" val="2904715556"/>
              </p:ext>
            </p:extLst>
          </p:nvPr>
        </p:nvGraphicFramePr>
        <p:xfrm>
          <a:off x="107504" y="1556792"/>
          <a:ext cx="2880320" cy="273699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グラフ 4"/>
          <p:cNvGraphicFramePr/>
          <p:nvPr>
            <p:extLst>
              <p:ext uri="{D42A27DB-BD31-4B8C-83A1-F6EECF244321}">
                <p14:modId xmlns:p14="http://schemas.microsoft.com/office/powerpoint/2010/main" val="3064356600"/>
              </p:ext>
            </p:extLst>
          </p:nvPr>
        </p:nvGraphicFramePr>
        <p:xfrm>
          <a:off x="5868144" y="1340768"/>
          <a:ext cx="3729632" cy="302433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グラフ 5"/>
          <p:cNvGraphicFramePr/>
          <p:nvPr>
            <p:extLst>
              <p:ext uri="{D42A27DB-BD31-4B8C-83A1-F6EECF244321}">
                <p14:modId xmlns:p14="http://schemas.microsoft.com/office/powerpoint/2010/main" val="1047336713"/>
              </p:ext>
            </p:extLst>
          </p:nvPr>
        </p:nvGraphicFramePr>
        <p:xfrm>
          <a:off x="2915816" y="1412776"/>
          <a:ext cx="3729632" cy="3024336"/>
        </p:xfrm>
        <a:graphic>
          <a:graphicData uri="http://schemas.openxmlformats.org/drawingml/2006/chart">
            <c:chart xmlns:c="http://schemas.openxmlformats.org/drawingml/2006/chart" xmlns:r="http://schemas.openxmlformats.org/officeDocument/2006/relationships" r:id="rId5"/>
          </a:graphicData>
        </a:graphic>
      </p:graphicFrame>
      <p:sp>
        <p:nvSpPr>
          <p:cNvPr id="8" name="コンテンツ プレースホルダー 2"/>
          <p:cNvSpPr>
            <a:spLocks noGrp="1"/>
          </p:cNvSpPr>
          <p:nvPr>
            <p:ph idx="1"/>
          </p:nvPr>
        </p:nvSpPr>
        <p:spPr>
          <a:xfrm>
            <a:off x="53752" y="4653136"/>
            <a:ext cx="9036496" cy="792088"/>
          </a:xfrm>
        </p:spPr>
        <p:txBody>
          <a:bodyPr>
            <a:noAutofit/>
          </a:bodyPr>
          <a:lstStyle/>
          <a:p>
            <a:pPr marL="0" indent="0" algn="ctr">
              <a:buNone/>
            </a:pPr>
            <a:r>
              <a:rPr lang="en-US" altLang="ja-JP" dirty="0">
                <a:solidFill>
                  <a:schemeClr val="accent4">
                    <a:lumMod val="60000"/>
                    <a:lumOff val="40000"/>
                  </a:schemeClr>
                </a:solidFill>
              </a:rPr>
              <a:t>3</a:t>
            </a:r>
            <a:r>
              <a:rPr lang="ja-JP" altLang="en-US" dirty="0">
                <a:solidFill>
                  <a:schemeClr val="accent4">
                    <a:lumMod val="60000"/>
                    <a:lumOff val="40000"/>
                  </a:schemeClr>
                </a:solidFill>
              </a:rPr>
              <a:t>次元化、</a:t>
            </a:r>
            <a:r>
              <a:rPr lang="ja-JP" altLang="en-US" dirty="0" smtClean="0">
                <a:solidFill>
                  <a:schemeClr val="accent4">
                    <a:lumMod val="60000"/>
                    <a:lumOff val="40000"/>
                  </a:schemeClr>
                </a:solidFill>
              </a:rPr>
              <a:t>陰影は見にくいだけ</a:t>
            </a:r>
            <a:endParaRPr lang="en-US" altLang="ja-JP" dirty="0">
              <a:solidFill>
                <a:schemeClr val="accent4">
                  <a:lumMod val="60000"/>
                  <a:lumOff val="40000"/>
                </a:schemeClr>
              </a:solidFill>
            </a:endParaRPr>
          </a:p>
        </p:txBody>
      </p:sp>
      <p:sp>
        <p:nvSpPr>
          <p:cNvPr id="7" name="スライド番号プレースホルダー 6"/>
          <p:cNvSpPr>
            <a:spLocks noGrp="1"/>
          </p:cNvSpPr>
          <p:nvPr>
            <p:ph type="sldNum" sz="quarter" idx="12"/>
          </p:nvPr>
        </p:nvSpPr>
        <p:spPr/>
        <p:txBody>
          <a:bodyPr/>
          <a:lstStyle/>
          <a:p>
            <a:fld id="{749DC45D-918B-423E-B5AE-ED0B78335A00}" type="slidenum">
              <a:rPr lang="ja-JP" altLang="en-US" smtClean="0"/>
              <a:pPr/>
              <a:t>49</a:t>
            </a:fld>
            <a:r>
              <a:rPr lang="en-US" altLang="ja-JP" smtClean="0"/>
              <a:t>/81</a:t>
            </a:r>
            <a:endParaRPr lang="ja-JP" altLang="en-US" dirty="0"/>
          </a:p>
        </p:txBody>
      </p:sp>
    </p:spTree>
    <p:extLst>
      <p:ext uri="{BB962C8B-B14F-4D97-AF65-F5344CB8AC3E}">
        <p14:creationId xmlns:p14="http://schemas.microsoft.com/office/powerpoint/2010/main" val="357775249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タイトル 1"/>
          <p:cNvSpPr>
            <a:spLocks noGrp="1"/>
          </p:cNvSpPr>
          <p:nvPr>
            <p:ph type="title"/>
          </p:nvPr>
        </p:nvSpPr>
        <p:spPr>
          <a:solidFill>
            <a:schemeClr val="bg2">
              <a:alpha val="70000"/>
            </a:schemeClr>
          </a:solidFill>
        </p:spPr>
        <p:txBody>
          <a:bodyPr/>
          <a:lstStyle/>
          <a:p>
            <a:r>
              <a:rPr kumimoji="1" lang="ja-JP" altLang="en-US" dirty="0" smtClean="0"/>
              <a:t>プレゼンテーションとは</a:t>
            </a:r>
            <a:endParaRPr kumimoji="1" lang="ja-JP" altLang="en-US" dirty="0"/>
          </a:p>
        </p:txBody>
      </p:sp>
      <p:sp>
        <p:nvSpPr>
          <p:cNvPr id="4" name="コンテンツ プレースホルダー 2"/>
          <p:cNvSpPr>
            <a:spLocks noGrp="1"/>
          </p:cNvSpPr>
          <p:nvPr>
            <p:ph idx="1"/>
          </p:nvPr>
        </p:nvSpPr>
        <p:spPr>
          <a:xfrm>
            <a:off x="251520" y="1268760"/>
            <a:ext cx="6840760" cy="720080"/>
          </a:xfrm>
          <a:solidFill>
            <a:schemeClr val="bg2">
              <a:alpha val="70000"/>
            </a:schemeClr>
          </a:solidFill>
          <a:effectLst>
            <a:softEdge rad="31750"/>
          </a:effectLst>
        </p:spPr>
        <p:txBody>
          <a:bodyPr anchor="ctr">
            <a:normAutofit lnSpcReduction="10000"/>
          </a:bodyPr>
          <a:lstStyle/>
          <a:p>
            <a:pPr marL="0" indent="0">
              <a:buNone/>
            </a:pPr>
            <a:r>
              <a:rPr lang="ja-JP" altLang="en-US" dirty="0"/>
              <a:t>コミュニケーションの</a:t>
            </a:r>
            <a:r>
              <a:rPr lang="en-US" altLang="ja-JP" dirty="0"/>
              <a:t>1</a:t>
            </a:r>
            <a:r>
              <a:rPr lang="ja-JP" altLang="en-US" dirty="0" smtClean="0"/>
              <a:t>種</a:t>
            </a:r>
            <a:endParaRPr kumimoji="1" lang="ja-JP" altLang="en-US" dirty="0"/>
          </a:p>
        </p:txBody>
      </p:sp>
      <p:sp>
        <p:nvSpPr>
          <p:cNvPr id="5" name="スライド番号プレースホルダー 4"/>
          <p:cNvSpPr>
            <a:spLocks noGrp="1"/>
          </p:cNvSpPr>
          <p:nvPr>
            <p:ph type="sldNum" sz="quarter" idx="12"/>
          </p:nvPr>
        </p:nvSpPr>
        <p:spPr/>
        <p:txBody>
          <a:bodyPr/>
          <a:lstStyle/>
          <a:p>
            <a:fld id="{749DC45D-918B-423E-B5AE-ED0B78335A00}" type="slidenum">
              <a:rPr lang="ja-JP" altLang="en-US" smtClean="0"/>
              <a:pPr/>
              <a:t>5</a:t>
            </a:fld>
            <a:r>
              <a:rPr lang="en-US" altLang="ja-JP" smtClean="0"/>
              <a:t>/81</a:t>
            </a:r>
            <a:endParaRPr lang="ja-JP" altLang="en-US" dirty="0"/>
          </a:p>
        </p:txBody>
      </p:sp>
    </p:spTree>
    <p:extLst>
      <p:ext uri="{BB962C8B-B14F-4D97-AF65-F5344CB8AC3E}">
        <p14:creationId xmlns:p14="http://schemas.microsoft.com/office/powerpoint/2010/main" val="87246316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p:cNvPicPr>
            <a:picLocks noChangeAspect="1"/>
          </p:cNvPicPr>
          <p:nvPr/>
        </p:nvPicPr>
        <p:blipFill>
          <a:blip r:embed="rId3">
            <a:extLst>
              <a:ext uri="{BEBA8EAE-BF5A-486C-A8C5-ECC9F3942E4B}">
                <a14:imgProps xmlns:a14="http://schemas.microsoft.com/office/drawing/2010/main">
                  <a14:imgLayer r:embed="rId4">
                    <a14:imgEffect>
                      <a14:brightnessContrast bright="-10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タイトル 1"/>
          <p:cNvSpPr>
            <a:spLocks noGrp="1"/>
          </p:cNvSpPr>
          <p:nvPr>
            <p:ph type="title"/>
          </p:nvPr>
        </p:nvSpPr>
        <p:spPr/>
        <p:txBody>
          <a:bodyPr/>
          <a:lstStyle/>
          <a:p>
            <a:r>
              <a:rPr lang="ja-JP" altLang="en-US" dirty="0">
                <a:latin typeface="+mj-ea"/>
              </a:rPr>
              <a:t>メニュー</a:t>
            </a:r>
            <a:endParaRPr kumimoji="1" lang="ja-JP" altLang="en-US" dirty="0">
              <a:latin typeface="+mj-ea"/>
            </a:endParaRPr>
          </a:p>
        </p:txBody>
      </p:sp>
      <p:sp>
        <p:nvSpPr>
          <p:cNvPr id="14" name="テキスト ボックス 13"/>
          <p:cNvSpPr txBox="1"/>
          <p:nvPr/>
        </p:nvSpPr>
        <p:spPr>
          <a:xfrm>
            <a:off x="827584" y="1170000"/>
            <a:ext cx="8208912" cy="769441"/>
          </a:xfrm>
          <a:prstGeom prst="rect">
            <a:avLst/>
          </a:prstGeom>
          <a:noFill/>
        </p:spPr>
        <p:txBody>
          <a:bodyPr wrap="square" rtlCol="0">
            <a:spAutoFit/>
          </a:bodyPr>
          <a:lstStyle/>
          <a:p>
            <a:r>
              <a:rPr lang="en-US" altLang="ja-JP" sz="4400" dirty="0"/>
              <a:t>3. </a:t>
            </a:r>
            <a:r>
              <a:rPr lang="ja-JP" altLang="en-US" sz="4400" dirty="0" smtClean="0"/>
              <a:t>画面構成の基本</a:t>
            </a:r>
            <a:endParaRPr lang="en-US" altLang="ja-JP" sz="4400" dirty="0"/>
          </a:p>
        </p:txBody>
      </p:sp>
      <p:grpSp>
        <p:nvGrpSpPr>
          <p:cNvPr id="10" name="グループ化 9"/>
          <p:cNvGrpSpPr/>
          <p:nvPr/>
        </p:nvGrpSpPr>
        <p:grpSpPr>
          <a:xfrm>
            <a:off x="971225" y="5733256"/>
            <a:ext cx="7437524" cy="369332"/>
            <a:chOff x="971225" y="5908445"/>
            <a:chExt cx="7437524" cy="369332"/>
          </a:xfrm>
        </p:grpSpPr>
        <p:grpSp>
          <p:nvGrpSpPr>
            <p:cNvPr id="13" name="グループ化 12"/>
            <p:cNvGrpSpPr/>
            <p:nvPr/>
          </p:nvGrpSpPr>
          <p:grpSpPr>
            <a:xfrm>
              <a:off x="7472646" y="5912022"/>
              <a:ext cx="936103" cy="362178"/>
              <a:chOff x="971600" y="5805264"/>
              <a:chExt cx="936103" cy="504056"/>
            </a:xfrm>
            <a:solidFill>
              <a:schemeClr val="tx1">
                <a:lumMod val="75000"/>
              </a:schemeClr>
            </a:solidFill>
          </p:grpSpPr>
          <p:sp>
            <p:nvSpPr>
              <p:cNvPr id="33" name="正方形/長方形 32"/>
              <p:cNvSpPr/>
              <p:nvPr/>
            </p:nvSpPr>
            <p:spPr>
              <a:xfrm>
                <a:off x="971600" y="5805264"/>
                <a:ext cx="720080" cy="504056"/>
              </a:xfrm>
              <a:prstGeom prst="rect">
                <a:avLst/>
              </a:prstGeom>
              <a:grp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二等辺三角形 33"/>
              <p:cNvSpPr/>
              <p:nvPr/>
            </p:nvSpPr>
            <p:spPr>
              <a:xfrm rot="5400000">
                <a:off x="1548038" y="5949655"/>
                <a:ext cx="504056" cy="215274"/>
              </a:xfrm>
              <a:prstGeom prst="triangle">
                <a:avLst/>
              </a:prstGeom>
              <a:grp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5" name="グループ化 14"/>
            <p:cNvGrpSpPr/>
            <p:nvPr/>
          </p:nvGrpSpPr>
          <p:grpSpPr>
            <a:xfrm>
              <a:off x="6732240" y="5912022"/>
              <a:ext cx="936103" cy="362178"/>
              <a:chOff x="971600" y="5805264"/>
              <a:chExt cx="936103" cy="504056"/>
            </a:xfrm>
            <a:solidFill>
              <a:schemeClr val="tx1">
                <a:lumMod val="65000"/>
              </a:schemeClr>
            </a:solidFill>
          </p:grpSpPr>
          <p:sp>
            <p:nvSpPr>
              <p:cNvPr id="31" name="正方形/長方形 30"/>
              <p:cNvSpPr/>
              <p:nvPr/>
            </p:nvSpPr>
            <p:spPr>
              <a:xfrm>
                <a:off x="971600" y="5805264"/>
                <a:ext cx="720080" cy="504056"/>
              </a:xfrm>
              <a:prstGeom prst="rect">
                <a:avLst/>
              </a:prstGeom>
              <a:grpFill/>
              <a:ln>
                <a:solidFill>
                  <a:schemeClr val="tx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二等辺三角形 31"/>
              <p:cNvSpPr/>
              <p:nvPr/>
            </p:nvSpPr>
            <p:spPr>
              <a:xfrm rot="5400000">
                <a:off x="1548038" y="5949655"/>
                <a:ext cx="504056" cy="215274"/>
              </a:xfrm>
              <a:prstGeom prst="triangle">
                <a:avLst/>
              </a:prstGeom>
              <a:grpFill/>
              <a:ln>
                <a:solidFill>
                  <a:schemeClr val="tx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7" name="グループ化 16"/>
            <p:cNvGrpSpPr/>
            <p:nvPr/>
          </p:nvGrpSpPr>
          <p:grpSpPr>
            <a:xfrm>
              <a:off x="3131840" y="5912022"/>
              <a:ext cx="3816423" cy="362178"/>
              <a:chOff x="-1908720" y="5805264"/>
              <a:chExt cx="3816423" cy="504056"/>
            </a:xfrm>
            <a:solidFill>
              <a:schemeClr val="tx1">
                <a:lumMod val="50000"/>
              </a:schemeClr>
            </a:solidFill>
          </p:grpSpPr>
          <p:sp>
            <p:nvSpPr>
              <p:cNvPr id="29" name="正方形/長方形 28"/>
              <p:cNvSpPr/>
              <p:nvPr/>
            </p:nvSpPr>
            <p:spPr>
              <a:xfrm>
                <a:off x="-1908720" y="5805264"/>
                <a:ext cx="3600400" cy="504056"/>
              </a:xfrm>
              <a:prstGeom prst="rect">
                <a:avLst/>
              </a:prstGeom>
              <a:solidFill>
                <a:schemeClr val="bg2">
                  <a:lumMod val="40000"/>
                  <a:lumOff val="60000"/>
                </a:schemeClr>
              </a:solid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二等辺三角形 29"/>
              <p:cNvSpPr/>
              <p:nvPr/>
            </p:nvSpPr>
            <p:spPr>
              <a:xfrm rot="5400000">
                <a:off x="1548038" y="5949655"/>
                <a:ext cx="504056" cy="215274"/>
              </a:xfrm>
              <a:prstGeom prst="triangle">
                <a:avLst/>
              </a:prstGeom>
              <a:solidFill>
                <a:schemeClr val="bg2">
                  <a:lumMod val="40000"/>
                  <a:lumOff val="60000"/>
                </a:schemeClr>
              </a:solid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8" name="グループ化 17"/>
            <p:cNvGrpSpPr/>
            <p:nvPr/>
          </p:nvGrpSpPr>
          <p:grpSpPr>
            <a:xfrm>
              <a:off x="1692428" y="5912022"/>
              <a:ext cx="1655435" cy="362178"/>
              <a:chOff x="252268" y="5805264"/>
              <a:chExt cx="1655435" cy="504056"/>
            </a:xfrm>
            <a:solidFill>
              <a:schemeClr val="bg1">
                <a:lumMod val="65000"/>
                <a:lumOff val="35000"/>
              </a:schemeClr>
            </a:solidFill>
          </p:grpSpPr>
          <p:sp>
            <p:nvSpPr>
              <p:cNvPr id="27" name="正方形/長方形 26"/>
              <p:cNvSpPr/>
              <p:nvPr/>
            </p:nvSpPr>
            <p:spPr>
              <a:xfrm>
                <a:off x="252268" y="5805264"/>
                <a:ext cx="1439411" cy="504056"/>
              </a:xfrm>
              <a:prstGeom prst="rect">
                <a:avLst/>
              </a:prstGeom>
              <a:grpFill/>
              <a:ln>
                <a:solidFill>
                  <a:schemeClr val="bg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二等辺三角形 27"/>
              <p:cNvSpPr/>
              <p:nvPr/>
            </p:nvSpPr>
            <p:spPr>
              <a:xfrm rot="5400000">
                <a:off x="1548038" y="5949655"/>
                <a:ext cx="504056" cy="215274"/>
              </a:xfrm>
              <a:prstGeom prst="triangle">
                <a:avLst/>
              </a:prstGeom>
              <a:grpFill/>
              <a:ln>
                <a:solidFill>
                  <a:schemeClr val="bg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9" name="グループ化 18"/>
            <p:cNvGrpSpPr/>
            <p:nvPr/>
          </p:nvGrpSpPr>
          <p:grpSpPr>
            <a:xfrm>
              <a:off x="971225" y="5912022"/>
              <a:ext cx="935730" cy="362178"/>
              <a:chOff x="971973" y="5805264"/>
              <a:chExt cx="935730" cy="504056"/>
            </a:xfrm>
            <a:solidFill>
              <a:schemeClr val="bg1">
                <a:lumMod val="75000"/>
                <a:lumOff val="25000"/>
              </a:schemeClr>
            </a:solidFill>
          </p:grpSpPr>
          <p:sp>
            <p:nvSpPr>
              <p:cNvPr id="25" name="正方形/長方形 24"/>
              <p:cNvSpPr/>
              <p:nvPr/>
            </p:nvSpPr>
            <p:spPr>
              <a:xfrm>
                <a:off x="971973" y="5805264"/>
                <a:ext cx="719706" cy="504056"/>
              </a:xfrm>
              <a:prstGeom prst="rect">
                <a:avLst/>
              </a:prstGeom>
              <a:grpFill/>
              <a:ln>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二等辺三角形 25"/>
              <p:cNvSpPr/>
              <p:nvPr/>
            </p:nvSpPr>
            <p:spPr>
              <a:xfrm rot="5400000">
                <a:off x="1548038" y="5949655"/>
                <a:ext cx="504056" cy="215274"/>
              </a:xfrm>
              <a:prstGeom prst="triangle">
                <a:avLst/>
              </a:prstGeom>
              <a:grpFill/>
              <a:ln>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0" name="テキスト ボックス 19"/>
            <p:cNvSpPr txBox="1"/>
            <p:nvPr/>
          </p:nvSpPr>
          <p:spPr>
            <a:xfrm>
              <a:off x="1187624" y="5908445"/>
              <a:ext cx="360040" cy="369332"/>
            </a:xfrm>
            <a:prstGeom prst="rect">
              <a:avLst/>
            </a:prstGeom>
            <a:noFill/>
          </p:spPr>
          <p:txBody>
            <a:bodyPr wrap="square" rtlCol="0">
              <a:spAutoFit/>
            </a:bodyPr>
            <a:lstStyle/>
            <a:p>
              <a:pPr algn="ctr"/>
              <a:r>
                <a:rPr kumimoji="1" lang="en-US" altLang="ja-JP" dirty="0" smtClean="0"/>
                <a:t>1</a:t>
              </a:r>
              <a:endParaRPr kumimoji="1" lang="ja-JP" altLang="en-US" dirty="0"/>
            </a:p>
          </p:txBody>
        </p:sp>
        <p:sp>
          <p:nvSpPr>
            <p:cNvPr id="21" name="テキスト ボックス 20"/>
            <p:cNvSpPr txBox="1"/>
            <p:nvPr/>
          </p:nvSpPr>
          <p:spPr>
            <a:xfrm>
              <a:off x="2411760" y="5908445"/>
              <a:ext cx="288032" cy="369332"/>
            </a:xfrm>
            <a:prstGeom prst="rect">
              <a:avLst/>
            </a:prstGeom>
            <a:noFill/>
          </p:spPr>
          <p:txBody>
            <a:bodyPr wrap="square" rtlCol="0">
              <a:spAutoFit/>
            </a:bodyPr>
            <a:lstStyle/>
            <a:p>
              <a:pPr algn="ctr"/>
              <a:r>
                <a:rPr lang="en-US" altLang="ja-JP" dirty="0"/>
                <a:t>2</a:t>
              </a:r>
              <a:endParaRPr kumimoji="1" lang="ja-JP" altLang="en-US" dirty="0"/>
            </a:p>
          </p:txBody>
        </p:sp>
        <p:sp>
          <p:nvSpPr>
            <p:cNvPr id="22" name="テキスト ボックス 21"/>
            <p:cNvSpPr txBox="1"/>
            <p:nvPr/>
          </p:nvSpPr>
          <p:spPr>
            <a:xfrm>
              <a:off x="4932040" y="5908445"/>
              <a:ext cx="360040" cy="369332"/>
            </a:xfrm>
            <a:prstGeom prst="rect">
              <a:avLst/>
            </a:prstGeom>
            <a:noFill/>
          </p:spPr>
          <p:txBody>
            <a:bodyPr wrap="square" rtlCol="0">
              <a:spAutoFit/>
            </a:bodyPr>
            <a:lstStyle/>
            <a:p>
              <a:pPr algn="ctr"/>
              <a:r>
                <a:rPr lang="en-US" altLang="ja-JP" dirty="0" smtClean="0">
                  <a:solidFill>
                    <a:schemeClr val="bg1"/>
                  </a:solidFill>
                </a:rPr>
                <a:t>3</a:t>
              </a:r>
              <a:endParaRPr kumimoji="1" lang="ja-JP" altLang="en-US" dirty="0">
                <a:solidFill>
                  <a:schemeClr val="bg1"/>
                </a:solidFill>
              </a:endParaRPr>
            </a:p>
          </p:txBody>
        </p:sp>
        <p:sp>
          <p:nvSpPr>
            <p:cNvPr id="23" name="テキスト ボックス 22"/>
            <p:cNvSpPr txBox="1"/>
            <p:nvPr/>
          </p:nvSpPr>
          <p:spPr>
            <a:xfrm>
              <a:off x="7028984" y="5908445"/>
              <a:ext cx="351328" cy="369332"/>
            </a:xfrm>
            <a:prstGeom prst="rect">
              <a:avLst/>
            </a:prstGeom>
            <a:noFill/>
          </p:spPr>
          <p:txBody>
            <a:bodyPr wrap="square" rtlCol="0">
              <a:spAutoFit/>
            </a:bodyPr>
            <a:lstStyle/>
            <a:p>
              <a:pPr algn="ctr"/>
              <a:r>
                <a:rPr lang="en-US" altLang="ja-JP" dirty="0" smtClean="0"/>
                <a:t>4</a:t>
              </a:r>
              <a:endParaRPr kumimoji="1" lang="ja-JP" altLang="en-US" dirty="0"/>
            </a:p>
          </p:txBody>
        </p:sp>
        <p:sp>
          <p:nvSpPr>
            <p:cNvPr id="24" name="テキスト ボックス 23"/>
            <p:cNvSpPr txBox="1"/>
            <p:nvPr/>
          </p:nvSpPr>
          <p:spPr>
            <a:xfrm>
              <a:off x="7797431" y="5908445"/>
              <a:ext cx="302961" cy="369332"/>
            </a:xfrm>
            <a:prstGeom prst="rect">
              <a:avLst/>
            </a:prstGeom>
            <a:noFill/>
          </p:spPr>
          <p:txBody>
            <a:bodyPr wrap="square" rtlCol="0">
              <a:spAutoFit/>
            </a:bodyPr>
            <a:lstStyle/>
            <a:p>
              <a:pPr algn="ctr"/>
              <a:r>
                <a:rPr lang="en-US" altLang="ja-JP" dirty="0" smtClean="0"/>
                <a:t>5</a:t>
              </a:r>
              <a:endParaRPr kumimoji="1" lang="ja-JP" altLang="en-US" dirty="0"/>
            </a:p>
          </p:txBody>
        </p:sp>
      </p:grpSp>
      <p:grpSp>
        <p:nvGrpSpPr>
          <p:cNvPr id="35" name="グループ化 34"/>
          <p:cNvGrpSpPr/>
          <p:nvPr/>
        </p:nvGrpSpPr>
        <p:grpSpPr>
          <a:xfrm>
            <a:off x="1583668" y="2060848"/>
            <a:ext cx="5868652" cy="3289721"/>
            <a:chOff x="2303748" y="1556792"/>
            <a:chExt cx="5319785" cy="3289721"/>
          </a:xfrm>
        </p:grpSpPr>
        <p:grpSp>
          <p:nvGrpSpPr>
            <p:cNvPr id="36" name="グループ化 35"/>
            <p:cNvGrpSpPr/>
            <p:nvPr/>
          </p:nvGrpSpPr>
          <p:grpSpPr>
            <a:xfrm>
              <a:off x="2303748" y="1556792"/>
              <a:ext cx="3600400" cy="769441"/>
              <a:chOff x="2303748" y="1556792"/>
              <a:chExt cx="3600400" cy="769441"/>
            </a:xfrm>
          </p:grpSpPr>
          <p:sp>
            <p:nvSpPr>
              <p:cNvPr id="46" name="テキスト ボックス 45"/>
              <p:cNvSpPr txBox="1"/>
              <p:nvPr/>
            </p:nvSpPr>
            <p:spPr>
              <a:xfrm>
                <a:off x="2303748" y="1556792"/>
                <a:ext cx="648072" cy="769441"/>
              </a:xfrm>
              <a:prstGeom prst="rect">
                <a:avLst/>
              </a:prstGeom>
              <a:noFill/>
            </p:spPr>
            <p:txBody>
              <a:bodyPr wrap="square" rtlCol="0">
                <a:spAutoFit/>
              </a:bodyPr>
              <a:lstStyle/>
              <a:p>
                <a:r>
                  <a:rPr kumimoji="1" lang="en-US" altLang="ja-JP" sz="4400" dirty="0" smtClean="0">
                    <a:solidFill>
                      <a:schemeClr val="tx1">
                        <a:lumMod val="50000"/>
                      </a:schemeClr>
                    </a:solidFill>
                  </a:rPr>
                  <a:t>a.</a:t>
                </a:r>
                <a:endParaRPr kumimoji="1" lang="ja-JP" altLang="en-US" sz="4400" dirty="0">
                  <a:solidFill>
                    <a:schemeClr val="tx1">
                      <a:lumMod val="50000"/>
                    </a:schemeClr>
                  </a:solidFill>
                </a:endParaRPr>
              </a:p>
            </p:txBody>
          </p:sp>
          <p:sp>
            <p:nvSpPr>
              <p:cNvPr id="47" name="テキスト ボックス 46"/>
              <p:cNvSpPr txBox="1"/>
              <p:nvPr/>
            </p:nvSpPr>
            <p:spPr>
              <a:xfrm>
                <a:off x="2879812" y="1556792"/>
                <a:ext cx="3024336" cy="769441"/>
              </a:xfrm>
              <a:prstGeom prst="rect">
                <a:avLst/>
              </a:prstGeom>
              <a:noFill/>
            </p:spPr>
            <p:txBody>
              <a:bodyPr wrap="square" rtlCol="0">
                <a:spAutoFit/>
              </a:bodyPr>
              <a:lstStyle/>
              <a:p>
                <a:r>
                  <a:rPr kumimoji="1" lang="ja-JP" altLang="en-US" sz="4400" dirty="0" smtClean="0">
                    <a:solidFill>
                      <a:schemeClr val="tx1">
                        <a:lumMod val="50000"/>
                      </a:schemeClr>
                    </a:solidFill>
                  </a:rPr>
                  <a:t>文字と配置</a:t>
                </a:r>
                <a:endParaRPr kumimoji="1" lang="ja-JP" altLang="en-US" sz="4400" dirty="0">
                  <a:solidFill>
                    <a:schemeClr val="tx1">
                      <a:lumMod val="50000"/>
                    </a:schemeClr>
                  </a:solidFill>
                </a:endParaRPr>
              </a:p>
            </p:txBody>
          </p:sp>
        </p:grpSp>
        <p:grpSp>
          <p:nvGrpSpPr>
            <p:cNvPr id="37" name="グループ化 36"/>
            <p:cNvGrpSpPr/>
            <p:nvPr/>
          </p:nvGrpSpPr>
          <p:grpSpPr>
            <a:xfrm>
              <a:off x="2303748" y="2396885"/>
              <a:ext cx="5319785" cy="769441"/>
              <a:chOff x="2303748" y="2307448"/>
              <a:chExt cx="5319785" cy="769441"/>
            </a:xfrm>
          </p:grpSpPr>
          <p:sp>
            <p:nvSpPr>
              <p:cNvPr id="44" name="テキスト ボックス 43"/>
              <p:cNvSpPr txBox="1"/>
              <p:nvPr/>
            </p:nvSpPr>
            <p:spPr>
              <a:xfrm>
                <a:off x="2303748" y="2307448"/>
                <a:ext cx="648072" cy="769441"/>
              </a:xfrm>
              <a:prstGeom prst="rect">
                <a:avLst/>
              </a:prstGeom>
              <a:noFill/>
            </p:spPr>
            <p:txBody>
              <a:bodyPr wrap="square" rtlCol="0">
                <a:spAutoFit/>
              </a:bodyPr>
              <a:lstStyle/>
              <a:p>
                <a:r>
                  <a:rPr kumimoji="1" lang="en-US" altLang="ja-JP" sz="4400" dirty="0" smtClean="0">
                    <a:solidFill>
                      <a:schemeClr val="tx1">
                        <a:lumMod val="50000"/>
                      </a:schemeClr>
                    </a:solidFill>
                  </a:rPr>
                  <a:t>b.</a:t>
                </a:r>
                <a:endParaRPr kumimoji="1" lang="ja-JP" altLang="en-US" sz="4400" dirty="0">
                  <a:solidFill>
                    <a:schemeClr val="tx1">
                      <a:lumMod val="50000"/>
                    </a:schemeClr>
                  </a:solidFill>
                </a:endParaRPr>
              </a:p>
            </p:txBody>
          </p:sp>
          <p:sp>
            <p:nvSpPr>
              <p:cNvPr id="45" name="テキスト ボックス 44"/>
              <p:cNvSpPr txBox="1"/>
              <p:nvPr/>
            </p:nvSpPr>
            <p:spPr>
              <a:xfrm>
                <a:off x="2879812" y="2307448"/>
                <a:ext cx="4743721" cy="769441"/>
              </a:xfrm>
              <a:prstGeom prst="rect">
                <a:avLst/>
              </a:prstGeom>
              <a:noFill/>
            </p:spPr>
            <p:txBody>
              <a:bodyPr wrap="square" rtlCol="0">
                <a:spAutoFit/>
              </a:bodyPr>
              <a:lstStyle/>
              <a:p>
                <a:r>
                  <a:rPr lang="ja-JP" altLang="en-US" sz="4400" dirty="0">
                    <a:solidFill>
                      <a:schemeClr val="tx1">
                        <a:lumMod val="50000"/>
                      </a:schemeClr>
                    </a:solidFill>
                  </a:rPr>
                  <a:t>グラフ</a:t>
                </a:r>
                <a:r>
                  <a:rPr kumimoji="1" lang="ja-JP" altLang="en-US" sz="4400" dirty="0" smtClean="0">
                    <a:solidFill>
                      <a:schemeClr val="tx1">
                        <a:lumMod val="50000"/>
                      </a:schemeClr>
                    </a:solidFill>
                  </a:rPr>
                  <a:t>のつくりかた</a:t>
                </a:r>
                <a:endParaRPr kumimoji="1" lang="ja-JP" altLang="en-US" sz="4400" dirty="0">
                  <a:solidFill>
                    <a:schemeClr val="tx1">
                      <a:lumMod val="50000"/>
                    </a:schemeClr>
                  </a:solidFill>
                </a:endParaRPr>
              </a:p>
            </p:txBody>
          </p:sp>
        </p:grpSp>
        <p:grpSp>
          <p:nvGrpSpPr>
            <p:cNvPr id="38" name="グループ化 37"/>
            <p:cNvGrpSpPr/>
            <p:nvPr/>
          </p:nvGrpSpPr>
          <p:grpSpPr>
            <a:xfrm>
              <a:off x="2303748" y="3236978"/>
              <a:ext cx="2232248" cy="769441"/>
              <a:chOff x="2303748" y="3035465"/>
              <a:chExt cx="2232248" cy="769441"/>
            </a:xfrm>
          </p:grpSpPr>
          <p:sp>
            <p:nvSpPr>
              <p:cNvPr id="42" name="テキスト ボックス 41"/>
              <p:cNvSpPr txBox="1"/>
              <p:nvPr/>
            </p:nvSpPr>
            <p:spPr>
              <a:xfrm>
                <a:off x="2303748" y="3035465"/>
                <a:ext cx="648072" cy="769441"/>
              </a:xfrm>
              <a:prstGeom prst="rect">
                <a:avLst/>
              </a:prstGeom>
              <a:noFill/>
            </p:spPr>
            <p:txBody>
              <a:bodyPr wrap="square" rtlCol="0">
                <a:spAutoFit/>
              </a:bodyPr>
              <a:lstStyle/>
              <a:p>
                <a:r>
                  <a:rPr kumimoji="1" lang="en-US" altLang="ja-JP" sz="4400" dirty="0" smtClean="0"/>
                  <a:t>c.</a:t>
                </a:r>
                <a:endParaRPr kumimoji="1" lang="ja-JP" altLang="en-US" sz="4400" dirty="0"/>
              </a:p>
            </p:txBody>
          </p:sp>
          <p:sp>
            <p:nvSpPr>
              <p:cNvPr id="43" name="テキスト ボックス 42"/>
              <p:cNvSpPr txBox="1"/>
              <p:nvPr/>
            </p:nvSpPr>
            <p:spPr>
              <a:xfrm>
                <a:off x="2879812" y="3035465"/>
                <a:ext cx="1656184" cy="769441"/>
              </a:xfrm>
              <a:prstGeom prst="rect">
                <a:avLst/>
              </a:prstGeom>
              <a:noFill/>
            </p:spPr>
            <p:txBody>
              <a:bodyPr wrap="square" rtlCol="0">
                <a:spAutoFit/>
              </a:bodyPr>
              <a:lstStyle/>
              <a:p>
                <a:r>
                  <a:rPr kumimoji="1" lang="ja-JP" altLang="en-US" sz="4400" dirty="0" smtClean="0"/>
                  <a:t>配色</a:t>
                </a:r>
                <a:endParaRPr kumimoji="1" lang="ja-JP" altLang="en-US" sz="4400" dirty="0"/>
              </a:p>
            </p:txBody>
          </p:sp>
        </p:grpSp>
        <p:grpSp>
          <p:nvGrpSpPr>
            <p:cNvPr id="39" name="グループ化 38"/>
            <p:cNvGrpSpPr/>
            <p:nvPr/>
          </p:nvGrpSpPr>
          <p:grpSpPr>
            <a:xfrm>
              <a:off x="2303748" y="4077072"/>
              <a:ext cx="3960440" cy="769441"/>
              <a:chOff x="2303748" y="3783613"/>
              <a:chExt cx="3960440" cy="769441"/>
            </a:xfrm>
          </p:grpSpPr>
          <p:sp>
            <p:nvSpPr>
              <p:cNvPr id="40" name="テキスト ボックス 39"/>
              <p:cNvSpPr txBox="1"/>
              <p:nvPr/>
            </p:nvSpPr>
            <p:spPr>
              <a:xfrm>
                <a:off x="2303748" y="3783613"/>
                <a:ext cx="648072" cy="769441"/>
              </a:xfrm>
              <a:prstGeom prst="rect">
                <a:avLst/>
              </a:prstGeom>
              <a:noFill/>
            </p:spPr>
            <p:txBody>
              <a:bodyPr wrap="square" rtlCol="0">
                <a:spAutoFit/>
              </a:bodyPr>
              <a:lstStyle/>
              <a:p>
                <a:r>
                  <a:rPr kumimoji="1" lang="en-US" altLang="ja-JP" sz="4400" dirty="0" smtClean="0">
                    <a:solidFill>
                      <a:schemeClr val="tx1">
                        <a:lumMod val="50000"/>
                      </a:schemeClr>
                    </a:solidFill>
                  </a:rPr>
                  <a:t>d.</a:t>
                </a:r>
                <a:endParaRPr kumimoji="1" lang="ja-JP" altLang="en-US" sz="4400" dirty="0">
                  <a:solidFill>
                    <a:schemeClr val="tx1">
                      <a:lumMod val="50000"/>
                    </a:schemeClr>
                  </a:solidFill>
                </a:endParaRPr>
              </a:p>
            </p:txBody>
          </p:sp>
          <p:sp>
            <p:nvSpPr>
              <p:cNvPr id="41" name="テキスト ボックス 40"/>
              <p:cNvSpPr txBox="1"/>
              <p:nvPr/>
            </p:nvSpPr>
            <p:spPr>
              <a:xfrm>
                <a:off x="2879812" y="3783613"/>
                <a:ext cx="3384376" cy="769441"/>
              </a:xfrm>
              <a:prstGeom prst="rect">
                <a:avLst/>
              </a:prstGeom>
              <a:noFill/>
            </p:spPr>
            <p:txBody>
              <a:bodyPr wrap="square" rtlCol="0">
                <a:spAutoFit/>
              </a:bodyPr>
              <a:lstStyle/>
              <a:p>
                <a:r>
                  <a:rPr lang="ja-JP" altLang="en-US" sz="4400" dirty="0" smtClean="0">
                    <a:solidFill>
                      <a:schemeClr val="tx1">
                        <a:lumMod val="50000"/>
                      </a:schemeClr>
                    </a:solidFill>
                  </a:rPr>
                  <a:t>画面配置など</a:t>
                </a:r>
                <a:endParaRPr kumimoji="1" lang="ja-JP" altLang="en-US" sz="4400" dirty="0">
                  <a:solidFill>
                    <a:schemeClr val="tx1">
                      <a:lumMod val="50000"/>
                    </a:schemeClr>
                  </a:solidFill>
                </a:endParaRPr>
              </a:p>
            </p:txBody>
          </p:sp>
        </p:grpSp>
      </p:grpSp>
      <p:sp>
        <p:nvSpPr>
          <p:cNvPr id="4" name="スライド番号プレースホルダー 3"/>
          <p:cNvSpPr>
            <a:spLocks noGrp="1"/>
          </p:cNvSpPr>
          <p:nvPr>
            <p:ph type="sldNum" sz="quarter" idx="12"/>
          </p:nvPr>
        </p:nvSpPr>
        <p:spPr/>
        <p:txBody>
          <a:bodyPr/>
          <a:lstStyle/>
          <a:p>
            <a:fld id="{749DC45D-918B-423E-B5AE-ED0B78335A00}" type="slidenum">
              <a:rPr lang="ja-JP" altLang="en-US" smtClean="0"/>
              <a:pPr/>
              <a:t>50</a:t>
            </a:fld>
            <a:r>
              <a:rPr lang="en-US" altLang="ja-JP" smtClean="0"/>
              <a:t>/81</a:t>
            </a:r>
            <a:endParaRPr lang="ja-JP" altLang="en-US" dirty="0"/>
          </a:p>
        </p:txBody>
      </p:sp>
    </p:spTree>
    <p:extLst>
      <p:ext uri="{BB962C8B-B14F-4D97-AF65-F5344CB8AC3E}">
        <p14:creationId xmlns:p14="http://schemas.microsoft.com/office/powerpoint/2010/main" val="90595831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色の３要素</a:t>
            </a:r>
            <a:endParaRPr kumimoji="1" lang="ja-JP" altLang="en-US" dirty="0"/>
          </a:p>
        </p:txBody>
      </p:sp>
      <p:grpSp>
        <p:nvGrpSpPr>
          <p:cNvPr id="48" name="グループ化 47"/>
          <p:cNvGrpSpPr/>
          <p:nvPr/>
        </p:nvGrpSpPr>
        <p:grpSpPr>
          <a:xfrm>
            <a:off x="251520" y="1327411"/>
            <a:ext cx="8640960" cy="769441"/>
            <a:chOff x="251520" y="1352092"/>
            <a:chExt cx="8640960" cy="769441"/>
          </a:xfrm>
        </p:grpSpPr>
        <p:sp>
          <p:nvSpPr>
            <p:cNvPr id="4" name="テキスト ボックス 3"/>
            <p:cNvSpPr txBox="1"/>
            <p:nvPr/>
          </p:nvSpPr>
          <p:spPr>
            <a:xfrm>
              <a:off x="251520" y="1352092"/>
              <a:ext cx="1440160" cy="769441"/>
            </a:xfrm>
            <a:prstGeom prst="rect">
              <a:avLst/>
            </a:prstGeom>
            <a:noFill/>
          </p:spPr>
          <p:txBody>
            <a:bodyPr wrap="square" rtlCol="0">
              <a:spAutoFit/>
            </a:bodyPr>
            <a:lstStyle/>
            <a:p>
              <a:r>
                <a:rPr kumimoji="1" lang="ja-JP" altLang="en-US" sz="4400" dirty="0" smtClean="0"/>
                <a:t>色相</a:t>
              </a:r>
              <a:endParaRPr kumimoji="1" lang="ja-JP" altLang="en-US" sz="4400" dirty="0"/>
            </a:p>
          </p:txBody>
        </p:sp>
        <p:sp>
          <p:nvSpPr>
            <p:cNvPr id="10" name="正方形/長方形 9"/>
            <p:cNvSpPr/>
            <p:nvPr/>
          </p:nvSpPr>
          <p:spPr>
            <a:xfrm>
              <a:off x="8028384" y="1448780"/>
              <a:ext cx="864096" cy="576064"/>
            </a:xfrm>
            <a:prstGeom prst="rect">
              <a:avLst/>
            </a:prstGeom>
            <a:solidFill>
              <a:srgbClr val="CF0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1" name="正方形/長方形 10"/>
            <p:cNvSpPr/>
            <p:nvPr/>
          </p:nvSpPr>
          <p:spPr>
            <a:xfrm>
              <a:off x="6480212" y="1448780"/>
              <a:ext cx="864096" cy="576064"/>
            </a:xfrm>
            <a:prstGeom prst="rect">
              <a:avLst/>
            </a:prstGeom>
            <a:solidFill>
              <a:srgbClr val="016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2" name="正方形/長方形 11"/>
            <p:cNvSpPr/>
            <p:nvPr/>
          </p:nvSpPr>
          <p:spPr>
            <a:xfrm>
              <a:off x="4932040" y="1448780"/>
              <a:ext cx="864096" cy="576064"/>
            </a:xfrm>
            <a:prstGeom prst="rect">
              <a:avLst/>
            </a:prstGeom>
            <a:solidFill>
              <a:srgbClr val="01FF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3" name="正方形/長方形 12"/>
            <p:cNvSpPr/>
            <p:nvPr/>
          </p:nvSpPr>
          <p:spPr>
            <a:xfrm>
              <a:off x="3383868" y="1448780"/>
              <a:ext cx="864096" cy="576064"/>
            </a:xfrm>
            <a:prstGeom prst="rect">
              <a:avLst/>
            </a:prstGeom>
            <a:solidFill>
              <a:srgbClr val="CFFF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5" name="正方形/長方形 14"/>
            <p:cNvSpPr/>
            <p:nvPr/>
          </p:nvSpPr>
          <p:spPr>
            <a:xfrm>
              <a:off x="1835696" y="1448780"/>
              <a:ext cx="864096" cy="576064"/>
            </a:xfrm>
            <a:prstGeom prst="rect">
              <a:avLst/>
            </a:prstGeom>
            <a:solidFill>
              <a:srgbClr val="FF01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cxnSp>
          <p:nvCxnSpPr>
            <p:cNvPr id="24" name="直線コネクタ 23"/>
            <p:cNvCxnSpPr/>
            <p:nvPr/>
          </p:nvCxnSpPr>
          <p:spPr>
            <a:xfrm>
              <a:off x="2825806" y="1736812"/>
              <a:ext cx="43204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直線コネクタ 24"/>
            <p:cNvCxnSpPr/>
            <p:nvPr/>
          </p:nvCxnSpPr>
          <p:spPr>
            <a:xfrm>
              <a:off x="4373978" y="1736812"/>
              <a:ext cx="43204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直線コネクタ 25"/>
            <p:cNvCxnSpPr/>
            <p:nvPr/>
          </p:nvCxnSpPr>
          <p:spPr>
            <a:xfrm>
              <a:off x="5922150" y="1736812"/>
              <a:ext cx="43204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直線コネクタ 26"/>
            <p:cNvCxnSpPr/>
            <p:nvPr/>
          </p:nvCxnSpPr>
          <p:spPr>
            <a:xfrm>
              <a:off x="7470322" y="1736812"/>
              <a:ext cx="43204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7" name="グループ化 46"/>
          <p:cNvGrpSpPr/>
          <p:nvPr/>
        </p:nvGrpSpPr>
        <p:grpSpPr>
          <a:xfrm>
            <a:off x="279055" y="2821759"/>
            <a:ext cx="8613425" cy="769441"/>
            <a:chOff x="279055" y="2684240"/>
            <a:chExt cx="8613425" cy="769441"/>
          </a:xfrm>
        </p:grpSpPr>
        <p:sp>
          <p:nvSpPr>
            <p:cNvPr id="5" name="テキスト ボックス 4"/>
            <p:cNvSpPr txBox="1"/>
            <p:nvPr/>
          </p:nvSpPr>
          <p:spPr>
            <a:xfrm>
              <a:off x="279055" y="2684240"/>
              <a:ext cx="1412625" cy="769441"/>
            </a:xfrm>
            <a:prstGeom prst="rect">
              <a:avLst/>
            </a:prstGeom>
            <a:noFill/>
          </p:spPr>
          <p:txBody>
            <a:bodyPr wrap="square" rtlCol="0">
              <a:spAutoFit/>
            </a:bodyPr>
            <a:lstStyle/>
            <a:p>
              <a:r>
                <a:rPr kumimoji="1" lang="ja-JP" altLang="en-US" sz="4400" dirty="0" smtClean="0"/>
                <a:t>彩度</a:t>
              </a:r>
              <a:endParaRPr kumimoji="1" lang="ja-JP" altLang="en-US" sz="4400" dirty="0"/>
            </a:p>
          </p:txBody>
        </p:sp>
        <p:sp>
          <p:nvSpPr>
            <p:cNvPr id="28" name="正方形/長方形 27"/>
            <p:cNvSpPr/>
            <p:nvPr/>
          </p:nvSpPr>
          <p:spPr>
            <a:xfrm>
              <a:off x="8028384" y="2780928"/>
              <a:ext cx="864096" cy="576064"/>
            </a:xfrm>
            <a:prstGeom prst="rect">
              <a:avLst/>
            </a:prstGeom>
            <a:solidFill>
              <a:srgbClr val="827E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9" name="正方形/長方形 28"/>
            <p:cNvSpPr/>
            <p:nvPr/>
          </p:nvSpPr>
          <p:spPr>
            <a:xfrm>
              <a:off x="6480212" y="2780928"/>
              <a:ext cx="864096" cy="576064"/>
            </a:xfrm>
            <a:prstGeom prst="rect">
              <a:avLst/>
            </a:prstGeom>
            <a:solidFill>
              <a:srgbClr val="A06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0" name="正方形/長方形 29"/>
            <p:cNvSpPr/>
            <p:nvPr/>
          </p:nvSpPr>
          <p:spPr>
            <a:xfrm>
              <a:off x="4932040" y="2780928"/>
              <a:ext cx="864096" cy="576064"/>
            </a:xfrm>
            <a:prstGeom prst="rect">
              <a:avLst/>
            </a:prstGeom>
            <a:solidFill>
              <a:srgbClr val="C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1" name="正方形/長方形 30"/>
            <p:cNvSpPr/>
            <p:nvPr/>
          </p:nvSpPr>
          <p:spPr>
            <a:xfrm>
              <a:off x="3383868" y="2780928"/>
              <a:ext cx="864096" cy="576064"/>
            </a:xfrm>
            <a:prstGeom prst="rect">
              <a:avLst/>
            </a:prstGeom>
            <a:solidFill>
              <a:srgbClr val="E020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2" name="正方形/長方形 31"/>
            <p:cNvSpPr/>
            <p:nvPr/>
          </p:nvSpPr>
          <p:spPr>
            <a:xfrm>
              <a:off x="1835696" y="2780928"/>
              <a:ext cx="864096" cy="576064"/>
            </a:xfrm>
            <a:prstGeom prst="rect">
              <a:avLst/>
            </a:prstGeom>
            <a:solidFill>
              <a:srgbClr val="FF01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cxnSp>
          <p:nvCxnSpPr>
            <p:cNvPr id="33" name="直線コネクタ 32"/>
            <p:cNvCxnSpPr/>
            <p:nvPr/>
          </p:nvCxnSpPr>
          <p:spPr>
            <a:xfrm>
              <a:off x="2825806" y="3068960"/>
              <a:ext cx="43204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直線コネクタ 33"/>
            <p:cNvCxnSpPr/>
            <p:nvPr/>
          </p:nvCxnSpPr>
          <p:spPr>
            <a:xfrm>
              <a:off x="4373978" y="3068960"/>
              <a:ext cx="43204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直線コネクタ 34"/>
            <p:cNvCxnSpPr/>
            <p:nvPr/>
          </p:nvCxnSpPr>
          <p:spPr>
            <a:xfrm>
              <a:off x="5922150" y="3068960"/>
              <a:ext cx="43204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直線コネクタ 35"/>
            <p:cNvCxnSpPr/>
            <p:nvPr/>
          </p:nvCxnSpPr>
          <p:spPr>
            <a:xfrm>
              <a:off x="7470322" y="3068960"/>
              <a:ext cx="43204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6" name="グループ化 45"/>
          <p:cNvGrpSpPr/>
          <p:nvPr/>
        </p:nvGrpSpPr>
        <p:grpSpPr>
          <a:xfrm>
            <a:off x="264489" y="4296579"/>
            <a:ext cx="8627991" cy="769441"/>
            <a:chOff x="264489" y="3980384"/>
            <a:chExt cx="8627991" cy="769441"/>
          </a:xfrm>
        </p:grpSpPr>
        <p:sp>
          <p:nvSpPr>
            <p:cNvPr id="6" name="テキスト ボックス 5"/>
            <p:cNvSpPr txBox="1"/>
            <p:nvPr/>
          </p:nvSpPr>
          <p:spPr>
            <a:xfrm>
              <a:off x="264489" y="3980384"/>
              <a:ext cx="1427191" cy="769441"/>
            </a:xfrm>
            <a:prstGeom prst="rect">
              <a:avLst/>
            </a:prstGeom>
            <a:noFill/>
          </p:spPr>
          <p:txBody>
            <a:bodyPr wrap="square" rtlCol="0">
              <a:spAutoFit/>
            </a:bodyPr>
            <a:lstStyle/>
            <a:p>
              <a:r>
                <a:rPr kumimoji="1" lang="ja-JP" altLang="en-US" sz="4400" dirty="0" smtClean="0"/>
                <a:t>明度</a:t>
              </a:r>
              <a:endParaRPr kumimoji="1" lang="ja-JP" altLang="en-US" sz="4400" dirty="0"/>
            </a:p>
          </p:txBody>
        </p:sp>
        <p:sp>
          <p:nvSpPr>
            <p:cNvPr id="37" name="正方形/長方形 36"/>
            <p:cNvSpPr/>
            <p:nvPr/>
          </p:nvSpPr>
          <p:spPr>
            <a:xfrm>
              <a:off x="8028384" y="4077072"/>
              <a:ext cx="864096" cy="576064"/>
            </a:xfrm>
            <a:prstGeom prst="rect">
              <a:avLst/>
            </a:prstGeom>
            <a:solidFill>
              <a:srgbClr val="000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8" name="正方形/長方形 37"/>
            <p:cNvSpPr/>
            <p:nvPr/>
          </p:nvSpPr>
          <p:spPr>
            <a:xfrm>
              <a:off x="6480212" y="4077072"/>
              <a:ext cx="864096" cy="576064"/>
            </a:xfrm>
            <a:prstGeom prst="rect">
              <a:avLst/>
            </a:prstGeom>
            <a:solidFill>
              <a:srgbClr val="002E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9" name="正方形/長方形 38"/>
            <p:cNvSpPr/>
            <p:nvPr/>
          </p:nvSpPr>
          <p:spPr>
            <a:xfrm>
              <a:off x="4932040" y="4077072"/>
              <a:ext cx="864096" cy="576064"/>
            </a:xfrm>
            <a:prstGeom prst="rect">
              <a:avLst/>
            </a:prstGeom>
            <a:solidFill>
              <a:srgbClr val="013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0" name="正方形/長方形 39"/>
            <p:cNvSpPr/>
            <p:nvPr/>
          </p:nvSpPr>
          <p:spPr>
            <a:xfrm>
              <a:off x="3383868" y="4077072"/>
              <a:ext cx="864096" cy="576064"/>
            </a:xfrm>
            <a:prstGeom prst="rect">
              <a:avLst/>
            </a:prstGeom>
            <a:solidFill>
              <a:srgbClr val="416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1" name="正方形/長方形 40"/>
            <p:cNvSpPr/>
            <p:nvPr/>
          </p:nvSpPr>
          <p:spPr>
            <a:xfrm>
              <a:off x="1835696" y="4077072"/>
              <a:ext cx="864096" cy="576064"/>
            </a:xfrm>
            <a:prstGeom prst="rect">
              <a:avLst/>
            </a:prstGeom>
            <a:solidFill>
              <a:srgbClr val="819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cxnSp>
          <p:nvCxnSpPr>
            <p:cNvPr id="42" name="直線コネクタ 41"/>
            <p:cNvCxnSpPr/>
            <p:nvPr/>
          </p:nvCxnSpPr>
          <p:spPr>
            <a:xfrm>
              <a:off x="2825806" y="4365104"/>
              <a:ext cx="43204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直線コネクタ 42"/>
            <p:cNvCxnSpPr/>
            <p:nvPr/>
          </p:nvCxnSpPr>
          <p:spPr>
            <a:xfrm>
              <a:off x="4373978" y="4365104"/>
              <a:ext cx="43204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直線コネクタ 43"/>
            <p:cNvCxnSpPr/>
            <p:nvPr/>
          </p:nvCxnSpPr>
          <p:spPr>
            <a:xfrm>
              <a:off x="5922150" y="4365104"/>
              <a:ext cx="43204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直線コネクタ 44"/>
            <p:cNvCxnSpPr/>
            <p:nvPr/>
          </p:nvCxnSpPr>
          <p:spPr>
            <a:xfrm>
              <a:off x="7470322" y="4365104"/>
              <a:ext cx="43204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 name="テキスト ボックス 2"/>
          <p:cNvSpPr txBox="1"/>
          <p:nvPr/>
        </p:nvSpPr>
        <p:spPr>
          <a:xfrm>
            <a:off x="251520" y="2000163"/>
            <a:ext cx="2016224" cy="523220"/>
          </a:xfrm>
          <a:prstGeom prst="rect">
            <a:avLst/>
          </a:prstGeom>
          <a:noFill/>
        </p:spPr>
        <p:txBody>
          <a:bodyPr wrap="square" rtlCol="0">
            <a:spAutoFit/>
          </a:bodyPr>
          <a:lstStyle/>
          <a:p>
            <a:r>
              <a:rPr lang="ja-JP" altLang="en-US" sz="2800" dirty="0" smtClean="0">
                <a:solidFill>
                  <a:schemeClr val="accent4">
                    <a:lumMod val="60000"/>
                    <a:lumOff val="40000"/>
                  </a:schemeClr>
                </a:solidFill>
              </a:rPr>
              <a:t>色味を表す</a:t>
            </a:r>
            <a:endParaRPr kumimoji="1" lang="ja-JP" altLang="en-US" sz="2800" dirty="0">
              <a:solidFill>
                <a:schemeClr val="accent4">
                  <a:lumMod val="60000"/>
                  <a:lumOff val="40000"/>
                </a:schemeClr>
              </a:solidFill>
            </a:endParaRPr>
          </a:p>
        </p:txBody>
      </p:sp>
      <p:sp>
        <p:nvSpPr>
          <p:cNvPr id="49" name="テキスト ボックス 48"/>
          <p:cNvSpPr txBox="1"/>
          <p:nvPr/>
        </p:nvSpPr>
        <p:spPr>
          <a:xfrm>
            <a:off x="251520" y="3481844"/>
            <a:ext cx="3888432" cy="523220"/>
          </a:xfrm>
          <a:prstGeom prst="rect">
            <a:avLst/>
          </a:prstGeom>
          <a:noFill/>
        </p:spPr>
        <p:txBody>
          <a:bodyPr wrap="square" rtlCol="0">
            <a:spAutoFit/>
          </a:bodyPr>
          <a:lstStyle/>
          <a:p>
            <a:r>
              <a:rPr lang="ja-JP" altLang="en-US" sz="2800" dirty="0" smtClean="0">
                <a:solidFill>
                  <a:schemeClr val="accent4">
                    <a:lumMod val="60000"/>
                    <a:lumOff val="40000"/>
                  </a:schemeClr>
                </a:solidFill>
              </a:rPr>
              <a:t>色の鮮やかさを表す</a:t>
            </a:r>
            <a:endParaRPr kumimoji="1" lang="ja-JP" altLang="en-US" sz="2800" dirty="0">
              <a:solidFill>
                <a:schemeClr val="accent4">
                  <a:lumMod val="60000"/>
                  <a:lumOff val="40000"/>
                </a:schemeClr>
              </a:solidFill>
            </a:endParaRPr>
          </a:p>
        </p:txBody>
      </p:sp>
      <p:sp>
        <p:nvSpPr>
          <p:cNvPr id="50" name="テキスト ボックス 49"/>
          <p:cNvSpPr txBox="1"/>
          <p:nvPr/>
        </p:nvSpPr>
        <p:spPr>
          <a:xfrm>
            <a:off x="323528" y="4922004"/>
            <a:ext cx="3888432" cy="523220"/>
          </a:xfrm>
          <a:prstGeom prst="rect">
            <a:avLst/>
          </a:prstGeom>
          <a:noFill/>
        </p:spPr>
        <p:txBody>
          <a:bodyPr wrap="square" rtlCol="0">
            <a:spAutoFit/>
          </a:bodyPr>
          <a:lstStyle/>
          <a:p>
            <a:r>
              <a:rPr lang="ja-JP" altLang="en-US" sz="2800" dirty="0" smtClean="0">
                <a:solidFill>
                  <a:schemeClr val="accent4">
                    <a:lumMod val="60000"/>
                    <a:lumOff val="40000"/>
                  </a:schemeClr>
                </a:solidFill>
              </a:rPr>
              <a:t>色の明るさを表す</a:t>
            </a:r>
            <a:endParaRPr kumimoji="1" lang="ja-JP" altLang="en-US" sz="2800" dirty="0">
              <a:solidFill>
                <a:schemeClr val="accent4">
                  <a:lumMod val="60000"/>
                  <a:lumOff val="40000"/>
                </a:schemeClr>
              </a:solidFill>
            </a:endParaRPr>
          </a:p>
        </p:txBody>
      </p:sp>
      <p:sp>
        <p:nvSpPr>
          <p:cNvPr id="8" name="スライド番号プレースホルダー 7"/>
          <p:cNvSpPr>
            <a:spLocks noGrp="1"/>
          </p:cNvSpPr>
          <p:nvPr>
            <p:ph type="sldNum" sz="quarter" idx="12"/>
          </p:nvPr>
        </p:nvSpPr>
        <p:spPr/>
        <p:txBody>
          <a:bodyPr/>
          <a:lstStyle/>
          <a:p>
            <a:fld id="{749DC45D-918B-423E-B5AE-ED0B78335A00}" type="slidenum">
              <a:rPr lang="ja-JP" altLang="en-US" smtClean="0"/>
              <a:pPr/>
              <a:t>51</a:t>
            </a:fld>
            <a:r>
              <a:rPr lang="en-US" altLang="ja-JP" smtClean="0"/>
              <a:t>/81</a:t>
            </a:r>
            <a:endParaRPr lang="ja-JP" altLang="en-US" dirty="0"/>
          </a:p>
        </p:txBody>
      </p:sp>
    </p:spTree>
    <p:extLst>
      <p:ext uri="{BB962C8B-B14F-4D97-AF65-F5344CB8AC3E}">
        <p14:creationId xmlns:p14="http://schemas.microsoft.com/office/powerpoint/2010/main" val="121785149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簡単な配色例</a:t>
            </a:r>
            <a:endParaRPr kumimoji="1" lang="ja-JP" altLang="en-US" dirty="0"/>
          </a:p>
        </p:txBody>
      </p:sp>
      <p:sp>
        <p:nvSpPr>
          <p:cNvPr id="3" name="テキスト ボックス 2"/>
          <p:cNvSpPr txBox="1"/>
          <p:nvPr/>
        </p:nvSpPr>
        <p:spPr>
          <a:xfrm>
            <a:off x="251520" y="1307539"/>
            <a:ext cx="8640960" cy="1446550"/>
          </a:xfrm>
          <a:prstGeom prst="rect">
            <a:avLst/>
          </a:prstGeom>
          <a:noFill/>
        </p:spPr>
        <p:txBody>
          <a:bodyPr wrap="square" rtlCol="0">
            <a:spAutoFit/>
          </a:bodyPr>
          <a:lstStyle/>
          <a:p>
            <a:pPr algn="ctr"/>
            <a:r>
              <a:rPr kumimoji="1" lang="ja-JP" altLang="en-US" sz="4400" dirty="0" smtClean="0"/>
              <a:t>色相・彩度を固定し明度を変化</a:t>
            </a:r>
            <a:endParaRPr kumimoji="1" lang="en-US" altLang="ja-JP" sz="4400" dirty="0" smtClean="0"/>
          </a:p>
          <a:p>
            <a:pPr algn="ctr"/>
            <a:r>
              <a:rPr lang="ja-JP" altLang="en-US" sz="4400" dirty="0" smtClean="0"/>
              <a:t>アクセントカラーは色相</a:t>
            </a:r>
            <a:r>
              <a:rPr lang="ja-JP" altLang="en-US" sz="4400" dirty="0"/>
              <a:t>を</a:t>
            </a:r>
            <a:r>
              <a:rPr lang="ja-JP" altLang="en-US" sz="4400" dirty="0" smtClean="0"/>
              <a:t>離す</a:t>
            </a:r>
            <a:endParaRPr kumimoji="1" lang="ja-JP" altLang="en-US" sz="4400" dirty="0"/>
          </a:p>
        </p:txBody>
      </p:sp>
      <p:sp>
        <p:nvSpPr>
          <p:cNvPr id="6" name="正方形/長方形 5"/>
          <p:cNvSpPr/>
          <p:nvPr/>
        </p:nvSpPr>
        <p:spPr>
          <a:xfrm>
            <a:off x="4592807" y="2834526"/>
            <a:ext cx="864096" cy="576064"/>
          </a:xfrm>
          <a:prstGeom prst="rect">
            <a:avLst/>
          </a:prstGeom>
          <a:solidFill>
            <a:srgbClr val="000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 name="正方形/長方形 6"/>
          <p:cNvSpPr/>
          <p:nvPr/>
        </p:nvSpPr>
        <p:spPr>
          <a:xfrm>
            <a:off x="3579494" y="2834526"/>
            <a:ext cx="864096" cy="576064"/>
          </a:xfrm>
          <a:prstGeom prst="rect">
            <a:avLst/>
          </a:prstGeom>
          <a:solidFill>
            <a:srgbClr val="002E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 name="正方形/長方形 7"/>
          <p:cNvSpPr/>
          <p:nvPr/>
        </p:nvSpPr>
        <p:spPr>
          <a:xfrm>
            <a:off x="2566180" y="2834526"/>
            <a:ext cx="864096" cy="576064"/>
          </a:xfrm>
          <a:prstGeom prst="rect">
            <a:avLst/>
          </a:prstGeom>
          <a:solidFill>
            <a:srgbClr val="013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 name="正方形/長方形 8"/>
          <p:cNvSpPr/>
          <p:nvPr/>
        </p:nvSpPr>
        <p:spPr>
          <a:xfrm>
            <a:off x="1552866" y="2834526"/>
            <a:ext cx="864096" cy="576064"/>
          </a:xfrm>
          <a:prstGeom prst="rect">
            <a:avLst/>
          </a:prstGeom>
          <a:solidFill>
            <a:srgbClr val="416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 name="正方形/長方形 9"/>
          <p:cNvSpPr/>
          <p:nvPr/>
        </p:nvSpPr>
        <p:spPr>
          <a:xfrm>
            <a:off x="539552" y="2834526"/>
            <a:ext cx="864096" cy="576064"/>
          </a:xfrm>
          <a:prstGeom prst="rect">
            <a:avLst/>
          </a:prstGeom>
          <a:solidFill>
            <a:srgbClr val="819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5" name="正方形/長方形 14"/>
          <p:cNvSpPr/>
          <p:nvPr/>
        </p:nvSpPr>
        <p:spPr>
          <a:xfrm>
            <a:off x="6228184" y="2847515"/>
            <a:ext cx="864096" cy="576064"/>
          </a:xfrm>
          <a:prstGeom prst="rect">
            <a:avLst/>
          </a:prstGeom>
          <a:solidFill>
            <a:srgbClr val="FF01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6" name="正方形/長方形 15"/>
          <p:cNvSpPr/>
          <p:nvPr/>
        </p:nvSpPr>
        <p:spPr>
          <a:xfrm>
            <a:off x="7308304" y="2835104"/>
            <a:ext cx="864096" cy="576064"/>
          </a:xfrm>
          <a:prstGeom prst="rect">
            <a:avLst/>
          </a:prstGeom>
          <a:solidFill>
            <a:srgbClr val="01FF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7" name="テキスト ボックス 16"/>
          <p:cNvSpPr txBox="1"/>
          <p:nvPr/>
        </p:nvSpPr>
        <p:spPr>
          <a:xfrm>
            <a:off x="5508104" y="2854677"/>
            <a:ext cx="720080" cy="646331"/>
          </a:xfrm>
          <a:prstGeom prst="rect">
            <a:avLst/>
          </a:prstGeom>
          <a:noFill/>
        </p:spPr>
        <p:txBody>
          <a:bodyPr wrap="square" rtlCol="0">
            <a:spAutoFit/>
          </a:bodyPr>
          <a:lstStyle/>
          <a:p>
            <a:r>
              <a:rPr kumimoji="1" lang="ja-JP" altLang="en-US" sz="3600" dirty="0" smtClean="0"/>
              <a:t>＋</a:t>
            </a:r>
            <a:endParaRPr kumimoji="1" lang="ja-JP" altLang="en-US" dirty="0"/>
          </a:p>
        </p:txBody>
      </p:sp>
      <p:sp>
        <p:nvSpPr>
          <p:cNvPr id="18" name="正方形/長方形 17"/>
          <p:cNvSpPr/>
          <p:nvPr/>
        </p:nvSpPr>
        <p:spPr>
          <a:xfrm>
            <a:off x="4592807" y="3842638"/>
            <a:ext cx="864096" cy="576064"/>
          </a:xfrm>
          <a:prstGeom prst="rect">
            <a:avLst/>
          </a:prstGeom>
          <a:solidFill>
            <a:srgbClr val="6D69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9" name="正方形/長方形 18"/>
          <p:cNvSpPr/>
          <p:nvPr/>
        </p:nvSpPr>
        <p:spPr>
          <a:xfrm>
            <a:off x="3579494" y="3842638"/>
            <a:ext cx="864096" cy="576064"/>
          </a:xfrm>
          <a:prstGeom prst="rect">
            <a:avLst/>
          </a:prstGeom>
          <a:solidFill>
            <a:srgbClr val="A49E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0" name="正方形/長方形 19"/>
          <p:cNvSpPr/>
          <p:nvPr/>
        </p:nvSpPr>
        <p:spPr>
          <a:xfrm>
            <a:off x="2566180" y="3842638"/>
            <a:ext cx="864096" cy="576064"/>
          </a:xfrm>
          <a:prstGeom prst="rect">
            <a:avLst/>
          </a:prstGeom>
          <a:solidFill>
            <a:srgbClr val="DAD1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1" name="正方形/長方形 20"/>
          <p:cNvSpPr/>
          <p:nvPr/>
        </p:nvSpPr>
        <p:spPr>
          <a:xfrm>
            <a:off x="1552866" y="3842638"/>
            <a:ext cx="864096" cy="576064"/>
          </a:xfrm>
          <a:prstGeom prst="rect">
            <a:avLst/>
          </a:prstGeom>
          <a:solidFill>
            <a:srgbClr val="E3DD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2" name="正方形/長方形 21"/>
          <p:cNvSpPr/>
          <p:nvPr/>
        </p:nvSpPr>
        <p:spPr>
          <a:xfrm>
            <a:off x="539552" y="3842638"/>
            <a:ext cx="864096" cy="576064"/>
          </a:xfrm>
          <a:prstGeom prst="rect">
            <a:avLst/>
          </a:prstGeom>
          <a:solidFill>
            <a:srgbClr val="ECE8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3" name="正方形/長方形 22"/>
          <p:cNvSpPr/>
          <p:nvPr/>
        </p:nvSpPr>
        <p:spPr>
          <a:xfrm>
            <a:off x="7308304" y="3842638"/>
            <a:ext cx="864096" cy="576064"/>
          </a:xfrm>
          <a:prstGeom prst="rect">
            <a:avLst/>
          </a:prstGeom>
          <a:solidFill>
            <a:srgbClr val="4026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4" name="正方形/長方形 23"/>
          <p:cNvSpPr/>
          <p:nvPr/>
        </p:nvSpPr>
        <p:spPr>
          <a:xfrm>
            <a:off x="6228184" y="3843216"/>
            <a:ext cx="864096" cy="576064"/>
          </a:xfrm>
          <a:prstGeom prst="rect">
            <a:avLst/>
          </a:prstGeom>
          <a:solidFill>
            <a:srgbClr val="DA8D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5" name="テキスト ボックス 24"/>
          <p:cNvSpPr txBox="1"/>
          <p:nvPr/>
        </p:nvSpPr>
        <p:spPr>
          <a:xfrm>
            <a:off x="5508104" y="3862789"/>
            <a:ext cx="720080" cy="646331"/>
          </a:xfrm>
          <a:prstGeom prst="rect">
            <a:avLst/>
          </a:prstGeom>
          <a:noFill/>
        </p:spPr>
        <p:txBody>
          <a:bodyPr wrap="square" rtlCol="0">
            <a:spAutoFit/>
          </a:bodyPr>
          <a:lstStyle/>
          <a:p>
            <a:r>
              <a:rPr kumimoji="1" lang="ja-JP" altLang="en-US" sz="3600" dirty="0" smtClean="0"/>
              <a:t>＋</a:t>
            </a:r>
            <a:endParaRPr kumimoji="1" lang="ja-JP" altLang="en-US" dirty="0"/>
          </a:p>
        </p:txBody>
      </p:sp>
      <p:sp>
        <p:nvSpPr>
          <p:cNvPr id="26" name="テキスト ボックス 25"/>
          <p:cNvSpPr txBox="1"/>
          <p:nvPr/>
        </p:nvSpPr>
        <p:spPr>
          <a:xfrm>
            <a:off x="539552" y="4797152"/>
            <a:ext cx="8352928" cy="769441"/>
          </a:xfrm>
          <a:prstGeom prst="rect">
            <a:avLst/>
          </a:prstGeom>
          <a:noFill/>
        </p:spPr>
        <p:txBody>
          <a:bodyPr wrap="square" rtlCol="0">
            <a:spAutoFit/>
          </a:bodyPr>
          <a:lstStyle/>
          <a:p>
            <a:r>
              <a:rPr kumimoji="1" lang="ja-JP" altLang="en-US" sz="4400" dirty="0" smtClean="0"/>
              <a:t>基本カラー </a:t>
            </a:r>
            <a:r>
              <a:rPr kumimoji="1" lang="en-US" altLang="ja-JP" sz="4400" dirty="0" smtClean="0"/>
              <a:t>+ </a:t>
            </a:r>
            <a:r>
              <a:rPr kumimoji="1" lang="ja-JP" altLang="en-US" sz="4400" dirty="0" smtClean="0"/>
              <a:t>無彩色</a:t>
            </a:r>
            <a:r>
              <a:rPr kumimoji="1" lang="en-US" altLang="ja-JP" sz="2800" dirty="0" smtClean="0"/>
              <a:t>(</a:t>
            </a:r>
            <a:r>
              <a:rPr kumimoji="1" lang="ja-JP" altLang="en-US" sz="2800" dirty="0" smtClean="0"/>
              <a:t>白、黒、グレー</a:t>
            </a:r>
            <a:r>
              <a:rPr kumimoji="1" lang="en-US" altLang="ja-JP" sz="2800" dirty="0" smtClean="0"/>
              <a:t>)</a:t>
            </a:r>
            <a:endParaRPr kumimoji="1" lang="ja-JP" altLang="en-US" sz="4400" dirty="0"/>
          </a:p>
        </p:txBody>
      </p:sp>
      <p:sp>
        <p:nvSpPr>
          <p:cNvPr id="27" name="円/楕円 26"/>
          <p:cNvSpPr/>
          <p:nvPr/>
        </p:nvSpPr>
        <p:spPr>
          <a:xfrm>
            <a:off x="179512" y="1484784"/>
            <a:ext cx="360040" cy="3600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8" name="円/楕円 27"/>
          <p:cNvSpPr/>
          <p:nvPr/>
        </p:nvSpPr>
        <p:spPr>
          <a:xfrm>
            <a:off x="179512" y="4941168"/>
            <a:ext cx="360040" cy="3600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スライド番号プレースホルダー 4"/>
          <p:cNvSpPr>
            <a:spLocks noGrp="1"/>
          </p:cNvSpPr>
          <p:nvPr>
            <p:ph type="sldNum" sz="quarter" idx="12"/>
          </p:nvPr>
        </p:nvSpPr>
        <p:spPr/>
        <p:txBody>
          <a:bodyPr/>
          <a:lstStyle/>
          <a:p>
            <a:fld id="{749DC45D-918B-423E-B5AE-ED0B78335A00}" type="slidenum">
              <a:rPr lang="ja-JP" altLang="en-US" smtClean="0"/>
              <a:pPr/>
              <a:t>52</a:t>
            </a:fld>
            <a:r>
              <a:rPr lang="en-US" altLang="ja-JP" smtClean="0"/>
              <a:t>/81</a:t>
            </a:r>
            <a:endParaRPr lang="ja-JP" altLang="en-US" dirty="0"/>
          </a:p>
        </p:txBody>
      </p:sp>
    </p:spTree>
    <p:extLst>
      <p:ext uri="{BB962C8B-B14F-4D97-AF65-F5344CB8AC3E}">
        <p14:creationId xmlns:p14="http://schemas.microsoft.com/office/powerpoint/2010/main" val="280715933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簡単な配色例</a:t>
            </a:r>
            <a:endParaRPr kumimoji="1" lang="ja-JP" altLang="en-US" dirty="0"/>
          </a:p>
        </p:txBody>
      </p:sp>
      <p:sp>
        <p:nvSpPr>
          <p:cNvPr id="10" name="テキスト ボックス 9"/>
          <p:cNvSpPr txBox="1"/>
          <p:nvPr/>
        </p:nvSpPr>
        <p:spPr>
          <a:xfrm>
            <a:off x="2339752" y="2803575"/>
            <a:ext cx="4552558" cy="769441"/>
          </a:xfrm>
          <a:prstGeom prst="rect">
            <a:avLst/>
          </a:prstGeom>
          <a:noFill/>
        </p:spPr>
        <p:txBody>
          <a:bodyPr wrap="square" rtlCol="0">
            <a:spAutoFit/>
          </a:bodyPr>
          <a:lstStyle/>
          <a:p>
            <a:r>
              <a:rPr kumimoji="1" lang="ja-JP" altLang="en-US" sz="4400" dirty="0" smtClean="0">
                <a:solidFill>
                  <a:schemeClr val="accent4">
                    <a:lumMod val="60000"/>
                    <a:lumOff val="40000"/>
                  </a:schemeClr>
                </a:solidFill>
              </a:rPr>
              <a:t>強調</a:t>
            </a:r>
            <a:endParaRPr kumimoji="1" lang="ja-JP" altLang="en-US" sz="4400" dirty="0">
              <a:solidFill>
                <a:schemeClr val="accent4">
                  <a:lumMod val="60000"/>
                  <a:lumOff val="40000"/>
                </a:schemeClr>
              </a:solidFill>
            </a:endParaRPr>
          </a:p>
        </p:txBody>
      </p:sp>
      <p:sp>
        <p:nvSpPr>
          <p:cNvPr id="17" name="テキスト ボックス 16"/>
          <p:cNvSpPr txBox="1"/>
          <p:nvPr/>
        </p:nvSpPr>
        <p:spPr>
          <a:xfrm>
            <a:off x="-36512" y="1260049"/>
            <a:ext cx="3672408" cy="769441"/>
          </a:xfrm>
          <a:prstGeom prst="rect">
            <a:avLst/>
          </a:prstGeom>
          <a:noFill/>
        </p:spPr>
        <p:txBody>
          <a:bodyPr wrap="square" rtlCol="0">
            <a:spAutoFit/>
          </a:bodyPr>
          <a:lstStyle/>
          <a:p>
            <a:r>
              <a:rPr kumimoji="1" lang="ja-JP" altLang="en-US" sz="4400" dirty="0" smtClean="0"/>
              <a:t>この発表では</a:t>
            </a:r>
            <a:endParaRPr kumimoji="1" lang="ja-JP" altLang="en-US" sz="4400" dirty="0"/>
          </a:p>
        </p:txBody>
      </p:sp>
      <p:sp>
        <p:nvSpPr>
          <p:cNvPr id="18" name="テキスト ボックス 17"/>
          <p:cNvSpPr txBox="1"/>
          <p:nvPr/>
        </p:nvSpPr>
        <p:spPr>
          <a:xfrm>
            <a:off x="2339752" y="2058814"/>
            <a:ext cx="3456384" cy="769441"/>
          </a:xfrm>
          <a:prstGeom prst="rect">
            <a:avLst/>
          </a:prstGeom>
          <a:noFill/>
        </p:spPr>
        <p:txBody>
          <a:bodyPr wrap="square" rtlCol="0">
            <a:spAutoFit/>
          </a:bodyPr>
          <a:lstStyle/>
          <a:p>
            <a:r>
              <a:rPr kumimoji="1" lang="ja-JP" altLang="en-US" sz="4400" dirty="0" smtClean="0">
                <a:solidFill>
                  <a:schemeClr val="accent6"/>
                </a:solidFill>
              </a:rPr>
              <a:t>タイトル文</a:t>
            </a:r>
            <a:endParaRPr kumimoji="1" lang="ja-JP" altLang="en-US" sz="4400" dirty="0">
              <a:solidFill>
                <a:schemeClr val="accent6"/>
              </a:solidFill>
            </a:endParaRPr>
          </a:p>
        </p:txBody>
      </p:sp>
      <p:sp>
        <p:nvSpPr>
          <p:cNvPr id="19" name="テキスト ボックス 18"/>
          <p:cNvSpPr txBox="1"/>
          <p:nvPr/>
        </p:nvSpPr>
        <p:spPr>
          <a:xfrm>
            <a:off x="5292080" y="4365104"/>
            <a:ext cx="3816424" cy="769441"/>
          </a:xfrm>
          <a:prstGeom prst="rect">
            <a:avLst/>
          </a:prstGeom>
          <a:noFill/>
        </p:spPr>
        <p:txBody>
          <a:bodyPr wrap="square" rtlCol="0">
            <a:spAutoFit/>
          </a:bodyPr>
          <a:lstStyle/>
          <a:p>
            <a:r>
              <a:rPr kumimoji="1" lang="ja-JP" altLang="en-US" sz="4400" dirty="0" smtClean="0"/>
              <a:t>の</a:t>
            </a:r>
            <a:r>
              <a:rPr kumimoji="1" lang="en-US" altLang="ja-JP" sz="4400" dirty="0" smtClean="0">
                <a:solidFill>
                  <a:schemeClr val="accent4">
                    <a:lumMod val="60000"/>
                    <a:lumOff val="40000"/>
                  </a:schemeClr>
                </a:solidFill>
              </a:rPr>
              <a:t>4</a:t>
            </a:r>
            <a:r>
              <a:rPr kumimoji="1" lang="ja-JP" altLang="en-US" sz="4400" dirty="0" smtClean="0">
                <a:solidFill>
                  <a:schemeClr val="accent4">
                    <a:lumMod val="60000"/>
                    <a:lumOff val="40000"/>
                  </a:schemeClr>
                </a:solidFill>
              </a:rPr>
              <a:t>色</a:t>
            </a:r>
            <a:r>
              <a:rPr lang="en-US" altLang="ja-JP" sz="4400" dirty="0" smtClean="0"/>
              <a:t>+</a:t>
            </a:r>
            <a:r>
              <a:rPr kumimoji="1" lang="ja-JP" altLang="en-US" sz="4400" dirty="0" smtClean="0"/>
              <a:t>無彩色</a:t>
            </a:r>
            <a:endParaRPr kumimoji="1" lang="ja-JP" altLang="en-US" sz="4400" dirty="0"/>
          </a:p>
        </p:txBody>
      </p:sp>
      <p:sp>
        <p:nvSpPr>
          <p:cNvPr id="3" name="テキスト ボックス 2"/>
          <p:cNvSpPr txBox="1"/>
          <p:nvPr/>
        </p:nvSpPr>
        <p:spPr>
          <a:xfrm>
            <a:off x="2411760" y="4365104"/>
            <a:ext cx="2808312" cy="769441"/>
          </a:xfrm>
          <a:prstGeom prst="rect">
            <a:avLst/>
          </a:prstGeom>
          <a:noFill/>
        </p:spPr>
        <p:txBody>
          <a:bodyPr wrap="square" rtlCol="0">
            <a:spAutoFit/>
          </a:bodyPr>
          <a:lstStyle/>
          <a:p>
            <a:pPr algn="ctr"/>
            <a:r>
              <a:rPr kumimoji="1" lang="ja-JP" altLang="en-US" sz="4400" dirty="0" smtClean="0"/>
              <a:t>背景色</a:t>
            </a:r>
            <a:endParaRPr kumimoji="1" lang="ja-JP" altLang="en-US" sz="4400" dirty="0"/>
          </a:p>
        </p:txBody>
      </p:sp>
      <p:sp>
        <p:nvSpPr>
          <p:cNvPr id="4" name="正方形/長方形 3"/>
          <p:cNvSpPr/>
          <p:nvPr/>
        </p:nvSpPr>
        <p:spPr>
          <a:xfrm>
            <a:off x="2411760" y="4293096"/>
            <a:ext cx="2808312" cy="84144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 name="テキスト ボックス 8"/>
          <p:cNvSpPr txBox="1"/>
          <p:nvPr/>
        </p:nvSpPr>
        <p:spPr>
          <a:xfrm>
            <a:off x="2339752" y="3501008"/>
            <a:ext cx="4552558" cy="769441"/>
          </a:xfrm>
          <a:prstGeom prst="rect">
            <a:avLst/>
          </a:prstGeom>
          <a:noFill/>
        </p:spPr>
        <p:txBody>
          <a:bodyPr wrap="square" rtlCol="0">
            <a:spAutoFit/>
          </a:bodyPr>
          <a:lstStyle/>
          <a:p>
            <a:r>
              <a:rPr kumimoji="1" lang="ja-JP" altLang="en-US" sz="4400" dirty="0" smtClean="0">
                <a:solidFill>
                  <a:schemeClr val="bg2">
                    <a:lumMod val="40000"/>
                    <a:lumOff val="60000"/>
                  </a:schemeClr>
                </a:solidFill>
              </a:rPr>
              <a:t>やや強調</a:t>
            </a:r>
            <a:endParaRPr kumimoji="1" lang="ja-JP" altLang="en-US" sz="4400" dirty="0">
              <a:solidFill>
                <a:schemeClr val="bg2">
                  <a:lumMod val="40000"/>
                  <a:lumOff val="60000"/>
                </a:schemeClr>
              </a:solidFill>
            </a:endParaRPr>
          </a:p>
        </p:txBody>
      </p:sp>
      <p:sp>
        <p:nvSpPr>
          <p:cNvPr id="6" name="スライド番号プレースホルダー 5"/>
          <p:cNvSpPr>
            <a:spLocks noGrp="1"/>
          </p:cNvSpPr>
          <p:nvPr>
            <p:ph type="sldNum" sz="quarter" idx="12"/>
          </p:nvPr>
        </p:nvSpPr>
        <p:spPr/>
        <p:txBody>
          <a:bodyPr/>
          <a:lstStyle/>
          <a:p>
            <a:fld id="{749DC45D-918B-423E-B5AE-ED0B78335A00}" type="slidenum">
              <a:rPr lang="ja-JP" altLang="en-US" smtClean="0"/>
              <a:pPr/>
              <a:t>53</a:t>
            </a:fld>
            <a:r>
              <a:rPr lang="en-US" altLang="ja-JP" smtClean="0"/>
              <a:t>/81</a:t>
            </a:r>
            <a:endParaRPr lang="ja-JP" altLang="en-US" dirty="0"/>
          </a:p>
        </p:txBody>
      </p:sp>
    </p:spTree>
    <p:extLst>
      <p:ext uri="{BB962C8B-B14F-4D97-AF65-F5344CB8AC3E}">
        <p14:creationId xmlns:p14="http://schemas.microsoft.com/office/powerpoint/2010/main" val="226291345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カラーユニバーサルデザイン</a:t>
            </a:r>
            <a:endParaRPr kumimoji="1" lang="ja-JP" altLang="en-US" dirty="0"/>
          </a:p>
        </p:txBody>
      </p:sp>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0286" y="1981617"/>
            <a:ext cx="4826000" cy="3213100"/>
          </a:xfrm>
          <a:prstGeom prst="rect">
            <a:avLst/>
          </a:prstGeom>
        </p:spPr>
      </p:pic>
      <p:sp>
        <p:nvSpPr>
          <p:cNvPr id="6" name="テキスト ボックス 5"/>
          <p:cNvSpPr txBox="1"/>
          <p:nvPr/>
        </p:nvSpPr>
        <p:spPr>
          <a:xfrm>
            <a:off x="72008" y="5261138"/>
            <a:ext cx="9036496" cy="400110"/>
          </a:xfrm>
          <a:prstGeom prst="rect">
            <a:avLst/>
          </a:prstGeom>
          <a:noFill/>
        </p:spPr>
        <p:txBody>
          <a:bodyPr wrap="square" rtlCol="0">
            <a:spAutoFit/>
          </a:bodyPr>
          <a:lstStyle/>
          <a:p>
            <a:r>
              <a:rPr kumimoji="1" lang="ja-JP" altLang="en-US" sz="2000" dirty="0" smtClean="0"/>
              <a:t>図</a:t>
            </a:r>
            <a:r>
              <a:rPr lang="en-US" altLang="ja-JP" sz="2000" dirty="0" smtClean="0"/>
              <a:t>: </a:t>
            </a:r>
            <a:r>
              <a:rPr kumimoji="1" lang="ja-JP" altLang="en-US" sz="2000" dirty="0" smtClean="0"/>
              <a:t>カラーユニバーサルデザイン機構ウェブページ </a:t>
            </a:r>
            <a:r>
              <a:rPr kumimoji="1" lang="en-US" altLang="ja-JP" sz="2000" dirty="0" smtClean="0"/>
              <a:t>http://www.cudo.jp/</a:t>
            </a:r>
            <a:endParaRPr kumimoji="1" lang="ja-JP" altLang="en-US" sz="2000" dirty="0"/>
          </a:p>
        </p:txBody>
      </p:sp>
      <p:sp>
        <p:nvSpPr>
          <p:cNvPr id="7" name="テキスト ボックス 6"/>
          <p:cNvSpPr txBox="1"/>
          <p:nvPr/>
        </p:nvSpPr>
        <p:spPr>
          <a:xfrm>
            <a:off x="5295201" y="2342490"/>
            <a:ext cx="3600400" cy="1446550"/>
          </a:xfrm>
          <a:prstGeom prst="rect">
            <a:avLst/>
          </a:prstGeom>
          <a:noFill/>
        </p:spPr>
        <p:txBody>
          <a:bodyPr wrap="square" rtlCol="0">
            <a:spAutoFit/>
          </a:bodyPr>
          <a:lstStyle/>
          <a:p>
            <a:r>
              <a:rPr kumimoji="1" lang="ja-JP" altLang="en-US" sz="4400" dirty="0" smtClean="0">
                <a:solidFill>
                  <a:schemeClr val="accent4">
                    <a:lumMod val="60000"/>
                    <a:lumOff val="40000"/>
                  </a:schemeClr>
                </a:solidFill>
              </a:rPr>
              <a:t>赤と緑などは</a:t>
            </a:r>
            <a:endParaRPr kumimoji="1" lang="en-US" altLang="ja-JP" sz="4400" dirty="0" smtClean="0">
              <a:solidFill>
                <a:schemeClr val="accent4">
                  <a:lumMod val="60000"/>
                  <a:lumOff val="40000"/>
                </a:schemeClr>
              </a:solidFill>
            </a:endParaRPr>
          </a:p>
          <a:p>
            <a:r>
              <a:rPr lang="ja-JP" altLang="en-US" sz="4400" dirty="0" smtClean="0">
                <a:solidFill>
                  <a:schemeClr val="accent4">
                    <a:lumMod val="60000"/>
                    <a:lumOff val="40000"/>
                  </a:schemeClr>
                </a:solidFill>
              </a:rPr>
              <a:t>区別しにくい</a:t>
            </a:r>
            <a:endParaRPr kumimoji="1" lang="ja-JP" altLang="en-US" sz="4400" dirty="0">
              <a:solidFill>
                <a:schemeClr val="accent4">
                  <a:lumMod val="60000"/>
                  <a:lumOff val="40000"/>
                </a:schemeClr>
              </a:solidFill>
            </a:endParaRPr>
          </a:p>
        </p:txBody>
      </p:sp>
      <p:sp>
        <p:nvSpPr>
          <p:cNvPr id="8" name="円/楕円 7"/>
          <p:cNvSpPr/>
          <p:nvPr/>
        </p:nvSpPr>
        <p:spPr>
          <a:xfrm>
            <a:off x="179512" y="3789040"/>
            <a:ext cx="936104" cy="576064"/>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 name="円/楕円 8"/>
          <p:cNvSpPr/>
          <p:nvPr/>
        </p:nvSpPr>
        <p:spPr>
          <a:xfrm>
            <a:off x="1835696" y="3789040"/>
            <a:ext cx="936104" cy="576064"/>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 name="円/楕円 9"/>
          <p:cNvSpPr/>
          <p:nvPr/>
        </p:nvSpPr>
        <p:spPr>
          <a:xfrm>
            <a:off x="3491880" y="3789040"/>
            <a:ext cx="936104" cy="576064"/>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1" name="コンテンツ プレースホルダー 2"/>
          <p:cNvSpPr>
            <a:spLocks noGrp="1"/>
          </p:cNvSpPr>
          <p:nvPr>
            <p:ph idx="1"/>
          </p:nvPr>
        </p:nvSpPr>
        <p:spPr>
          <a:xfrm>
            <a:off x="467544" y="1189529"/>
            <a:ext cx="8202090" cy="792088"/>
          </a:xfrm>
        </p:spPr>
        <p:txBody>
          <a:bodyPr>
            <a:noAutofit/>
          </a:bodyPr>
          <a:lstStyle/>
          <a:p>
            <a:pPr marL="0" indent="0" algn="ctr">
              <a:buNone/>
            </a:pPr>
            <a:r>
              <a:rPr lang="ja-JP" altLang="en-US" dirty="0"/>
              <a:t>男性の</a:t>
            </a:r>
            <a:r>
              <a:rPr lang="en-US" altLang="ja-JP" dirty="0"/>
              <a:t>5%, </a:t>
            </a:r>
            <a:r>
              <a:rPr lang="ja-JP" altLang="en-US" dirty="0"/>
              <a:t>女性の</a:t>
            </a:r>
            <a:r>
              <a:rPr lang="en-US" altLang="ja-JP" dirty="0"/>
              <a:t>0.2%</a:t>
            </a:r>
            <a:r>
              <a:rPr lang="ja-JP" altLang="en-US" dirty="0"/>
              <a:t>が色弱</a:t>
            </a:r>
          </a:p>
        </p:txBody>
      </p:sp>
      <p:sp>
        <p:nvSpPr>
          <p:cNvPr id="4" name="スライド番号プレースホルダー 3"/>
          <p:cNvSpPr>
            <a:spLocks noGrp="1"/>
          </p:cNvSpPr>
          <p:nvPr>
            <p:ph type="sldNum" sz="quarter" idx="12"/>
          </p:nvPr>
        </p:nvSpPr>
        <p:spPr/>
        <p:txBody>
          <a:bodyPr/>
          <a:lstStyle/>
          <a:p>
            <a:fld id="{749DC45D-918B-423E-B5AE-ED0B78335A00}" type="slidenum">
              <a:rPr lang="ja-JP" altLang="en-US" smtClean="0"/>
              <a:pPr/>
              <a:t>54</a:t>
            </a:fld>
            <a:r>
              <a:rPr lang="en-US" altLang="ja-JP" smtClean="0"/>
              <a:t>/81</a:t>
            </a:r>
            <a:endParaRPr lang="ja-JP" altLang="en-US" dirty="0"/>
          </a:p>
        </p:txBody>
      </p:sp>
    </p:spTree>
    <p:extLst>
      <p:ext uri="{BB962C8B-B14F-4D97-AF65-F5344CB8AC3E}">
        <p14:creationId xmlns:p14="http://schemas.microsoft.com/office/powerpoint/2010/main" val="1240807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カラーユニバーサルデザイン</a:t>
            </a:r>
            <a:endParaRPr kumimoji="1" lang="ja-JP" altLang="en-US" dirty="0"/>
          </a:p>
        </p:txBody>
      </p:sp>
      <p:sp>
        <p:nvSpPr>
          <p:cNvPr id="4" name="テキスト ボックス 3"/>
          <p:cNvSpPr txBox="1"/>
          <p:nvPr/>
        </p:nvSpPr>
        <p:spPr>
          <a:xfrm>
            <a:off x="359532" y="4558993"/>
            <a:ext cx="8424936" cy="584775"/>
          </a:xfrm>
          <a:prstGeom prst="rect">
            <a:avLst/>
          </a:prstGeom>
          <a:noFill/>
        </p:spPr>
        <p:txBody>
          <a:bodyPr wrap="square" rtlCol="0">
            <a:spAutoFit/>
          </a:bodyPr>
          <a:lstStyle/>
          <a:p>
            <a:pPr algn="ctr"/>
            <a:r>
              <a:rPr kumimoji="1" lang="en-US" altLang="ja-JP" sz="3200" dirty="0" smtClean="0"/>
              <a:t>http://jfly.iam.u-tokyo.ac.jp/colorset/</a:t>
            </a:r>
            <a:endParaRPr kumimoji="1" lang="ja-JP" altLang="en-US" sz="3200" dirty="0"/>
          </a:p>
        </p:txBody>
      </p:sp>
      <p:pic>
        <p:nvPicPr>
          <p:cNvPr id="6" name="図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529" y="1268760"/>
            <a:ext cx="4392488" cy="3105294"/>
          </a:xfrm>
          <a:prstGeom prst="rect">
            <a:avLst/>
          </a:prstGeom>
        </p:spPr>
      </p:pic>
      <p:sp>
        <p:nvSpPr>
          <p:cNvPr id="7" name="テキスト ボックス 6"/>
          <p:cNvSpPr txBox="1"/>
          <p:nvPr/>
        </p:nvSpPr>
        <p:spPr>
          <a:xfrm>
            <a:off x="4572000" y="1304923"/>
            <a:ext cx="4499992" cy="1138773"/>
          </a:xfrm>
          <a:prstGeom prst="rect">
            <a:avLst/>
          </a:prstGeom>
          <a:noFill/>
        </p:spPr>
        <p:txBody>
          <a:bodyPr wrap="square" rtlCol="0">
            <a:spAutoFit/>
          </a:bodyPr>
          <a:lstStyle/>
          <a:p>
            <a:r>
              <a:rPr kumimoji="1" lang="ja-JP" altLang="en-US" sz="3600" dirty="0" smtClean="0"/>
              <a:t>東大・</a:t>
            </a:r>
            <a:r>
              <a:rPr kumimoji="1" lang="ja-JP" altLang="en-US" sz="3200" dirty="0" smtClean="0"/>
              <a:t>分子細胞生物研</a:t>
            </a:r>
            <a:endParaRPr kumimoji="1" lang="en-US" altLang="ja-JP" sz="3200" dirty="0" smtClean="0"/>
          </a:p>
          <a:p>
            <a:r>
              <a:rPr lang="ja-JP" altLang="en-US" sz="3200" dirty="0" smtClean="0"/>
              <a:t>伊藤　啓ら</a:t>
            </a:r>
            <a:endParaRPr kumimoji="1" lang="en-US" altLang="ja-JP" sz="3200" dirty="0" smtClean="0"/>
          </a:p>
        </p:txBody>
      </p:sp>
      <p:sp>
        <p:nvSpPr>
          <p:cNvPr id="8" name="テキスト ボックス 7"/>
          <p:cNvSpPr txBox="1"/>
          <p:nvPr/>
        </p:nvSpPr>
        <p:spPr>
          <a:xfrm>
            <a:off x="4612279" y="2816349"/>
            <a:ext cx="4499992" cy="1692771"/>
          </a:xfrm>
          <a:prstGeom prst="rect">
            <a:avLst/>
          </a:prstGeom>
          <a:noFill/>
        </p:spPr>
        <p:txBody>
          <a:bodyPr wrap="square" rtlCol="0">
            <a:spAutoFit/>
          </a:bodyPr>
          <a:lstStyle/>
          <a:p>
            <a:r>
              <a:rPr lang="ja-JP" altLang="en-US" sz="3600" dirty="0" smtClean="0"/>
              <a:t>カラー</a:t>
            </a:r>
            <a:endParaRPr lang="en-US" altLang="ja-JP" sz="3600" dirty="0" smtClean="0"/>
          </a:p>
          <a:p>
            <a:r>
              <a:rPr lang="ja-JP" altLang="en-US" sz="3200" dirty="0" smtClean="0"/>
              <a:t>ユニバーサルデザイン</a:t>
            </a:r>
            <a:endParaRPr lang="en-US" altLang="ja-JP" sz="3200" dirty="0"/>
          </a:p>
          <a:p>
            <a:r>
              <a:rPr lang="ja-JP" altLang="en-US" sz="3600" dirty="0" smtClean="0"/>
              <a:t>推奨配色</a:t>
            </a:r>
            <a:endParaRPr kumimoji="1" lang="ja-JP" altLang="en-US" sz="3600" dirty="0"/>
          </a:p>
        </p:txBody>
      </p:sp>
      <p:sp>
        <p:nvSpPr>
          <p:cNvPr id="5" name="スライド番号プレースホルダー 4"/>
          <p:cNvSpPr>
            <a:spLocks noGrp="1"/>
          </p:cNvSpPr>
          <p:nvPr>
            <p:ph type="sldNum" sz="quarter" idx="12"/>
          </p:nvPr>
        </p:nvSpPr>
        <p:spPr/>
        <p:txBody>
          <a:bodyPr/>
          <a:lstStyle/>
          <a:p>
            <a:fld id="{749DC45D-918B-423E-B5AE-ED0B78335A00}" type="slidenum">
              <a:rPr lang="ja-JP" altLang="en-US" smtClean="0"/>
              <a:pPr/>
              <a:t>55</a:t>
            </a:fld>
            <a:r>
              <a:rPr lang="en-US" altLang="ja-JP" smtClean="0"/>
              <a:t>/81</a:t>
            </a:r>
            <a:endParaRPr lang="ja-JP" altLang="en-US" dirty="0"/>
          </a:p>
        </p:txBody>
      </p:sp>
    </p:spTree>
    <p:extLst>
      <p:ext uri="{BB962C8B-B14F-4D97-AF65-F5344CB8AC3E}">
        <p14:creationId xmlns:p14="http://schemas.microsoft.com/office/powerpoint/2010/main" val="388782216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カラーユニバーサルデザイン</a:t>
            </a:r>
            <a:endParaRPr kumimoji="1" lang="ja-JP" altLang="en-US" dirty="0"/>
          </a:p>
        </p:txBody>
      </p:sp>
      <p:graphicFrame>
        <p:nvGraphicFramePr>
          <p:cNvPr id="4" name="グラフ 3"/>
          <p:cNvGraphicFramePr/>
          <p:nvPr>
            <p:extLst>
              <p:ext uri="{D42A27DB-BD31-4B8C-83A1-F6EECF244321}">
                <p14:modId xmlns:p14="http://schemas.microsoft.com/office/powerpoint/2010/main" val="730655717"/>
              </p:ext>
            </p:extLst>
          </p:nvPr>
        </p:nvGraphicFramePr>
        <p:xfrm>
          <a:off x="539552" y="1268760"/>
          <a:ext cx="3672408" cy="294710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グラフ 4"/>
          <p:cNvGraphicFramePr/>
          <p:nvPr>
            <p:extLst>
              <p:ext uri="{D42A27DB-BD31-4B8C-83A1-F6EECF244321}">
                <p14:modId xmlns:p14="http://schemas.microsoft.com/office/powerpoint/2010/main" val="986831617"/>
              </p:ext>
            </p:extLst>
          </p:nvPr>
        </p:nvGraphicFramePr>
        <p:xfrm>
          <a:off x="5220072" y="1268760"/>
          <a:ext cx="3672408" cy="2947103"/>
        </p:xfrm>
        <a:graphic>
          <a:graphicData uri="http://schemas.openxmlformats.org/drawingml/2006/chart">
            <c:chart xmlns:c="http://schemas.openxmlformats.org/drawingml/2006/chart" xmlns:r="http://schemas.openxmlformats.org/officeDocument/2006/relationships" r:id="rId4"/>
          </a:graphicData>
        </a:graphic>
      </p:graphicFrame>
      <p:sp>
        <p:nvSpPr>
          <p:cNvPr id="6" name="テキスト ボックス 5"/>
          <p:cNvSpPr txBox="1"/>
          <p:nvPr/>
        </p:nvSpPr>
        <p:spPr>
          <a:xfrm>
            <a:off x="3203848" y="1691516"/>
            <a:ext cx="1080120" cy="369332"/>
          </a:xfrm>
          <a:prstGeom prst="rect">
            <a:avLst/>
          </a:prstGeom>
          <a:noFill/>
        </p:spPr>
        <p:txBody>
          <a:bodyPr wrap="square" rtlCol="0">
            <a:spAutoFit/>
          </a:bodyPr>
          <a:lstStyle/>
          <a:p>
            <a:r>
              <a:rPr kumimoji="1" lang="en-US" altLang="ja-JP" dirty="0" smtClean="0">
                <a:solidFill>
                  <a:srgbClr val="FF0000"/>
                </a:solidFill>
              </a:rPr>
              <a:t>A</a:t>
            </a:r>
            <a:r>
              <a:rPr kumimoji="1" lang="ja-JP" altLang="en-US" dirty="0" smtClean="0">
                <a:solidFill>
                  <a:srgbClr val="FF0000"/>
                </a:solidFill>
              </a:rPr>
              <a:t>社</a:t>
            </a:r>
            <a:endParaRPr kumimoji="1" lang="ja-JP" altLang="en-US" dirty="0">
              <a:solidFill>
                <a:srgbClr val="FF0000"/>
              </a:solidFill>
            </a:endParaRPr>
          </a:p>
        </p:txBody>
      </p:sp>
      <p:sp>
        <p:nvSpPr>
          <p:cNvPr id="7" name="テキスト ボックス 6"/>
          <p:cNvSpPr txBox="1"/>
          <p:nvPr/>
        </p:nvSpPr>
        <p:spPr>
          <a:xfrm>
            <a:off x="3203848" y="2420888"/>
            <a:ext cx="936104" cy="369332"/>
          </a:xfrm>
          <a:prstGeom prst="rect">
            <a:avLst/>
          </a:prstGeom>
          <a:noFill/>
        </p:spPr>
        <p:txBody>
          <a:bodyPr wrap="square" rtlCol="0">
            <a:spAutoFit/>
          </a:bodyPr>
          <a:lstStyle/>
          <a:p>
            <a:r>
              <a:rPr kumimoji="1" lang="en-US" altLang="ja-JP" dirty="0" smtClean="0">
                <a:solidFill>
                  <a:schemeClr val="accent1"/>
                </a:solidFill>
              </a:rPr>
              <a:t>B</a:t>
            </a:r>
            <a:r>
              <a:rPr kumimoji="1" lang="ja-JP" altLang="en-US" dirty="0" smtClean="0">
                <a:solidFill>
                  <a:schemeClr val="accent1"/>
                </a:solidFill>
              </a:rPr>
              <a:t>社</a:t>
            </a:r>
            <a:endParaRPr kumimoji="1" lang="ja-JP" altLang="en-US" dirty="0">
              <a:solidFill>
                <a:schemeClr val="accent1"/>
              </a:solidFill>
            </a:endParaRPr>
          </a:p>
        </p:txBody>
      </p:sp>
      <p:sp>
        <p:nvSpPr>
          <p:cNvPr id="8" name="テキスト ボックス 7"/>
          <p:cNvSpPr txBox="1"/>
          <p:nvPr/>
        </p:nvSpPr>
        <p:spPr>
          <a:xfrm>
            <a:off x="2411760" y="4108430"/>
            <a:ext cx="504056" cy="369332"/>
          </a:xfrm>
          <a:prstGeom prst="rect">
            <a:avLst/>
          </a:prstGeom>
          <a:noFill/>
        </p:spPr>
        <p:txBody>
          <a:bodyPr wrap="square" rtlCol="0">
            <a:spAutoFit/>
          </a:bodyPr>
          <a:lstStyle/>
          <a:p>
            <a:r>
              <a:rPr lang="ja-JP" altLang="en-US" dirty="0"/>
              <a:t>月</a:t>
            </a:r>
            <a:endParaRPr kumimoji="1" lang="ja-JP" altLang="en-US" dirty="0"/>
          </a:p>
        </p:txBody>
      </p:sp>
      <p:sp>
        <p:nvSpPr>
          <p:cNvPr id="9" name="テキスト ボックス 8"/>
          <p:cNvSpPr txBox="1"/>
          <p:nvPr/>
        </p:nvSpPr>
        <p:spPr>
          <a:xfrm rot="16200000">
            <a:off x="-221178" y="2236222"/>
            <a:ext cx="1296144" cy="369332"/>
          </a:xfrm>
          <a:prstGeom prst="rect">
            <a:avLst/>
          </a:prstGeom>
          <a:noFill/>
        </p:spPr>
        <p:txBody>
          <a:bodyPr wrap="square" rtlCol="0">
            <a:spAutoFit/>
          </a:bodyPr>
          <a:lstStyle/>
          <a:p>
            <a:r>
              <a:rPr lang="ja-JP" altLang="en-US" dirty="0" smtClean="0"/>
              <a:t>生産量 </a:t>
            </a:r>
            <a:r>
              <a:rPr lang="en-US" altLang="ja-JP" dirty="0" smtClean="0"/>
              <a:t>(t)</a:t>
            </a:r>
            <a:endParaRPr kumimoji="1" lang="ja-JP" altLang="en-US" dirty="0"/>
          </a:p>
        </p:txBody>
      </p:sp>
      <p:sp>
        <p:nvSpPr>
          <p:cNvPr id="10" name="テキスト ボックス 9"/>
          <p:cNvSpPr txBox="1"/>
          <p:nvPr/>
        </p:nvSpPr>
        <p:spPr>
          <a:xfrm>
            <a:off x="7020272" y="4108430"/>
            <a:ext cx="504056" cy="369332"/>
          </a:xfrm>
          <a:prstGeom prst="rect">
            <a:avLst/>
          </a:prstGeom>
          <a:noFill/>
        </p:spPr>
        <p:txBody>
          <a:bodyPr wrap="square" rtlCol="0">
            <a:spAutoFit/>
          </a:bodyPr>
          <a:lstStyle/>
          <a:p>
            <a:r>
              <a:rPr lang="ja-JP" altLang="en-US" dirty="0"/>
              <a:t>月</a:t>
            </a:r>
            <a:endParaRPr kumimoji="1" lang="ja-JP" altLang="en-US" dirty="0"/>
          </a:p>
        </p:txBody>
      </p:sp>
      <p:sp>
        <p:nvSpPr>
          <p:cNvPr id="11" name="テキスト ボックス 10"/>
          <p:cNvSpPr txBox="1"/>
          <p:nvPr/>
        </p:nvSpPr>
        <p:spPr>
          <a:xfrm>
            <a:off x="7884368" y="1628800"/>
            <a:ext cx="1080120" cy="369332"/>
          </a:xfrm>
          <a:prstGeom prst="rect">
            <a:avLst/>
          </a:prstGeom>
          <a:noFill/>
        </p:spPr>
        <p:txBody>
          <a:bodyPr wrap="square" rtlCol="0">
            <a:spAutoFit/>
          </a:bodyPr>
          <a:lstStyle/>
          <a:p>
            <a:r>
              <a:rPr kumimoji="1" lang="en-US" altLang="ja-JP" dirty="0" smtClean="0">
                <a:solidFill>
                  <a:srgbClr val="FF0000"/>
                </a:solidFill>
              </a:rPr>
              <a:t>A</a:t>
            </a:r>
            <a:r>
              <a:rPr kumimoji="1" lang="ja-JP" altLang="en-US" dirty="0" smtClean="0">
                <a:solidFill>
                  <a:srgbClr val="FF0000"/>
                </a:solidFill>
              </a:rPr>
              <a:t>社</a:t>
            </a:r>
            <a:endParaRPr kumimoji="1" lang="ja-JP" altLang="en-US" dirty="0">
              <a:solidFill>
                <a:srgbClr val="FF0000"/>
              </a:solidFill>
            </a:endParaRPr>
          </a:p>
        </p:txBody>
      </p:sp>
      <p:sp>
        <p:nvSpPr>
          <p:cNvPr id="12" name="テキスト ボックス 11"/>
          <p:cNvSpPr txBox="1"/>
          <p:nvPr/>
        </p:nvSpPr>
        <p:spPr>
          <a:xfrm>
            <a:off x="7884368" y="2358172"/>
            <a:ext cx="936104" cy="369332"/>
          </a:xfrm>
          <a:prstGeom prst="rect">
            <a:avLst/>
          </a:prstGeom>
          <a:noFill/>
        </p:spPr>
        <p:txBody>
          <a:bodyPr wrap="square" rtlCol="0">
            <a:spAutoFit/>
          </a:bodyPr>
          <a:lstStyle/>
          <a:p>
            <a:r>
              <a:rPr kumimoji="1" lang="en-US" altLang="ja-JP" dirty="0" smtClean="0">
                <a:solidFill>
                  <a:schemeClr val="accent1">
                    <a:lumMod val="40000"/>
                    <a:lumOff val="60000"/>
                  </a:schemeClr>
                </a:solidFill>
              </a:rPr>
              <a:t>B</a:t>
            </a:r>
            <a:r>
              <a:rPr kumimoji="1" lang="ja-JP" altLang="en-US" dirty="0" smtClean="0">
                <a:solidFill>
                  <a:schemeClr val="accent1">
                    <a:lumMod val="40000"/>
                    <a:lumOff val="60000"/>
                  </a:schemeClr>
                </a:solidFill>
              </a:rPr>
              <a:t>社</a:t>
            </a:r>
            <a:endParaRPr kumimoji="1" lang="ja-JP" altLang="en-US" dirty="0">
              <a:solidFill>
                <a:schemeClr val="accent1">
                  <a:lumMod val="40000"/>
                  <a:lumOff val="60000"/>
                </a:schemeClr>
              </a:solidFill>
            </a:endParaRPr>
          </a:p>
        </p:txBody>
      </p:sp>
      <p:sp>
        <p:nvSpPr>
          <p:cNvPr id="14" name="テキスト ボックス 13"/>
          <p:cNvSpPr txBox="1"/>
          <p:nvPr/>
        </p:nvSpPr>
        <p:spPr>
          <a:xfrm rot="16200000">
            <a:off x="4468634" y="2286678"/>
            <a:ext cx="1296144" cy="369332"/>
          </a:xfrm>
          <a:prstGeom prst="rect">
            <a:avLst/>
          </a:prstGeom>
          <a:noFill/>
        </p:spPr>
        <p:txBody>
          <a:bodyPr wrap="square" rtlCol="0">
            <a:spAutoFit/>
          </a:bodyPr>
          <a:lstStyle/>
          <a:p>
            <a:r>
              <a:rPr lang="ja-JP" altLang="en-US" dirty="0" smtClean="0"/>
              <a:t>生産量 </a:t>
            </a:r>
            <a:r>
              <a:rPr lang="en-US" altLang="ja-JP" dirty="0" smtClean="0"/>
              <a:t>(t)</a:t>
            </a:r>
            <a:endParaRPr kumimoji="1" lang="ja-JP" altLang="en-US" dirty="0"/>
          </a:p>
        </p:txBody>
      </p:sp>
      <p:sp>
        <p:nvSpPr>
          <p:cNvPr id="15" name="右矢印 14"/>
          <p:cNvSpPr/>
          <p:nvPr/>
        </p:nvSpPr>
        <p:spPr>
          <a:xfrm>
            <a:off x="4139952" y="2358172"/>
            <a:ext cx="576064" cy="566772"/>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コンテンツ プレースホルダー 2"/>
          <p:cNvSpPr>
            <a:spLocks noGrp="1"/>
          </p:cNvSpPr>
          <p:nvPr>
            <p:ph idx="1"/>
          </p:nvPr>
        </p:nvSpPr>
        <p:spPr>
          <a:xfrm>
            <a:off x="470955" y="4653136"/>
            <a:ext cx="8202090" cy="792088"/>
          </a:xfrm>
        </p:spPr>
        <p:txBody>
          <a:bodyPr>
            <a:noAutofit/>
          </a:bodyPr>
          <a:lstStyle/>
          <a:p>
            <a:pPr marL="0" indent="0" algn="ctr">
              <a:buNone/>
            </a:pPr>
            <a:r>
              <a:rPr lang="ja-JP" altLang="en-US" dirty="0">
                <a:solidFill>
                  <a:schemeClr val="accent4">
                    <a:lumMod val="60000"/>
                    <a:lumOff val="40000"/>
                  </a:schemeClr>
                </a:solidFill>
              </a:rPr>
              <a:t>明度に差を、色以外にも違いを</a:t>
            </a:r>
          </a:p>
        </p:txBody>
      </p:sp>
      <p:sp>
        <p:nvSpPr>
          <p:cNvPr id="13" name="スライド番号プレースホルダー 12"/>
          <p:cNvSpPr>
            <a:spLocks noGrp="1"/>
          </p:cNvSpPr>
          <p:nvPr>
            <p:ph type="sldNum" sz="quarter" idx="12"/>
          </p:nvPr>
        </p:nvSpPr>
        <p:spPr/>
        <p:txBody>
          <a:bodyPr/>
          <a:lstStyle/>
          <a:p>
            <a:fld id="{749DC45D-918B-423E-B5AE-ED0B78335A00}" type="slidenum">
              <a:rPr lang="ja-JP" altLang="en-US" smtClean="0"/>
              <a:pPr/>
              <a:t>56</a:t>
            </a:fld>
            <a:r>
              <a:rPr lang="en-US" altLang="ja-JP" smtClean="0"/>
              <a:t>/81</a:t>
            </a:r>
            <a:endParaRPr lang="ja-JP" altLang="en-US" dirty="0"/>
          </a:p>
        </p:txBody>
      </p:sp>
    </p:spTree>
    <p:extLst>
      <p:ext uri="{BB962C8B-B14F-4D97-AF65-F5344CB8AC3E}">
        <p14:creationId xmlns:p14="http://schemas.microsoft.com/office/powerpoint/2010/main" val="335644509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色</a:t>
            </a:r>
            <a:r>
              <a:rPr lang="ja-JP" altLang="en-US" dirty="0" smtClean="0"/>
              <a:t>の意味</a:t>
            </a:r>
            <a:r>
              <a:rPr kumimoji="1" lang="ja-JP" altLang="en-US" dirty="0" smtClean="0"/>
              <a:t>は統一する</a:t>
            </a:r>
            <a:endParaRPr kumimoji="1" lang="ja-JP" altLang="en-US" dirty="0"/>
          </a:p>
        </p:txBody>
      </p:sp>
      <p:sp>
        <p:nvSpPr>
          <p:cNvPr id="7" name="コンテンツ プレースホルダー 2"/>
          <p:cNvSpPr>
            <a:spLocks noGrp="1"/>
          </p:cNvSpPr>
          <p:nvPr>
            <p:ph idx="1"/>
          </p:nvPr>
        </p:nvSpPr>
        <p:spPr>
          <a:xfrm>
            <a:off x="251520" y="4797152"/>
            <a:ext cx="8202090" cy="792088"/>
          </a:xfrm>
        </p:spPr>
        <p:txBody>
          <a:bodyPr>
            <a:noAutofit/>
          </a:bodyPr>
          <a:lstStyle/>
          <a:p>
            <a:pPr marL="0" indent="0">
              <a:buNone/>
            </a:pPr>
            <a:r>
              <a:rPr lang="ja-JP" altLang="en-US" dirty="0"/>
              <a:t>札幌市地下鉄の案内表示</a:t>
            </a:r>
          </a:p>
        </p:txBody>
      </p:sp>
      <p:pic>
        <p:nvPicPr>
          <p:cNvPr id="8" name="図 7"/>
          <p:cNvPicPr>
            <a:picLocks noChangeAspect="1"/>
          </p:cNvPicPr>
          <p:nvPr/>
        </p:nvPicPr>
        <p:blipFill rotWithShape="1">
          <a:blip r:embed="rId3">
            <a:extLst>
              <a:ext uri="{28A0092B-C50C-407E-A947-70E740481C1C}">
                <a14:useLocalDpi xmlns:a14="http://schemas.microsoft.com/office/drawing/2010/main" val="0"/>
              </a:ext>
            </a:extLst>
          </a:blip>
          <a:srcRect l="22528" t="26814" r="34655" b="21816"/>
          <a:stretch/>
        </p:blipFill>
        <p:spPr>
          <a:xfrm>
            <a:off x="6156590" y="1988840"/>
            <a:ext cx="2720875" cy="2448272"/>
          </a:xfrm>
          <a:prstGeom prst="rect">
            <a:avLst/>
          </a:prstGeom>
        </p:spPr>
      </p:pic>
      <p:pic>
        <p:nvPicPr>
          <p:cNvPr id="10" name="図 9"/>
          <p:cNvPicPr>
            <a:picLocks noChangeAspect="1"/>
          </p:cNvPicPr>
          <p:nvPr/>
        </p:nvPicPr>
        <p:blipFill rotWithShape="1">
          <a:blip r:embed="rId4">
            <a:extLst>
              <a:ext uri="{28A0092B-C50C-407E-A947-70E740481C1C}">
                <a14:useLocalDpi xmlns:a14="http://schemas.microsoft.com/office/drawing/2010/main" val="0"/>
              </a:ext>
            </a:extLst>
          </a:blip>
          <a:srcRect l="24792" t="17459" b="15880"/>
          <a:stretch/>
        </p:blipFill>
        <p:spPr>
          <a:xfrm>
            <a:off x="323528" y="1423738"/>
            <a:ext cx="4532994" cy="3013374"/>
          </a:xfrm>
          <a:prstGeom prst="rect">
            <a:avLst/>
          </a:prstGeom>
        </p:spPr>
      </p:pic>
      <p:pic>
        <p:nvPicPr>
          <p:cNvPr id="9" name="図 8"/>
          <p:cNvPicPr>
            <a:picLocks noChangeAspect="1"/>
          </p:cNvPicPr>
          <p:nvPr/>
        </p:nvPicPr>
        <p:blipFill rotWithShape="1">
          <a:blip r:embed="rId5">
            <a:extLst>
              <a:ext uri="{28A0092B-C50C-407E-A947-70E740481C1C}">
                <a14:useLocalDpi xmlns:a14="http://schemas.microsoft.com/office/drawing/2010/main" val="0"/>
              </a:ext>
            </a:extLst>
          </a:blip>
          <a:srcRect l="4219" t="27478" r="11058" b="36778"/>
          <a:stretch/>
        </p:blipFill>
        <p:spPr>
          <a:xfrm>
            <a:off x="3563888" y="1124744"/>
            <a:ext cx="4079161" cy="1290742"/>
          </a:xfrm>
          <a:prstGeom prst="rect">
            <a:avLst/>
          </a:prstGeom>
        </p:spPr>
      </p:pic>
      <p:pic>
        <p:nvPicPr>
          <p:cNvPr id="6" name="図 5"/>
          <p:cNvPicPr>
            <a:picLocks noChangeAspect="1"/>
          </p:cNvPicPr>
          <p:nvPr/>
        </p:nvPicPr>
        <p:blipFill rotWithShape="1">
          <a:blip r:embed="rId6" cstate="print">
            <a:extLst>
              <a:ext uri="{28A0092B-C50C-407E-A947-70E740481C1C}">
                <a14:useLocalDpi xmlns:a14="http://schemas.microsoft.com/office/drawing/2010/main" val="0"/>
              </a:ext>
            </a:extLst>
          </a:blip>
          <a:srcRect l="18284" t="320" r="29860" b="37747"/>
          <a:stretch/>
        </p:blipFill>
        <p:spPr>
          <a:xfrm>
            <a:off x="3986550" y="1983646"/>
            <a:ext cx="2296408" cy="2646893"/>
          </a:xfrm>
          <a:prstGeom prst="rect">
            <a:avLst/>
          </a:prstGeom>
        </p:spPr>
      </p:pic>
      <p:sp>
        <p:nvSpPr>
          <p:cNvPr id="4" name="スライド番号プレースホルダー 3"/>
          <p:cNvSpPr>
            <a:spLocks noGrp="1"/>
          </p:cNvSpPr>
          <p:nvPr>
            <p:ph type="sldNum" sz="quarter" idx="12"/>
          </p:nvPr>
        </p:nvSpPr>
        <p:spPr/>
        <p:txBody>
          <a:bodyPr/>
          <a:lstStyle/>
          <a:p>
            <a:fld id="{749DC45D-918B-423E-B5AE-ED0B78335A00}" type="slidenum">
              <a:rPr lang="ja-JP" altLang="en-US" smtClean="0"/>
              <a:pPr/>
              <a:t>57</a:t>
            </a:fld>
            <a:r>
              <a:rPr lang="en-US" altLang="ja-JP" smtClean="0"/>
              <a:t>/81</a:t>
            </a:r>
            <a:endParaRPr lang="ja-JP" altLang="en-US" dirty="0"/>
          </a:p>
        </p:txBody>
      </p:sp>
    </p:spTree>
    <p:extLst>
      <p:ext uri="{BB962C8B-B14F-4D97-AF65-F5344CB8AC3E}">
        <p14:creationId xmlns:p14="http://schemas.microsoft.com/office/powerpoint/2010/main" val="24216786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正方形/長方形 9"/>
          <p:cNvSpPr/>
          <p:nvPr/>
        </p:nvSpPr>
        <p:spPr>
          <a:xfrm>
            <a:off x="539552" y="1876079"/>
            <a:ext cx="3096344" cy="2705049"/>
          </a:xfrm>
          <a:prstGeom prst="rect">
            <a:avLst/>
          </a:prstGeom>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タイトル 1"/>
          <p:cNvSpPr>
            <a:spLocks noGrp="1"/>
          </p:cNvSpPr>
          <p:nvPr>
            <p:ph type="title"/>
          </p:nvPr>
        </p:nvSpPr>
        <p:spPr/>
        <p:txBody>
          <a:bodyPr/>
          <a:lstStyle/>
          <a:p>
            <a:r>
              <a:rPr kumimoji="1" lang="ja-JP" altLang="en-US" dirty="0" smtClean="0"/>
              <a:t>色の意味は統一する</a:t>
            </a:r>
            <a:endParaRPr kumimoji="1" lang="ja-JP" altLang="en-US" dirty="0"/>
          </a:p>
        </p:txBody>
      </p:sp>
      <p:graphicFrame>
        <p:nvGraphicFramePr>
          <p:cNvPr id="3" name="グラフ 2"/>
          <p:cNvGraphicFramePr/>
          <p:nvPr>
            <p:extLst>
              <p:ext uri="{D42A27DB-BD31-4B8C-83A1-F6EECF244321}">
                <p14:modId xmlns:p14="http://schemas.microsoft.com/office/powerpoint/2010/main" val="1443322800"/>
              </p:ext>
            </p:extLst>
          </p:nvPr>
        </p:nvGraphicFramePr>
        <p:xfrm>
          <a:off x="395536" y="1944054"/>
          <a:ext cx="2880320" cy="2304603"/>
        </p:xfrm>
        <a:graphic>
          <a:graphicData uri="http://schemas.openxmlformats.org/drawingml/2006/chart">
            <c:chart xmlns:c="http://schemas.openxmlformats.org/drawingml/2006/chart" xmlns:r="http://schemas.openxmlformats.org/officeDocument/2006/relationships" r:id="rId3"/>
          </a:graphicData>
        </a:graphic>
      </p:graphicFrame>
      <p:sp>
        <p:nvSpPr>
          <p:cNvPr id="4" name="テキスト ボックス 3"/>
          <p:cNvSpPr txBox="1"/>
          <p:nvPr/>
        </p:nvSpPr>
        <p:spPr>
          <a:xfrm>
            <a:off x="1797103" y="2366811"/>
            <a:ext cx="648072" cy="369332"/>
          </a:xfrm>
          <a:prstGeom prst="rect">
            <a:avLst/>
          </a:prstGeom>
          <a:noFill/>
        </p:spPr>
        <p:txBody>
          <a:bodyPr wrap="square" rtlCol="0">
            <a:spAutoFit/>
          </a:bodyPr>
          <a:lstStyle/>
          <a:p>
            <a:pPr algn="ctr"/>
            <a:r>
              <a:rPr kumimoji="1" lang="ja-JP" altLang="en-US" dirty="0" smtClean="0"/>
              <a:t>北部</a:t>
            </a:r>
            <a:endParaRPr kumimoji="1" lang="ja-JP" altLang="en-US" dirty="0"/>
          </a:p>
        </p:txBody>
      </p:sp>
      <p:sp>
        <p:nvSpPr>
          <p:cNvPr id="5" name="テキスト ボックス 4"/>
          <p:cNvSpPr txBox="1"/>
          <p:nvPr/>
        </p:nvSpPr>
        <p:spPr>
          <a:xfrm>
            <a:off x="2051720" y="3115953"/>
            <a:ext cx="648072" cy="369332"/>
          </a:xfrm>
          <a:prstGeom prst="rect">
            <a:avLst/>
          </a:prstGeom>
          <a:noFill/>
        </p:spPr>
        <p:txBody>
          <a:bodyPr wrap="square" rtlCol="0">
            <a:spAutoFit/>
          </a:bodyPr>
          <a:lstStyle/>
          <a:p>
            <a:pPr algn="ctr"/>
            <a:r>
              <a:rPr kumimoji="1" lang="ja-JP" altLang="en-US" dirty="0" smtClean="0"/>
              <a:t>南部</a:t>
            </a:r>
            <a:endParaRPr kumimoji="1" lang="ja-JP" altLang="en-US" dirty="0"/>
          </a:p>
        </p:txBody>
      </p:sp>
      <p:sp>
        <p:nvSpPr>
          <p:cNvPr id="6" name="テキスト ボックス 5"/>
          <p:cNvSpPr txBox="1"/>
          <p:nvPr/>
        </p:nvSpPr>
        <p:spPr>
          <a:xfrm>
            <a:off x="1115616" y="3331977"/>
            <a:ext cx="669591" cy="369332"/>
          </a:xfrm>
          <a:prstGeom prst="rect">
            <a:avLst/>
          </a:prstGeom>
          <a:noFill/>
        </p:spPr>
        <p:txBody>
          <a:bodyPr wrap="square" rtlCol="0">
            <a:spAutoFit/>
          </a:bodyPr>
          <a:lstStyle/>
          <a:p>
            <a:pPr algn="ctr"/>
            <a:r>
              <a:rPr kumimoji="1" lang="ja-JP" altLang="en-US" dirty="0" smtClean="0"/>
              <a:t>東部</a:t>
            </a:r>
            <a:endParaRPr kumimoji="1" lang="ja-JP" altLang="en-US" dirty="0"/>
          </a:p>
        </p:txBody>
      </p:sp>
      <p:sp>
        <p:nvSpPr>
          <p:cNvPr id="7" name="テキスト ボックス 6"/>
          <p:cNvSpPr txBox="1"/>
          <p:nvPr/>
        </p:nvSpPr>
        <p:spPr>
          <a:xfrm>
            <a:off x="1043608" y="2582835"/>
            <a:ext cx="717340" cy="369332"/>
          </a:xfrm>
          <a:prstGeom prst="rect">
            <a:avLst/>
          </a:prstGeom>
          <a:noFill/>
        </p:spPr>
        <p:txBody>
          <a:bodyPr wrap="square" rtlCol="0">
            <a:spAutoFit/>
          </a:bodyPr>
          <a:lstStyle/>
          <a:p>
            <a:pPr algn="ctr"/>
            <a:r>
              <a:rPr kumimoji="1" lang="ja-JP" altLang="en-US" dirty="0" smtClean="0">
                <a:solidFill>
                  <a:schemeClr val="bg1"/>
                </a:solidFill>
              </a:rPr>
              <a:t>西部</a:t>
            </a:r>
            <a:endParaRPr kumimoji="1" lang="ja-JP" altLang="en-US" dirty="0">
              <a:solidFill>
                <a:schemeClr val="bg1"/>
              </a:solidFill>
            </a:endParaRPr>
          </a:p>
        </p:txBody>
      </p:sp>
      <p:sp>
        <p:nvSpPr>
          <p:cNvPr id="23" name="テキスト ボックス 22"/>
          <p:cNvSpPr txBox="1"/>
          <p:nvPr/>
        </p:nvSpPr>
        <p:spPr>
          <a:xfrm>
            <a:off x="827584" y="4176303"/>
            <a:ext cx="2088232" cy="369332"/>
          </a:xfrm>
          <a:prstGeom prst="rect">
            <a:avLst/>
          </a:prstGeom>
          <a:noFill/>
        </p:spPr>
        <p:txBody>
          <a:bodyPr wrap="square" rtlCol="0">
            <a:spAutoFit/>
          </a:bodyPr>
          <a:lstStyle/>
          <a:p>
            <a:pPr algn="ctr"/>
            <a:r>
              <a:rPr kumimoji="1" lang="ja-JP" altLang="en-US" dirty="0" smtClean="0"/>
              <a:t>地区別売り上げ</a:t>
            </a:r>
            <a:endParaRPr kumimoji="1" lang="ja-JP" altLang="en-US" dirty="0"/>
          </a:p>
        </p:txBody>
      </p:sp>
      <p:grpSp>
        <p:nvGrpSpPr>
          <p:cNvPr id="25" name="グループ化 24"/>
          <p:cNvGrpSpPr/>
          <p:nvPr/>
        </p:nvGrpSpPr>
        <p:grpSpPr>
          <a:xfrm>
            <a:off x="3059832" y="1351801"/>
            <a:ext cx="4464496" cy="2349508"/>
            <a:chOff x="3059832" y="1351801"/>
            <a:chExt cx="4464496" cy="2349508"/>
          </a:xfrm>
        </p:grpSpPr>
        <p:sp useBgFill="1">
          <p:nvSpPr>
            <p:cNvPr id="12" name="正方形/長方形 11"/>
            <p:cNvSpPr/>
            <p:nvPr/>
          </p:nvSpPr>
          <p:spPr>
            <a:xfrm>
              <a:off x="3059832" y="1351801"/>
              <a:ext cx="4104456" cy="2349508"/>
            </a:xfrm>
            <a:prstGeom prst="rect">
              <a:avLst/>
            </a:prstGeom>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 name="テキスト ボックス 7"/>
            <p:cNvSpPr txBox="1"/>
            <p:nvPr/>
          </p:nvSpPr>
          <p:spPr>
            <a:xfrm>
              <a:off x="3203848" y="1734964"/>
              <a:ext cx="4320480" cy="1077218"/>
            </a:xfrm>
            <a:prstGeom prst="rect">
              <a:avLst/>
            </a:prstGeom>
            <a:noFill/>
          </p:spPr>
          <p:txBody>
            <a:bodyPr wrap="square" rtlCol="0">
              <a:spAutoFit/>
            </a:bodyPr>
            <a:lstStyle/>
            <a:p>
              <a:r>
                <a:rPr kumimoji="1" lang="ja-JP" altLang="en-US" sz="3200" dirty="0" smtClean="0">
                  <a:solidFill>
                    <a:schemeClr val="accent4">
                      <a:lumMod val="60000"/>
                      <a:lumOff val="40000"/>
                    </a:schemeClr>
                  </a:solidFill>
                </a:rPr>
                <a:t>北部</a:t>
              </a:r>
              <a:r>
                <a:rPr kumimoji="1" lang="ja-JP" altLang="en-US" sz="3200" dirty="0" smtClean="0"/>
                <a:t>では減少したが</a:t>
              </a:r>
              <a:endParaRPr kumimoji="1" lang="en-US" altLang="ja-JP" sz="3200" dirty="0" smtClean="0"/>
            </a:p>
            <a:p>
              <a:r>
                <a:rPr kumimoji="1" lang="ja-JP" altLang="en-US" sz="3200" dirty="0" smtClean="0">
                  <a:solidFill>
                    <a:schemeClr val="accent2">
                      <a:lumMod val="60000"/>
                      <a:lumOff val="40000"/>
                    </a:schemeClr>
                  </a:solidFill>
                </a:rPr>
                <a:t>西部</a:t>
              </a:r>
              <a:r>
                <a:rPr kumimoji="1" lang="ja-JP" altLang="en-US" sz="3200" dirty="0" smtClean="0"/>
                <a:t>では増加した</a:t>
              </a:r>
              <a:endParaRPr kumimoji="1" lang="ja-JP" altLang="en-US" sz="3200" dirty="0"/>
            </a:p>
          </p:txBody>
        </p:sp>
      </p:grpSp>
      <p:grpSp>
        <p:nvGrpSpPr>
          <p:cNvPr id="22" name="グループ化 21"/>
          <p:cNvGrpSpPr/>
          <p:nvPr/>
        </p:nvGrpSpPr>
        <p:grpSpPr>
          <a:xfrm>
            <a:off x="5400963" y="2905691"/>
            <a:ext cx="3635533" cy="2683549"/>
            <a:chOff x="4932040" y="3049707"/>
            <a:chExt cx="3635533" cy="2683549"/>
          </a:xfrm>
        </p:grpSpPr>
        <p:sp useBgFill="1">
          <p:nvSpPr>
            <p:cNvPr id="17" name="正方形/長方形 16"/>
            <p:cNvSpPr/>
            <p:nvPr/>
          </p:nvSpPr>
          <p:spPr>
            <a:xfrm>
              <a:off x="4932040" y="3049707"/>
              <a:ext cx="3635533" cy="2683549"/>
            </a:xfrm>
            <a:prstGeom prst="rect">
              <a:avLst/>
            </a:prstGeom>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aphicFrame>
          <p:nvGraphicFramePr>
            <p:cNvPr id="9" name="グラフ 8"/>
            <p:cNvGraphicFramePr/>
            <p:nvPr>
              <p:extLst>
                <p:ext uri="{D42A27DB-BD31-4B8C-83A1-F6EECF244321}">
                  <p14:modId xmlns:p14="http://schemas.microsoft.com/office/powerpoint/2010/main" val="2021704635"/>
                </p:ext>
              </p:extLst>
            </p:nvPr>
          </p:nvGraphicFramePr>
          <p:xfrm>
            <a:off x="5824373" y="3145000"/>
            <a:ext cx="2736304" cy="2303119"/>
          </p:xfrm>
          <a:graphic>
            <a:graphicData uri="http://schemas.openxmlformats.org/drawingml/2006/chart">
              <c:chart xmlns:c="http://schemas.openxmlformats.org/drawingml/2006/chart" xmlns:r="http://schemas.openxmlformats.org/officeDocument/2006/relationships" r:id="rId4"/>
            </a:graphicData>
          </a:graphic>
        </p:graphicFrame>
        <p:sp>
          <p:nvSpPr>
            <p:cNvPr id="13" name="テキスト ボックス 12"/>
            <p:cNvSpPr txBox="1"/>
            <p:nvPr/>
          </p:nvSpPr>
          <p:spPr>
            <a:xfrm>
              <a:off x="5364089" y="3356992"/>
              <a:ext cx="792088" cy="404825"/>
            </a:xfrm>
            <a:prstGeom prst="rect">
              <a:avLst/>
            </a:prstGeom>
            <a:noFill/>
          </p:spPr>
          <p:txBody>
            <a:bodyPr wrap="square" rtlCol="0">
              <a:spAutoFit/>
            </a:bodyPr>
            <a:lstStyle/>
            <a:p>
              <a:r>
                <a:rPr kumimoji="1" lang="ja-JP" altLang="en-US" dirty="0" smtClean="0"/>
                <a:t>北部</a:t>
              </a:r>
              <a:endParaRPr kumimoji="1" lang="ja-JP" altLang="en-US" dirty="0"/>
            </a:p>
          </p:txBody>
        </p:sp>
        <p:sp>
          <p:nvSpPr>
            <p:cNvPr id="14" name="テキスト ボックス 13"/>
            <p:cNvSpPr txBox="1"/>
            <p:nvPr/>
          </p:nvSpPr>
          <p:spPr>
            <a:xfrm>
              <a:off x="5364089" y="3717032"/>
              <a:ext cx="792088" cy="404825"/>
            </a:xfrm>
            <a:prstGeom prst="rect">
              <a:avLst/>
            </a:prstGeom>
            <a:noFill/>
          </p:spPr>
          <p:txBody>
            <a:bodyPr wrap="square" rtlCol="0">
              <a:spAutoFit/>
            </a:bodyPr>
            <a:lstStyle/>
            <a:p>
              <a:r>
                <a:rPr kumimoji="1" lang="ja-JP" altLang="en-US" dirty="0" smtClean="0"/>
                <a:t>南部</a:t>
              </a:r>
              <a:endParaRPr kumimoji="1" lang="ja-JP" altLang="en-US" dirty="0"/>
            </a:p>
          </p:txBody>
        </p:sp>
        <p:sp>
          <p:nvSpPr>
            <p:cNvPr id="15" name="テキスト ボックス 14"/>
            <p:cNvSpPr txBox="1"/>
            <p:nvPr/>
          </p:nvSpPr>
          <p:spPr>
            <a:xfrm>
              <a:off x="5364089" y="4149080"/>
              <a:ext cx="792088" cy="404825"/>
            </a:xfrm>
            <a:prstGeom prst="rect">
              <a:avLst/>
            </a:prstGeom>
            <a:noFill/>
          </p:spPr>
          <p:txBody>
            <a:bodyPr wrap="square" rtlCol="0">
              <a:spAutoFit/>
            </a:bodyPr>
            <a:lstStyle/>
            <a:p>
              <a:r>
                <a:rPr kumimoji="1" lang="ja-JP" altLang="en-US" dirty="0" smtClean="0"/>
                <a:t>東部</a:t>
              </a:r>
              <a:endParaRPr kumimoji="1" lang="ja-JP" altLang="en-US" dirty="0"/>
            </a:p>
          </p:txBody>
        </p:sp>
        <p:sp>
          <p:nvSpPr>
            <p:cNvPr id="16" name="テキスト ボックス 15"/>
            <p:cNvSpPr txBox="1"/>
            <p:nvPr/>
          </p:nvSpPr>
          <p:spPr>
            <a:xfrm>
              <a:off x="5364089" y="4509120"/>
              <a:ext cx="792088" cy="404825"/>
            </a:xfrm>
            <a:prstGeom prst="rect">
              <a:avLst/>
            </a:prstGeom>
            <a:noFill/>
          </p:spPr>
          <p:txBody>
            <a:bodyPr wrap="square" rtlCol="0">
              <a:spAutoFit/>
            </a:bodyPr>
            <a:lstStyle/>
            <a:p>
              <a:r>
                <a:rPr kumimoji="1" lang="ja-JP" altLang="en-US" dirty="0" smtClean="0"/>
                <a:t>西部</a:t>
              </a:r>
              <a:endParaRPr kumimoji="1" lang="ja-JP" altLang="en-US" dirty="0"/>
            </a:p>
          </p:txBody>
        </p:sp>
        <p:sp>
          <p:nvSpPr>
            <p:cNvPr id="21" name="テキスト ボックス 20"/>
            <p:cNvSpPr txBox="1"/>
            <p:nvPr/>
          </p:nvSpPr>
          <p:spPr>
            <a:xfrm>
              <a:off x="6725150" y="5313313"/>
              <a:ext cx="646331" cy="369332"/>
            </a:xfrm>
            <a:prstGeom prst="rect">
              <a:avLst/>
            </a:prstGeom>
            <a:noFill/>
          </p:spPr>
          <p:txBody>
            <a:bodyPr wrap="none" rtlCol="0">
              <a:spAutoFit/>
            </a:bodyPr>
            <a:lstStyle/>
            <a:p>
              <a:r>
                <a:rPr kumimoji="1" lang="ja-JP" altLang="en-US" dirty="0" smtClean="0"/>
                <a:t>人口</a:t>
              </a:r>
              <a:endParaRPr kumimoji="1" lang="ja-JP" altLang="en-US" dirty="0"/>
            </a:p>
          </p:txBody>
        </p:sp>
      </p:grpSp>
      <p:sp>
        <p:nvSpPr>
          <p:cNvPr id="24" name="コンテンツ プレースホルダー 2"/>
          <p:cNvSpPr>
            <a:spLocks noGrp="1"/>
          </p:cNvSpPr>
          <p:nvPr>
            <p:ph idx="1"/>
          </p:nvPr>
        </p:nvSpPr>
        <p:spPr>
          <a:xfrm>
            <a:off x="179512" y="4869160"/>
            <a:ext cx="5760640" cy="792088"/>
          </a:xfrm>
        </p:spPr>
        <p:txBody>
          <a:bodyPr>
            <a:noAutofit/>
          </a:bodyPr>
          <a:lstStyle/>
          <a:p>
            <a:pPr marL="0" indent="0">
              <a:buNone/>
            </a:pPr>
            <a:r>
              <a:rPr lang="ja-JP" altLang="en-US" dirty="0" smtClean="0">
                <a:solidFill>
                  <a:schemeClr val="accent4">
                    <a:lumMod val="60000"/>
                    <a:lumOff val="40000"/>
                  </a:schemeClr>
                </a:solidFill>
              </a:rPr>
              <a:t>色の意味を変えない</a:t>
            </a:r>
            <a:endParaRPr lang="ja-JP" altLang="en-US" dirty="0">
              <a:solidFill>
                <a:schemeClr val="accent4">
                  <a:lumMod val="60000"/>
                  <a:lumOff val="40000"/>
                </a:schemeClr>
              </a:solidFill>
            </a:endParaRPr>
          </a:p>
        </p:txBody>
      </p:sp>
      <p:sp>
        <p:nvSpPr>
          <p:cNvPr id="18" name="スライド番号プレースホルダー 17"/>
          <p:cNvSpPr>
            <a:spLocks noGrp="1"/>
          </p:cNvSpPr>
          <p:nvPr>
            <p:ph type="sldNum" sz="quarter" idx="12"/>
          </p:nvPr>
        </p:nvSpPr>
        <p:spPr/>
        <p:txBody>
          <a:bodyPr/>
          <a:lstStyle/>
          <a:p>
            <a:fld id="{749DC45D-918B-423E-B5AE-ED0B78335A00}" type="slidenum">
              <a:rPr lang="ja-JP" altLang="en-US" smtClean="0"/>
              <a:pPr/>
              <a:t>58</a:t>
            </a:fld>
            <a:r>
              <a:rPr lang="en-US" altLang="ja-JP" smtClean="0"/>
              <a:t>/81</a:t>
            </a:r>
            <a:endParaRPr lang="ja-JP" altLang="en-US" dirty="0"/>
          </a:p>
        </p:txBody>
      </p:sp>
    </p:spTree>
    <p:extLst>
      <p:ext uri="{BB962C8B-B14F-4D97-AF65-F5344CB8AC3E}">
        <p14:creationId xmlns:p14="http://schemas.microsoft.com/office/powerpoint/2010/main" val="3644029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4">
                                            <p:txEl>
                                              <p:pRg st="0" end="0"/>
                                            </p:txEl>
                                          </p:spTgt>
                                        </p:tgtEl>
                                        <p:attrNameLst>
                                          <p:attrName>style.visibility</p:attrName>
                                        </p:attrNameLst>
                                      </p:cBhvr>
                                      <p:to>
                                        <p:strVal val="visible"/>
                                      </p:to>
                                    </p:set>
                                    <p:animEffect transition="in" filter="fade">
                                      <p:cBhvr>
                                        <p:cTn id="15" dur="500"/>
                                        <p:tgtEl>
                                          <p:spTgt spid="2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p:cNvPicPr>
            <a:picLocks noChangeAspect="1"/>
          </p:cNvPicPr>
          <p:nvPr/>
        </p:nvPicPr>
        <p:blipFill>
          <a:blip r:embed="rId3">
            <a:extLst>
              <a:ext uri="{BEBA8EAE-BF5A-486C-A8C5-ECC9F3942E4B}">
                <a14:imgProps xmlns:a14="http://schemas.microsoft.com/office/drawing/2010/main">
                  <a14:imgLayer r:embed="rId4">
                    <a14:imgEffect>
                      <a14:brightnessContrast bright="-10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タイトル 1"/>
          <p:cNvSpPr>
            <a:spLocks noGrp="1"/>
          </p:cNvSpPr>
          <p:nvPr>
            <p:ph type="title"/>
          </p:nvPr>
        </p:nvSpPr>
        <p:spPr/>
        <p:txBody>
          <a:bodyPr/>
          <a:lstStyle/>
          <a:p>
            <a:r>
              <a:rPr lang="ja-JP" altLang="en-US" dirty="0">
                <a:latin typeface="+mj-ea"/>
              </a:rPr>
              <a:t>メニュー</a:t>
            </a:r>
            <a:endParaRPr kumimoji="1" lang="ja-JP" altLang="en-US" dirty="0">
              <a:latin typeface="+mj-ea"/>
            </a:endParaRPr>
          </a:p>
        </p:txBody>
      </p:sp>
      <p:sp>
        <p:nvSpPr>
          <p:cNvPr id="14" name="テキスト ボックス 13"/>
          <p:cNvSpPr txBox="1"/>
          <p:nvPr/>
        </p:nvSpPr>
        <p:spPr>
          <a:xfrm>
            <a:off x="827584" y="1170000"/>
            <a:ext cx="8208912" cy="769441"/>
          </a:xfrm>
          <a:prstGeom prst="rect">
            <a:avLst/>
          </a:prstGeom>
          <a:noFill/>
        </p:spPr>
        <p:txBody>
          <a:bodyPr wrap="square" rtlCol="0">
            <a:spAutoFit/>
          </a:bodyPr>
          <a:lstStyle/>
          <a:p>
            <a:r>
              <a:rPr lang="en-US" altLang="ja-JP" sz="4400" dirty="0"/>
              <a:t>3. </a:t>
            </a:r>
            <a:r>
              <a:rPr lang="ja-JP" altLang="en-US" sz="4400" dirty="0" smtClean="0"/>
              <a:t>画面構成の基本</a:t>
            </a:r>
            <a:endParaRPr lang="en-US" altLang="ja-JP" sz="4400" dirty="0"/>
          </a:p>
        </p:txBody>
      </p:sp>
      <p:grpSp>
        <p:nvGrpSpPr>
          <p:cNvPr id="10" name="グループ化 9"/>
          <p:cNvGrpSpPr/>
          <p:nvPr/>
        </p:nvGrpSpPr>
        <p:grpSpPr>
          <a:xfrm>
            <a:off x="971225" y="5733256"/>
            <a:ext cx="7437524" cy="369332"/>
            <a:chOff x="971225" y="5908445"/>
            <a:chExt cx="7437524" cy="369332"/>
          </a:xfrm>
        </p:grpSpPr>
        <p:grpSp>
          <p:nvGrpSpPr>
            <p:cNvPr id="13" name="グループ化 12"/>
            <p:cNvGrpSpPr/>
            <p:nvPr/>
          </p:nvGrpSpPr>
          <p:grpSpPr>
            <a:xfrm>
              <a:off x="7472646" y="5912022"/>
              <a:ext cx="936103" cy="362178"/>
              <a:chOff x="971600" y="5805264"/>
              <a:chExt cx="936103" cy="504056"/>
            </a:xfrm>
            <a:solidFill>
              <a:schemeClr val="tx1">
                <a:lumMod val="75000"/>
              </a:schemeClr>
            </a:solidFill>
          </p:grpSpPr>
          <p:sp>
            <p:nvSpPr>
              <p:cNvPr id="33" name="正方形/長方形 32"/>
              <p:cNvSpPr/>
              <p:nvPr/>
            </p:nvSpPr>
            <p:spPr>
              <a:xfrm>
                <a:off x="971600" y="5805264"/>
                <a:ext cx="720080" cy="504056"/>
              </a:xfrm>
              <a:prstGeom prst="rect">
                <a:avLst/>
              </a:prstGeom>
              <a:grp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二等辺三角形 33"/>
              <p:cNvSpPr/>
              <p:nvPr/>
            </p:nvSpPr>
            <p:spPr>
              <a:xfrm rot="5400000">
                <a:off x="1548038" y="5949655"/>
                <a:ext cx="504056" cy="215274"/>
              </a:xfrm>
              <a:prstGeom prst="triangle">
                <a:avLst/>
              </a:prstGeom>
              <a:grp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5" name="グループ化 14"/>
            <p:cNvGrpSpPr/>
            <p:nvPr/>
          </p:nvGrpSpPr>
          <p:grpSpPr>
            <a:xfrm>
              <a:off x="6732240" y="5912022"/>
              <a:ext cx="936103" cy="362178"/>
              <a:chOff x="971600" y="5805264"/>
              <a:chExt cx="936103" cy="504056"/>
            </a:xfrm>
            <a:solidFill>
              <a:schemeClr val="tx1">
                <a:lumMod val="65000"/>
              </a:schemeClr>
            </a:solidFill>
          </p:grpSpPr>
          <p:sp>
            <p:nvSpPr>
              <p:cNvPr id="31" name="正方形/長方形 30"/>
              <p:cNvSpPr/>
              <p:nvPr/>
            </p:nvSpPr>
            <p:spPr>
              <a:xfrm>
                <a:off x="971600" y="5805264"/>
                <a:ext cx="720080" cy="504056"/>
              </a:xfrm>
              <a:prstGeom prst="rect">
                <a:avLst/>
              </a:prstGeom>
              <a:grpFill/>
              <a:ln>
                <a:solidFill>
                  <a:schemeClr val="tx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二等辺三角形 31"/>
              <p:cNvSpPr/>
              <p:nvPr/>
            </p:nvSpPr>
            <p:spPr>
              <a:xfrm rot="5400000">
                <a:off x="1548038" y="5949655"/>
                <a:ext cx="504056" cy="215274"/>
              </a:xfrm>
              <a:prstGeom prst="triangle">
                <a:avLst/>
              </a:prstGeom>
              <a:grpFill/>
              <a:ln>
                <a:solidFill>
                  <a:schemeClr val="tx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7" name="グループ化 16"/>
            <p:cNvGrpSpPr/>
            <p:nvPr/>
          </p:nvGrpSpPr>
          <p:grpSpPr>
            <a:xfrm>
              <a:off x="3131840" y="5912022"/>
              <a:ext cx="3816423" cy="362178"/>
              <a:chOff x="-1908720" y="5805264"/>
              <a:chExt cx="3816423" cy="504056"/>
            </a:xfrm>
            <a:solidFill>
              <a:schemeClr val="tx1">
                <a:lumMod val="50000"/>
              </a:schemeClr>
            </a:solidFill>
          </p:grpSpPr>
          <p:sp>
            <p:nvSpPr>
              <p:cNvPr id="29" name="正方形/長方形 28"/>
              <p:cNvSpPr/>
              <p:nvPr/>
            </p:nvSpPr>
            <p:spPr>
              <a:xfrm>
                <a:off x="-1908720" y="5805264"/>
                <a:ext cx="3600400" cy="504056"/>
              </a:xfrm>
              <a:prstGeom prst="rect">
                <a:avLst/>
              </a:prstGeom>
              <a:solidFill>
                <a:schemeClr val="bg2">
                  <a:lumMod val="40000"/>
                  <a:lumOff val="60000"/>
                </a:schemeClr>
              </a:solid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二等辺三角形 29"/>
              <p:cNvSpPr/>
              <p:nvPr/>
            </p:nvSpPr>
            <p:spPr>
              <a:xfrm rot="5400000">
                <a:off x="1548038" y="5949655"/>
                <a:ext cx="504056" cy="215274"/>
              </a:xfrm>
              <a:prstGeom prst="triangle">
                <a:avLst/>
              </a:prstGeom>
              <a:solidFill>
                <a:schemeClr val="bg2">
                  <a:lumMod val="40000"/>
                  <a:lumOff val="60000"/>
                </a:schemeClr>
              </a:solid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8" name="グループ化 17"/>
            <p:cNvGrpSpPr/>
            <p:nvPr/>
          </p:nvGrpSpPr>
          <p:grpSpPr>
            <a:xfrm>
              <a:off x="1692428" y="5912022"/>
              <a:ext cx="1655435" cy="362178"/>
              <a:chOff x="252268" y="5805264"/>
              <a:chExt cx="1655435" cy="504056"/>
            </a:xfrm>
            <a:solidFill>
              <a:schemeClr val="bg1">
                <a:lumMod val="65000"/>
                <a:lumOff val="35000"/>
              </a:schemeClr>
            </a:solidFill>
          </p:grpSpPr>
          <p:sp>
            <p:nvSpPr>
              <p:cNvPr id="27" name="正方形/長方形 26"/>
              <p:cNvSpPr/>
              <p:nvPr/>
            </p:nvSpPr>
            <p:spPr>
              <a:xfrm>
                <a:off x="252268" y="5805264"/>
                <a:ext cx="1439411" cy="504056"/>
              </a:xfrm>
              <a:prstGeom prst="rect">
                <a:avLst/>
              </a:prstGeom>
              <a:grpFill/>
              <a:ln>
                <a:solidFill>
                  <a:schemeClr val="bg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二等辺三角形 27"/>
              <p:cNvSpPr/>
              <p:nvPr/>
            </p:nvSpPr>
            <p:spPr>
              <a:xfrm rot="5400000">
                <a:off x="1548038" y="5949655"/>
                <a:ext cx="504056" cy="215274"/>
              </a:xfrm>
              <a:prstGeom prst="triangle">
                <a:avLst/>
              </a:prstGeom>
              <a:grpFill/>
              <a:ln>
                <a:solidFill>
                  <a:schemeClr val="bg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9" name="グループ化 18"/>
            <p:cNvGrpSpPr/>
            <p:nvPr/>
          </p:nvGrpSpPr>
          <p:grpSpPr>
            <a:xfrm>
              <a:off x="971225" y="5912022"/>
              <a:ext cx="935730" cy="362178"/>
              <a:chOff x="971973" y="5805264"/>
              <a:chExt cx="935730" cy="504056"/>
            </a:xfrm>
            <a:solidFill>
              <a:schemeClr val="bg1">
                <a:lumMod val="75000"/>
                <a:lumOff val="25000"/>
              </a:schemeClr>
            </a:solidFill>
          </p:grpSpPr>
          <p:sp>
            <p:nvSpPr>
              <p:cNvPr id="25" name="正方形/長方形 24"/>
              <p:cNvSpPr/>
              <p:nvPr/>
            </p:nvSpPr>
            <p:spPr>
              <a:xfrm>
                <a:off x="971973" y="5805264"/>
                <a:ext cx="719706" cy="504056"/>
              </a:xfrm>
              <a:prstGeom prst="rect">
                <a:avLst/>
              </a:prstGeom>
              <a:grpFill/>
              <a:ln>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二等辺三角形 25"/>
              <p:cNvSpPr/>
              <p:nvPr/>
            </p:nvSpPr>
            <p:spPr>
              <a:xfrm rot="5400000">
                <a:off x="1548038" y="5949655"/>
                <a:ext cx="504056" cy="215274"/>
              </a:xfrm>
              <a:prstGeom prst="triangle">
                <a:avLst/>
              </a:prstGeom>
              <a:grpFill/>
              <a:ln>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0" name="テキスト ボックス 19"/>
            <p:cNvSpPr txBox="1"/>
            <p:nvPr/>
          </p:nvSpPr>
          <p:spPr>
            <a:xfrm>
              <a:off x="1187624" y="5908445"/>
              <a:ext cx="360040" cy="369332"/>
            </a:xfrm>
            <a:prstGeom prst="rect">
              <a:avLst/>
            </a:prstGeom>
            <a:noFill/>
          </p:spPr>
          <p:txBody>
            <a:bodyPr wrap="square" rtlCol="0">
              <a:spAutoFit/>
            </a:bodyPr>
            <a:lstStyle/>
            <a:p>
              <a:pPr algn="ctr"/>
              <a:r>
                <a:rPr kumimoji="1" lang="en-US" altLang="ja-JP" dirty="0" smtClean="0"/>
                <a:t>1</a:t>
              </a:r>
              <a:endParaRPr kumimoji="1" lang="ja-JP" altLang="en-US" dirty="0"/>
            </a:p>
          </p:txBody>
        </p:sp>
        <p:sp>
          <p:nvSpPr>
            <p:cNvPr id="21" name="テキスト ボックス 20"/>
            <p:cNvSpPr txBox="1"/>
            <p:nvPr/>
          </p:nvSpPr>
          <p:spPr>
            <a:xfrm>
              <a:off x="2411760" y="5908445"/>
              <a:ext cx="288032" cy="369332"/>
            </a:xfrm>
            <a:prstGeom prst="rect">
              <a:avLst/>
            </a:prstGeom>
            <a:noFill/>
          </p:spPr>
          <p:txBody>
            <a:bodyPr wrap="square" rtlCol="0">
              <a:spAutoFit/>
            </a:bodyPr>
            <a:lstStyle/>
            <a:p>
              <a:pPr algn="ctr"/>
              <a:r>
                <a:rPr lang="en-US" altLang="ja-JP" dirty="0"/>
                <a:t>2</a:t>
              </a:r>
              <a:endParaRPr kumimoji="1" lang="ja-JP" altLang="en-US" dirty="0"/>
            </a:p>
          </p:txBody>
        </p:sp>
        <p:sp>
          <p:nvSpPr>
            <p:cNvPr id="22" name="テキスト ボックス 21"/>
            <p:cNvSpPr txBox="1"/>
            <p:nvPr/>
          </p:nvSpPr>
          <p:spPr>
            <a:xfrm>
              <a:off x="4932040" y="5908445"/>
              <a:ext cx="360040" cy="369332"/>
            </a:xfrm>
            <a:prstGeom prst="rect">
              <a:avLst/>
            </a:prstGeom>
            <a:noFill/>
          </p:spPr>
          <p:txBody>
            <a:bodyPr wrap="square" rtlCol="0">
              <a:spAutoFit/>
            </a:bodyPr>
            <a:lstStyle/>
            <a:p>
              <a:pPr algn="ctr"/>
              <a:r>
                <a:rPr lang="en-US" altLang="ja-JP" dirty="0" smtClean="0">
                  <a:solidFill>
                    <a:schemeClr val="bg1"/>
                  </a:solidFill>
                </a:rPr>
                <a:t>3</a:t>
              </a:r>
              <a:endParaRPr kumimoji="1" lang="ja-JP" altLang="en-US" dirty="0">
                <a:solidFill>
                  <a:schemeClr val="bg1"/>
                </a:solidFill>
              </a:endParaRPr>
            </a:p>
          </p:txBody>
        </p:sp>
        <p:sp>
          <p:nvSpPr>
            <p:cNvPr id="23" name="テキスト ボックス 22"/>
            <p:cNvSpPr txBox="1"/>
            <p:nvPr/>
          </p:nvSpPr>
          <p:spPr>
            <a:xfrm>
              <a:off x="7028984" y="5908445"/>
              <a:ext cx="351328" cy="369332"/>
            </a:xfrm>
            <a:prstGeom prst="rect">
              <a:avLst/>
            </a:prstGeom>
            <a:noFill/>
          </p:spPr>
          <p:txBody>
            <a:bodyPr wrap="square" rtlCol="0">
              <a:spAutoFit/>
            </a:bodyPr>
            <a:lstStyle/>
            <a:p>
              <a:pPr algn="ctr"/>
              <a:r>
                <a:rPr lang="en-US" altLang="ja-JP" dirty="0" smtClean="0"/>
                <a:t>4</a:t>
              </a:r>
              <a:endParaRPr kumimoji="1" lang="ja-JP" altLang="en-US" dirty="0"/>
            </a:p>
          </p:txBody>
        </p:sp>
        <p:sp>
          <p:nvSpPr>
            <p:cNvPr id="24" name="テキスト ボックス 23"/>
            <p:cNvSpPr txBox="1"/>
            <p:nvPr/>
          </p:nvSpPr>
          <p:spPr>
            <a:xfrm>
              <a:off x="7797431" y="5908445"/>
              <a:ext cx="302961" cy="369332"/>
            </a:xfrm>
            <a:prstGeom prst="rect">
              <a:avLst/>
            </a:prstGeom>
            <a:noFill/>
          </p:spPr>
          <p:txBody>
            <a:bodyPr wrap="square" rtlCol="0">
              <a:spAutoFit/>
            </a:bodyPr>
            <a:lstStyle/>
            <a:p>
              <a:pPr algn="ctr"/>
              <a:r>
                <a:rPr lang="en-US" altLang="ja-JP" dirty="0" smtClean="0"/>
                <a:t>5</a:t>
              </a:r>
              <a:endParaRPr kumimoji="1" lang="ja-JP" altLang="en-US" dirty="0"/>
            </a:p>
          </p:txBody>
        </p:sp>
      </p:grpSp>
      <p:grpSp>
        <p:nvGrpSpPr>
          <p:cNvPr id="35" name="グループ化 34"/>
          <p:cNvGrpSpPr/>
          <p:nvPr/>
        </p:nvGrpSpPr>
        <p:grpSpPr>
          <a:xfrm>
            <a:off x="1583668" y="2060848"/>
            <a:ext cx="5868653" cy="3289721"/>
            <a:chOff x="2303748" y="1556792"/>
            <a:chExt cx="5319786" cy="3289721"/>
          </a:xfrm>
        </p:grpSpPr>
        <p:grpSp>
          <p:nvGrpSpPr>
            <p:cNvPr id="36" name="グループ化 35"/>
            <p:cNvGrpSpPr/>
            <p:nvPr/>
          </p:nvGrpSpPr>
          <p:grpSpPr>
            <a:xfrm>
              <a:off x="2303748" y="1556792"/>
              <a:ext cx="3600400" cy="769441"/>
              <a:chOff x="2303748" y="1556792"/>
              <a:chExt cx="3600400" cy="769441"/>
            </a:xfrm>
          </p:grpSpPr>
          <p:sp>
            <p:nvSpPr>
              <p:cNvPr id="46" name="テキスト ボックス 45"/>
              <p:cNvSpPr txBox="1"/>
              <p:nvPr/>
            </p:nvSpPr>
            <p:spPr>
              <a:xfrm>
                <a:off x="2303748" y="1556792"/>
                <a:ext cx="648072" cy="769441"/>
              </a:xfrm>
              <a:prstGeom prst="rect">
                <a:avLst/>
              </a:prstGeom>
              <a:noFill/>
            </p:spPr>
            <p:txBody>
              <a:bodyPr wrap="square" rtlCol="0">
                <a:spAutoFit/>
              </a:bodyPr>
              <a:lstStyle/>
              <a:p>
                <a:r>
                  <a:rPr kumimoji="1" lang="en-US" altLang="ja-JP" sz="4400" dirty="0" smtClean="0">
                    <a:solidFill>
                      <a:schemeClr val="tx1">
                        <a:lumMod val="50000"/>
                      </a:schemeClr>
                    </a:solidFill>
                  </a:rPr>
                  <a:t>a.</a:t>
                </a:r>
                <a:endParaRPr kumimoji="1" lang="ja-JP" altLang="en-US" sz="4400" dirty="0">
                  <a:solidFill>
                    <a:schemeClr val="tx1">
                      <a:lumMod val="50000"/>
                    </a:schemeClr>
                  </a:solidFill>
                </a:endParaRPr>
              </a:p>
            </p:txBody>
          </p:sp>
          <p:sp>
            <p:nvSpPr>
              <p:cNvPr id="47" name="テキスト ボックス 46"/>
              <p:cNvSpPr txBox="1"/>
              <p:nvPr/>
            </p:nvSpPr>
            <p:spPr>
              <a:xfrm>
                <a:off x="2879812" y="1556792"/>
                <a:ext cx="3024336" cy="769441"/>
              </a:xfrm>
              <a:prstGeom prst="rect">
                <a:avLst/>
              </a:prstGeom>
              <a:noFill/>
            </p:spPr>
            <p:txBody>
              <a:bodyPr wrap="square" rtlCol="0">
                <a:spAutoFit/>
              </a:bodyPr>
              <a:lstStyle/>
              <a:p>
                <a:r>
                  <a:rPr kumimoji="1" lang="ja-JP" altLang="en-US" sz="4400" dirty="0" smtClean="0">
                    <a:solidFill>
                      <a:schemeClr val="tx1">
                        <a:lumMod val="50000"/>
                      </a:schemeClr>
                    </a:solidFill>
                  </a:rPr>
                  <a:t>文字と配置</a:t>
                </a:r>
                <a:endParaRPr kumimoji="1" lang="ja-JP" altLang="en-US" sz="4400" dirty="0">
                  <a:solidFill>
                    <a:schemeClr val="tx1">
                      <a:lumMod val="50000"/>
                    </a:schemeClr>
                  </a:solidFill>
                </a:endParaRPr>
              </a:p>
            </p:txBody>
          </p:sp>
        </p:grpSp>
        <p:grpSp>
          <p:nvGrpSpPr>
            <p:cNvPr id="37" name="グループ化 36"/>
            <p:cNvGrpSpPr/>
            <p:nvPr/>
          </p:nvGrpSpPr>
          <p:grpSpPr>
            <a:xfrm>
              <a:off x="2303748" y="2396885"/>
              <a:ext cx="5319786" cy="769441"/>
              <a:chOff x="2303748" y="2307448"/>
              <a:chExt cx="5319786" cy="769441"/>
            </a:xfrm>
          </p:grpSpPr>
          <p:sp>
            <p:nvSpPr>
              <p:cNvPr id="44" name="テキスト ボックス 43"/>
              <p:cNvSpPr txBox="1"/>
              <p:nvPr/>
            </p:nvSpPr>
            <p:spPr>
              <a:xfrm>
                <a:off x="2303748" y="2307448"/>
                <a:ext cx="648072" cy="769441"/>
              </a:xfrm>
              <a:prstGeom prst="rect">
                <a:avLst/>
              </a:prstGeom>
              <a:noFill/>
            </p:spPr>
            <p:txBody>
              <a:bodyPr wrap="square" rtlCol="0">
                <a:spAutoFit/>
              </a:bodyPr>
              <a:lstStyle/>
              <a:p>
                <a:r>
                  <a:rPr kumimoji="1" lang="en-US" altLang="ja-JP" sz="4400" dirty="0" smtClean="0">
                    <a:solidFill>
                      <a:schemeClr val="tx1">
                        <a:lumMod val="50000"/>
                      </a:schemeClr>
                    </a:solidFill>
                  </a:rPr>
                  <a:t>b.</a:t>
                </a:r>
                <a:endParaRPr kumimoji="1" lang="ja-JP" altLang="en-US" sz="4400" dirty="0">
                  <a:solidFill>
                    <a:schemeClr val="tx1">
                      <a:lumMod val="50000"/>
                    </a:schemeClr>
                  </a:solidFill>
                </a:endParaRPr>
              </a:p>
            </p:txBody>
          </p:sp>
          <p:sp>
            <p:nvSpPr>
              <p:cNvPr id="45" name="テキスト ボックス 44"/>
              <p:cNvSpPr txBox="1"/>
              <p:nvPr/>
            </p:nvSpPr>
            <p:spPr>
              <a:xfrm>
                <a:off x="2879812" y="2307448"/>
                <a:ext cx="4743722" cy="769441"/>
              </a:xfrm>
              <a:prstGeom prst="rect">
                <a:avLst/>
              </a:prstGeom>
              <a:noFill/>
            </p:spPr>
            <p:txBody>
              <a:bodyPr wrap="square" rtlCol="0">
                <a:spAutoFit/>
              </a:bodyPr>
              <a:lstStyle/>
              <a:p>
                <a:r>
                  <a:rPr lang="ja-JP" altLang="en-US" sz="4400" dirty="0">
                    <a:solidFill>
                      <a:schemeClr val="tx1">
                        <a:lumMod val="50000"/>
                      </a:schemeClr>
                    </a:solidFill>
                  </a:rPr>
                  <a:t>グラフ</a:t>
                </a:r>
                <a:r>
                  <a:rPr kumimoji="1" lang="ja-JP" altLang="en-US" sz="4400" dirty="0" smtClean="0">
                    <a:solidFill>
                      <a:schemeClr val="tx1">
                        <a:lumMod val="50000"/>
                      </a:schemeClr>
                    </a:solidFill>
                  </a:rPr>
                  <a:t>のつくりかた</a:t>
                </a:r>
                <a:endParaRPr kumimoji="1" lang="ja-JP" altLang="en-US" sz="4400" dirty="0">
                  <a:solidFill>
                    <a:schemeClr val="tx1">
                      <a:lumMod val="50000"/>
                    </a:schemeClr>
                  </a:solidFill>
                </a:endParaRPr>
              </a:p>
            </p:txBody>
          </p:sp>
        </p:grpSp>
        <p:grpSp>
          <p:nvGrpSpPr>
            <p:cNvPr id="38" name="グループ化 37"/>
            <p:cNvGrpSpPr/>
            <p:nvPr/>
          </p:nvGrpSpPr>
          <p:grpSpPr>
            <a:xfrm>
              <a:off x="2303748" y="3236978"/>
              <a:ext cx="2232248" cy="769441"/>
              <a:chOff x="2303748" y="3035465"/>
              <a:chExt cx="2232248" cy="769441"/>
            </a:xfrm>
          </p:grpSpPr>
          <p:sp>
            <p:nvSpPr>
              <p:cNvPr id="42" name="テキスト ボックス 41"/>
              <p:cNvSpPr txBox="1"/>
              <p:nvPr/>
            </p:nvSpPr>
            <p:spPr>
              <a:xfrm>
                <a:off x="2303748" y="3035465"/>
                <a:ext cx="648072" cy="769441"/>
              </a:xfrm>
              <a:prstGeom prst="rect">
                <a:avLst/>
              </a:prstGeom>
              <a:noFill/>
            </p:spPr>
            <p:txBody>
              <a:bodyPr wrap="square" rtlCol="0">
                <a:spAutoFit/>
              </a:bodyPr>
              <a:lstStyle/>
              <a:p>
                <a:r>
                  <a:rPr kumimoji="1" lang="en-US" altLang="ja-JP" sz="4400" dirty="0" smtClean="0">
                    <a:solidFill>
                      <a:schemeClr val="tx1">
                        <a:lumMod val="50000"/>
                      </a:schemeClr>
                    </a:solidFill>
                  </a:rPr>
                  <a:t>c.</a:t>
                </a:r>
                <a:endParaRPr kumimoji="1" lang="ja-JP" altLang="en-US" sz="4400" dirty="0">
                  <a:solidFill>
                    <a:schemeClr val="tx1">
                      <a:lumMod val="50000"/>
                    </a:schemeClr>
                  </a:solidFill>
                </a:endParaRPr>
              </a:p>
            </p:txBody>
          </p:sp>
          <p:sp>
            <p:nvSpPr>
              <p:cNvPr id="43" name="テキスト ボックス 42"/>
              <p:cNvSpPr txBox="1"/>
              <p:nvPr/>
            </p:nvSpPr>
            <p:spPr>
              <a:xfrm>
                <a:off x="2879812" y="3035465"/>
                <a:ext cx="1656184" cy="769441"/>
              </a:xfrm>
              <a:prstGeom prst="rect">
                <a:avLst/>
              </a:prstGeom>
              <a:noFill/>
            </p:spPr>
            <p:txBody>
              <a:bodyPr wrap="square" rtlCol="0">
                <a:spAutoFit/>
              </a:bodyPr>
              <a:lstStyle/>
              <a:p>
                <a:r>
                  <a:rPr kumimoji="1" lang="ja-JP" altLang="en-US" sz="4400" dirty="0" smtClean="0">
                    <a:solidFill>
                      <a:schemeClr val="tx1">
                        <a:lumMod val="50000"/>
                      </a:schemeClr>
                    </a:solidFill>
                  </a:rPr>
                  <a:t>配色</a:t>
                </a:r>
                <a:endParaRPr kumimoji="1" lang="ja-JP" altLang="en-US" sz="4400" dirty="0">
                  <a:solidFill>
                    <a:schemeClr val="tx1">
                      <a:lumMod val="50000"/>
                    </a:schemeClr>
                  </a:solidFill>
                </a:endParaRPr>
              </a:p>
            </p:txBody>
          </p:sp>
        </p:grpSp>
        <p:grpSp>
          <p:nvGrpSpPr>
            <p:cNvPr id="39" name="グループ化 38"/>
            <p:cNvGrpSpPr/>
            <p:nvPr/>
          </p:nvGrpSpPr>
          <p:grpSpPr>
            <a:xfrm>
              <a:off x="2303748" y="4077072"/>
              <a:ext cx="3960440" cy="769441"/>
              <a:chOff x="2303748" y="3783613"/>
              <a:chExt cx="3960440" cy="769441"/>
            </a:xfrm>
          </p:grpSpPr>
          <p:sp>
            <p:nvSpPr>
              <p:cNvPr id="40" name="テキスト ボックス 39"/>
              <p:cNvSpPr txBox="1"/>
              <p:nvPr/>
            </p:nvSpPr>
            <p:spPr>
              <a:xfrm>
                <a:off x="2303748" y="3783613"/>
                <a:ext cx="648072" cy="769441"/>
              </a:xfrm>
              <a:prstGeom prst="rect">
                <a:avLst/>
              </a:prstGeom>
              <a:noFill/>
            </p:spPr>
            <p:txBody>
              <a:bodyPr wrap="square" rtlCol="0">
                <a:spAutoFit/>
              </a:bodyPr>
              <a:lstStyle/>
              <a:p>
                <a:r>
                  <a:rPr kumimoji="1" lang="en-US" altLang="ja-JP" sz="4400" dirty="0" smtClean="0"/>
                  <a:t>d.</a:t>
                </a:r>
                <a:endParaRPr kumimoji="1" lang="ja-JP" altLang="en-US" sz="4400" dirty="0"/>
              </a:p>
            </p:txBody>
          </p:sp>
          <p:sp>
            <p:nvSpPr>
              <p:cNvPr id="41" name="テキスト ボックス 40"/>
              <p:cNvSpPr txBox="1"/>
              <p:nvPr/>
            </p:nvSpPr>
            <p:spPr>
              <a:xfrm>
                <a:off x="2879812" y="3783613"/>
                <a:ext cx="3384376" cy="769441"/>
              </a:xfrm>
              <a:prstGeom prst="rect">
                <a:avLst/>
              </a:prstGeom>
              <a:noFill/>
            </p:spPr>
            <p:txBody>
              <a:bodyPr wrap="square" rtlCol="0">
                <a:spAutoFit/>
              </a:bodyPr>
              <a:lstStyle/>
              <a:p>
                <a:r>
                  <a:rPr lang="ja-JP" altLang="en-US" sz="4400" dirty="0" smtClean="0"/>
                  <a:t>画面配置など</a:t>
                </a:r>
                <a:endParaRPr kumimoji="1" lang="ja-JP" altLang="en-US" sz="4400" dirty="0"/>
              </a:p>
            </p:txBody>
          </p:sp>
        </p:grpSp>
      </p:grpSp>
      <p:sp>
        <p:nvSpPr>
          <p:cNvPr id="4" name="スライド番号プレースホルダー 3"/>
          <p:cNvSpPr>
            <a:spLocks noGrp="1"/>
          </p:cNvSpPr>
          <p:nvPr>
            <p:ph type="sldNum" sz="quarter" idx="12"/>
          </p:nvPr>
        </p:nvSpPr>
        <p:spPr/>
        <p:txBody>
          <a:bodyPr/>
          <a:lstStyle/>
          <a:p>
            <a:fld id="{749DC45D-918B-423E-B5AE-ED0B78335A00}" type="slidenum">
              <a:rPr lang="ja-JP" altLang="en-US" smtClean="0"/>
              <a:pPr/>
              <a:t>59</a:t>
            </a:fld>
            <a:r>
              <a:rPr lang="en-US" altLang="ja-JP" smtClean="0"/>
              <a:t>/81</a:t>
            </a:r>
            <a:endParaRPr lang="ja-JP" altLang="en-US" dirty="0"/>
          </a:p>
        </p:txBody>
      </p:sp>
    </p:spTree>
    <p:extLst>
      <p:ext uri="{BB962C8B-B14F-4D97-AF65-F5344CB8AC3E}">
        <p14:creationId xmlns:p14="http://schemas.microsoft.com/office/powerpoint/2010/main" val="326260623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タイトル 1"/>
          <p:cNvSpPr>
            <a:spLocks noGrp="1"/>
          </p:cNvSpPr>
          <p:nvPr>
            <p:ph type="title"/>
          </p:nvPr>
        </p:nvSpPr>
        <p:spPr>
          <a:xfrm>
            <a:off x="107504" y="188640"/>
            <a:ext cx="4536504" cy="792088"/>
          </a:xfrm>
          <a:solidFill>
            <a:schemeClr val="bg2">
              <a:alpha val="70000"/>
            </a:schemeClr>
          </a:solidFill>
        </p:spPr>
        <p:txBody>
          <a:bodyPr/>
          <a:lstStyle/>
          <a:p>
            <a:r>
              <a:rPr lang="ja-JP" altLang="en-US" dirty="0"/>
              <a:t>３つ</a:t>
            </a:r>
            <a:r>
              <a:rPr lang="ja-JP" altLang="en-US" dirty="0" smtClean="0"/>
              <a:t>の難しい点</a:t>
            </a:r>
            <a:endParaRPr kumimoji="1" lang="ja-JP" altLang="en-US" dirty="0"/>
          </a:p>
        </p:txBody>
      </p:sp>
      <p:sp>
        <p:nvSpPr>
          <p:cNvPr id="5" name="コンテンツ プレースホルダー 4"/>
          <p:cNvSpPr>
            <a:spLocks noGrp="1"/>
          </p:cNvSpPr>
          <p:nvPr>
            <p:ph idx="1"/>
          </p:nvPr>
        </p:nvSpPr>
        <p:spPr>
          <a:xfrm>
            <a:off x="2987824" y="1196752"/>
            <a:ext cx="6048672" cy="2404864"/>
          </a:xfrm>
          <a:solidFill>
            <a:schemeClr val="bg2">
              <a:alpha val="70000"/>
            </a:schemeClr>
          </a:solidFill>
          <a:effectLst>
            <a:softEdge rad="31750"/>
          </a:effectLst>
        </p:spPr>
        <p:txBody>
          <a:bodyPr/>
          <a:lstStyle/>
          <a:p>
            <a:pPr marL="742950" indent="-742950">
              <a:spcBef>
                <a:spcPts val="1200"/>
              </a:spcBef>
              <a:buFont typeface="+mj-lt"/>
              <a:buAutoNum type="arabicPeriod"/>
            </a:pPr>
            <a:r>
              <a:rPr kumimoji="1" lang="ja-JP" altLang="en-US" dirty="0" smtClean="0"/>
              <a:t>話を聞くのは苦痛</a:t>
            </a:r>
            <a:endParaRPr kumimoji="1" lang="en-US" altLang="ja-JP" dirty="0" smtClean="0"/>
          </a:p>
          <a:p>
            <a:pPr marL="742950" indent="-742950">
              <a:spcBef>
                <a:spcPts val="1200"/>
              </a:spcBef>
              <a:buFont typeface="+mj-lt"/>
              <a:buAutoNum type="arabicPeriod"/>
            </a:pPr>
            <a:r>
              <a:rPr lang="ja-JP" altLang="en-US" smtClean="0"/>
              <a:t>反応が分かりにくい</a:t>
            </a:r>
            <a:endParaRPr lang="en-US" altLang="ja-JP" dirty="0" smtClean="0"/>
          </a:p>
          <a:p>
            <a:pPr marL="742950" indent="-742950">
              <a:spcBef>
                <a:spcPts val="1200"/>
              </a:spcBef>
              <a:buFont typeface="+mj-lt"/>
              <a:buAutoNum type="arabicPeriod"/>
            </a:pPr>
            <a:r>
              <a:rPr kumimoji="1" lang="ja-JP" altLang="en-US" dirty="0" smtClean="0"/>
              <a:t>流した汗は見えない</a:t>
            </a:r>
            <a:endParaRPr kumimoji="1" lang="ja-JP" altLang="en-US" dirty="0"/>
          </a:p>
        </p:txBody>
      </p:sp>
      <p:sp>
        <p:nvSpPr>
          <p:cNvPr id="6" name="スライド番号プレースホルダー 5"/>
          <p:cNvSpPr>
            <a:spLocks noGrp="1"/>
          </p:cNvSpPr>
          <p:nvPr>
            <p:ph type="sldNum" sz="quarter" idx="12"/>
          </p:nvPr>
        </p:nvSpPr>
        <p:spPr/>
        <p:txBody>
          <a:bodyPr/>
          <a:lstStyle/>
          <a:p>
            <a:fld id="{749DC45D-918B-423E-B5AE-ED0B78335A00}" type="slidenum">
              <a:rPr lang="ja-JP" altLang="en-US" smtClean="0"/>
              <a:pPr/>
              <a:t>6</a:t>
            </a:fld>
            <a:r>
              <a:rPr lang="en-US" altLang="ja-JP" smtClean="0"/>
              <a:t>/81</a:t>
            </a:r>
            <a:endParaRPr lang="ja-JP" altLang="en-US" dirty="0"/>
          </a:p>
        </p:txBody>
      </p:sp>
    </p:spTree>
    <p:extLst>
      <p:ext uri="{BB962C8B-B14F-4D97-AF65-F5344CB8AC3E}">
        <p14:creationId xmlns:p14="http://schemas.microsoft.com/office/powerpoint/2010/main" val="43850423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画面下</a:t>
            </a:r>
            <a:r>
              <a:rPr lang="ja-JP" altLang="en-US" dirty="0" smtClean="0"/>
              <a:t>は使わない</a:t>
            </a:r>
            <a:endParaRPr kumimoji="1" lang="ja-JP" altLang="en-US" dirty="0"/>
          </a:p>
        </p:txBody>
      </p:sp>
      <p:cxnSp>
        <p:nvCxnSpPr>
          <p:cNvPr id="5" name="直線コネクタ 4"/>
          <p:cNvCxnSpPr/>
          <p:nvPr/>
        </p:nvCxnSpPr>
        <p:spPr>
          <a:xfrm>
            <a:off x="251520" y="5589240"/>
            <a:ext cx="8640960" cy="0"/>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 name="直線矢印コネクタ 7"/>
          <p:cNvCxnSpPr/>
          <p:nvPr/>
        </p:nvCxnSpPr>
        <p:spPr>
          <a:xfrm>
            <a:off x="467544" y="5589240"/>
            <a:ext cx="0" cy="1008112"/>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 name="コンテンツ プレースホルダー 2"/>
          <p:cNvSpPr>
            <a:spLocks noGrp="1"/>
          </p:cNvSpPr>
          <p:nvPr>
            <p:ph idx="1"/>
          </p:nvPr>
        </p:nvSpPr>
        <p:spPr>
          <a:xfrm>
            <a:off x="433137" y="4113076"/>
            <a:ext cx="4104456" cy="1512168"/>
          </a:xfrm>
        </p:spPr>
        <p:txBody>
          <a:bodyPr>
            <a:noAutofit/>
          </a:bodyPr>
          <a:lstStyle/>
          <a:p>
            <a:pPr marL="0" indent="0">
              <a:spcBef>
                <a:spcPts val="0"/>
              </a:spcBef>
              <a:buNone/>
            </a:pPr>
            <a:r>
              <a:rPr lang="ja-JP" altLang="en-US" dirty="0" smtClean="0"/>
              <a:t>点線</a:t>
            </a:r>
            <a:r>
              <a:rPr lang="ja-JP" altLang="en-US" dirty="0"/>
              <a:t>より下は</a:t>
            </a:r>
            <a:endParaRPr lang="en-US" altLang="ja-JP" dirty="0"/>
          </a:p>
          <a:p>
            <a:pPr marL="0" indent="0">
              <a:spcBef>
                <a:spcPts val="0"/>
              </a:spcBef>
              <a:buNone/>
            </a:pPr>
            <a:r>
              <a:rPr lang="ja-JP" altLang="en-US" dirty="0"/>
              <a:t>使っていません</a:t>
            </a:r>
            <a:endParaRPr lang="en-US" altLang="ja-JP" dirty="0"/>
          </a:p>
        </p:txBody>
      </p:sp>
      <p:sp>
        <p:nvSpPr>
          <p:cNvPr id="3" name="テキスト ボックス 2"/>
          <p:cNvSpPr txBox="1"/>
          <p:nvPr/>
        </p:nvSpPr>
        <p:spPr>
          <a:xfrm>
            <a:off x="5220072" y="1268760"/>
            <a:ext cx="3240360" cy="769441"/>
          </a:xfrm>
          <a:prstGeom prst="rect">
            <a:avLst/>
          </a:prstGeom>
          <a:noFill/>
        </p:spPr>
        <p:txBody>
          <a:bodyPr wrap="square" rtlCol="0">
            <a:spAutoFit/>
          </a:bodyPr>
          <a:lstStyle/>
          <a:p>
            <a:pPr algn="ctr"/>
            <a:r>
              <a:rPr kumimoji="1" lang="ja-JP" altLang="en-US" sz="4400" dirty="0" smtClean="0"/>
              <a:t>前置き</a:t>
            </a:r>
            <a:endParaRPr kumimoji="1" lang="ja-JP" altLang="en-US" sz="4400" dirty="0"/>
          </a:p>
        </p:txBody>
      </p:sp>
      <p:sp>
        <p:nvSpPr>
          <p:cNvPr id="9" name="テキスト ボックス 8"/>
          <p:cNvSpPr txBox="1"/>
          <p:nvPr/>
        </p:nvSpPr>
        <p:spPr>
          <a:xfrm>
            <a:off x="5190750" y="2636912"/>
            <a:ext cx="3240360" cy="2123658"/>
          </a:xfrm>
          <a:prstGeom prst="rect">
            <a:avLst/>
          </a:prstGeom>
          <a:noFill/>
        </p:spPr>
        <p:txBody>
          <a:bodyPr wrap="square" rtlCol="0">
            <a:spAutoFit/>
          </a:bodyPr>
          <a:lstStyle/>
          <a:p>
            <a:pPr algn="ctr"/>
            <a:r>
              <a:rPr kumimoji="1" lang="ja-JP" altLang="en-US" sz="4400" dirty="0" smtClean="0"/>
              <a:t>説明とか</a:t>
            </a:r>
            <a:endParaRPr kumimoji="1" lang="en-US" altLang="ja-JP" sz="4400" dirty="0" smtClean="0"/>
          </a:p>
          <a:p>
            <a:pPr algn="ctr"/>
            <a:r>
              <a:rPr lang="ja-JP" altLang="en-US" sz="4400" dirty="0"/>
              <a:t>いろいろ</a:t>
            </a:r>
            <a:r>
              <a:rPr lang="ja-JP" altLang="en-US" sz="4400" dirty="0" smtClean="0"/>
              <a:t>な</a:t>
            </a:r>
            <a:endParaRPr lang="en-US" altLang="ja-JP" sz="4400" dirty="0" smtClean="0"/>
          </a:p>
          <a:p>
            <a:pPr algn="ctr"/>
            <a:r>
              <a:rPr kumimoji="1" lang="ja-JP" altLang="en-US" sz="4400" dirty="0" smtClean="0"/>
              <a:t>内容</a:t>
            </a:r>
            <a:endParaRPr kumimoji="1" lang="ja-JP" altLang="en-US" sz="4400" dirty="0"/>
          </a:p>
        </p:txBody>
      </p:sp>
      <p:sp>
        <p:nvSpPr>
          <p:cNvPr id="10" name="テキスト ボックス 9"/>
          <p:cNvSpPr txBox="1"/>
          <p:nvPr/>
        </p:nvSpPr>
        <p:spPr>
          <a:xfrm>
            <a:off x="5220072" y="5661248"/>
            <a:ext cx="3240360" cy="769441"/>
          </a:xfrm>
          <a:prstGeom prst="rect">
            <a:avLst/>
          </a:prstGeom>
          <a:noFill/>
        </p:spPr>
        <p:txBody>
          <a:bodyPr wrap="square" rtlCol="0">
            <a:spAutoFit/>
          </a:bodyPr>
          <a:lstStyle/>
          <a:p>
            <a:pPr algn="ctr"/>
            <a:r>
              <a:rPr kumimoji="1" lang="ja-JP" altLang="en-US" sz="4400" dirty="0" smtClean="0"/>
              <a:t>結論</a:t>
            </a:r>
            <a:endParaRPr kumimoji="1" lang="ja-JP" altLang="en-US" sz="4400" dirty="0"/>
          </a:p>
        </p:txBody>
      </p:sp>
      <p:sp>
        <p:nvSpPr>
          <p:cNvPr id="11" name="下矢印 10"/>
          <p:cNvSpPr/>
          <p:nvPr/>
        </p:nvSpPr>
        <p:spPr>
          <a:xfrm>
            <a:off x="6372200" y="2060848"/>
            <a:ext cx="936104" cy="526703"/>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下矢印 11"/>
          <p:cNvSpPr/>
          <p:nvPr/>
        </p:nvSpPr>
        <p:spPr>
          <a:xfrm>
            <a:off x="6372200" y="4869160"/>
            <a:ext cx="936104" cy="526703"/>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p:cNvSpPr/>
          <p:nvPr/>
        </p:nvSpPr>
        <p:spPr>
          <a:xfrm>
            <a:off x="755576" y="1268760"/>
            <a:ext cx="3816424" cy="158417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8" name="グループ化 17"/>
          <p:cNvGrpSpPr/>
          <p:nvPr/>
        </p:nvGrpSpPr>
        <p:grpSpPr>
          <a:xfrm>
            <a:off x="3526286" y="2417693"/>
            <a:ext cx="1011307" cy="1374543"/>
            <a:chOff x="3526286" y="2417693"/>
            <a:chExt cx="1011307" cy="1374543"/>
          </a:xfrm>
        </p:grpSpPr>
        <p:sp>
          <p:nvSpPr>
            <p:cNvPr id="6" name="円/楕円 5"/>
            <p:cNvSpPr/>
            <p:nvPr/>
          </p:nvSpPr>
          <p:spPr>
            <a:xfrm>
              <a:off x="3725107" y="2417693"/>
              <a:ext cx="648072" cy="648072"/>
            </a:xfrm>
            <a:prstGeom prst="ellipse">
              <a:avLst/>
            </a:prstGeom>
            <a:solidFill>
              <a:schemeClr val="tx2">
                <a:lumMod val="25000"/>
              </a:schemeClr>
            </a:solidFill>
            <a:ln>
              <a:solidFill>
                <a:schemeClr val="tx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p:cNvSpPr/>
            <p:nvPr/>
          </p:nvSpPr>
          <p:spPr>
            <a:xfrm>
              <a:off x="3707904" y="3065765"/>
              <a:ext cx="648072" cy="726470"/>
            </a:xfrm>
            <a:prstGeom prst="rect">
              <a:avLst/>
            </a:prstGeom>
            <a:solidFill>
              <a:schemeClr val="tx2">
                <a:lumMod val="25000"/>
              </a:schemeClr>
            </a:solidFill>
            <a:ln>
              <a:solidFill>
                <a:schemeClr val="tx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円/楕円 14"/>
            <p:cNvSpPr/>
            <p:nvPr/>
          </p:nvSpPr>
          <p:spPr>
            <a:xfrm>
              <a:off x="3526286" y="3065765"/>
              <a:ext cx="363235" cy="363235"/>
            </a:xfrm>
            <a:prstGeom prst="ellipse">
              <a:avLst/>
            </a:prstGeom>
            <a:solidFill>
              <a:schemeClr val="tx2">
                <a:lumMod val="25000"/>
              </a:schemeClr>
            </a:solidFill>
            <a:ln>
              <a:solidFill>
                <a:schemeClr val="tx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円/楕円 15"/>
            <p:cNvSpPr/>
            <p:nvPr/>
          </p:nvSpPr>
          <p:spPr>
            <a:xfrm>
              <a:off x="4174358" y="3065765"/>
              <a:ext cx="363235" cy="363235"/>
            </a:xfrm>
            <a:prstGeom prst="ellipse">
              <a:avLst/>
            </a:prstGeom>
            <a:solidFill>
              <a:schemeClr val="tx2">
                <a:lumMod val="25000"/>
              </a:schemeClr>
            </a:solidFill>
            <a:ln>
              <a:solidFill>
                <a:schemeClr val="tx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p:cNvSpPr/>
            <p:nvPr/>
          </p:nvSpPr>
          <p:spPr>
            <a:xfrm>
              <a:off x="3526286" y="3247382"/>
              <a:ext cx="1011307" cy="544854"/>
            </a:xfrm>
            <a:prstGeom prst="rect">
              <a:avLst/>
            </a:prstGeom>
            <a:solidFill>
              <a:schemeClr val="tx2">
                <a:lumMod val="25000"/>
              </a:schemeClr>
            </a:solidFill>
            <a:ln>
              <a:solidFill>
                <a:schemeClr val="tx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9" name="グループ化 18"/>
          <p:cNvGrpSpPr/>
          <p:nvPr/>
        </p:nvGrpSpPr>
        <p:grpSpPr>
          <a:xfrm>
            <a:off x="2212939" y="2417693"/>
            <a:ext cx="1011307" cy="1374543"/>
            <a:chOff x="3526286" y="2417693"/>
            <a:chExt cx="1011307" cy="1374543"/>
          </a:xfrm>
        </p:grpSpPr>
        <p:sp>
          <p:nvSpPr>
            <p:cNvPr id="20" name="円/楕円 19"/>
            <p:cNvSpPr/>
            <p:nvPr/>
          </p:nvSpPr>
          <p:spPr>
            <a:xfrm>
              <a:off x="3725107" y="2417693"/>
              <a:ext cx="648072" cy="648072"/>
            </a:xfrm>
            <a:prstGeom prst="ellipse">
              <a:avLst/>
            </a:prstGeom>
            <a:solidFill>
              <a:schemeClr val="tx2">
                <a:lumMod val="25000"/>
              </a:schemeClr>
            </a:solidFill>
            <a:ln>
              <a:solidFill>
                <a:schemeClr val="tx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正方形/長方形 20"/>
            <p:cNvSpPr/>
            <p:nvPr/>
          </p:nvSpPr>
          <p:spPr>
            <a:xfrm>
              <a:off x="3707904" y="3065765"/>
              <a:ext cx="648072" cy="726470"/>
            </a:xfrm>
            <a:prstGeom prst="rect">
              <a:avLst/>
            </a:prstGeom>
            <a:solidFill>
              <a:schemeClr val="tx2">
                <a:lumMod val="25000"/>
              </a:schemeClr>
            </a:solidFill>
            <a:ln>
              <a:solidFill>
                <a:schemeClr val="tx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円/楕円 21"/>
            <p:cNvSpPr/>
            <p:nvPr/>
          </p:nvSpPr>
          <p:spPr>
            <a:xfrm>
              <a:off x="3526286" y="3065765"/>
              <a:ext cx="363235" cy="363235"/>
            </a:xfrm>
            <a:prstGeom prst="ellipse">
              <a:avLst/>
            </a:prstGeom>
            <a:solidFill>
              <a:schemeClr val="tx2">
                <a:lumMod val="25000"/>
              </a:schemeClr>
            </a:solidFill>
            <a:ln>
              <a:solidFill>
                <a:schemeClr val="tx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円/楕円 22"/>
            <p:cNvSpPr/>
            <p:nvPr/>
          </p:nvSpPr>
          <p:spPr>
            <a:xfrm>
              <a:off x="4174358" y="3065765"/>
              <a:ext cx="363235" cy="363235"/>
            </a:xfrm>
            <a:prstGeom prst="ellipse">
              <a:avLst/>
            </a:prstGeom>
            <a:solidFill>
              <a:schemeClr val="tx2">
                <a:lumMod val="25000"/>
              </a:schemeClr>
            </a:solidFill>
            <a:ln>
              <a:solidFill>
                <a:schemeClr val="tx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正方形/長方形 23"/>
            <p:cNvSpPr/>
            <p:nvPr/>
          </p:nvSpPr>
          <p:spPr>
            <a:xfrm>
              <a:off x="3526286" y="3247382"/>
              <a:ext cx="1011307" cy="544854"/>
            </a:xfrm>
            <a:prstGeom prst="rect">
              <a:avLst/>
            </a:prstGeom>
            <a:solidFill>
              <a:schemeClr val="tx2">
                <a:lumMod val="25000"/>
              </a:schemeClr>
            </a:solidFill>
            <a:ln>
              <a:solidFill>
                <a:schemeClr val="tx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5" name="グループ化 24"/>
          <p:cNvGrpSpPr/>
          <p:nvPr/>
        </p:nvGrpSpPr>
        <p:grpSpPr>
          <a:xfrm>
            <a:off x="899592" y="2417692"/>
            <a:ext cx="1011307" cy="1374543"/>
            <a:chOff x="3526286" y="2417693"/>
            <a:chExt cx="1011307" cy="1374543"/>
          </a:xfrm>
        </p:grpSpPr>
        <p:sp>
          <p:nvSpPr>
            <p:cNvPr id="26" name="円/楕円 25"/>
            <p:cNvSpPr/>
            <p:nvPr/>
          </p:nvSpPr>
          <p:spPr>
            <a:xfrm>
              <a:off x="3725107" y="2417693"/>
              <a:ext cx="648072" cy="648072"/>
            </a:xfrm>
            <a:prstGeom prst="ellipse">
              <a:avLst/>
            </a:prstGeom>
            <a:solidFill>
              <a:schemeClr val="tx2">
                <a:lumMod val="25000"/>
              </a:schemeClr>
            </a:solidFill>
            <a:ln>
              <a:solidFill>
                <a:schemeClr val="tx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正方形/長方形 26"/>
            <p:cNvSpPr/>
            <p:nvPr/>
          </p:nvSpPr>
          <p:spPr>
            <a:xfrm>
              <a:off x="3707904" y="3065765"/>
              <a:ext cx="648072" cy="726470"/>
            </a:xfrm>
            <a:prstGeom prst="rect">
              <a:avLst/>
            </a:prstGeom>
            <a:solidFill>
              <a:schemeClr val="tx2">
                <a:lumMod val="25000"/>
              </a:schemeClr>
            </a:solidFill>
            <a:ln>
              <a:solidFill>
                <a:schemeClr val="tx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円/楕円 27"/>
            <p:cNvSpPr/>
            <p:nvPr/>
          </p:nvSpPr>
          <p:spPr>
            <a:xfrm>
              <a:off x="3526286" y="3065765"/>
              <a:ext cx="363235" cy="363235"/>
            </a:xfrm>
            <a:prstGeom prst="ellipse">
              <a:avLst/>
            </a:prstGeom>
            <a:solidFill>
              <a:schemeClr val="tx2">
                <a:lumMod val="25000"/>
              </a:schemeClr>
            </a:solidFill>
            <a:ln>
              <a:solidFill>
                <a:schemeClr val="tx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円/楕円 28"/>
            <p:cNvSpPr/>
            <p:nvPr/>
          </p:nvSpPr>
          <p:spPr>
            <a:xfrm>
              <a:off x="4174358" y="3065765"/>
              <a:ext cx="363235" cy="363235"/>
            </a:xfrm>
            <a:prstGeom prst="ellipse">
              <a:avLst/>
            </a:prstGeom>
            <a:solidFill>
              <a:schemeClr val="tx2">
                <a:lumMod val="25000"/>
              </a:schemeClr>
            </a:solidFill>
            <a:ln>
              <a:solidFill>
                <a:schemeClr val="tx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正方形/長方形 29"/>
            <p:cNvSpPr/>
            <p:nvPr/>
          </p:nvSpPr>
          <p:spPr>
            <a:xfrm>
              <a:off x="3526286" y="3247382"/>
              <a:ext cx="1011307" cy="544854"/>
            </a:xfrm>
            <a:prstGeom prst="rect">
              <a:avLst/>
            </a:prstGeom>
            <a:solidFill>
              <a:schemeClr val="tx2">
                <a:lumMod val="25000"/>
              </a:schemeClr>
            </a:solidFill>
            <a:ln>
              <a:solidFill>
                <a:schemeClr val="tx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1" name="スライド番号プレースホルダー 30"/>
          <p:cNvSpPr>
            <a:spLocks noGrp="1"/>
          </p:cNvSpPr>
          <p:nvPr>
            <p:ph type="sldNum" sz="quarter" idx="12"/>
          </p:nvPr>
        </p:nvSpPr>
        <p:spPr/>
        <p:txBody>
          <a:bodyPr/>
          <a:lstStyle/>
          <a:p>
            <a:fld id="{749DC45D-918B-423E-B5AE-ED0B78335A00}" type="slidenum">
              <a:rPr lang="ja-JP" altLang="en-US" smtClean="0"/>
              <a:pPr/>
              <a:t>60</a:t>
            </a:fld>
            <a:r>
              <a:rPr lang="en-US" altLang="ja-JP" smtClean="0"/>
              <a:t>/81</a:t>
            </a:r>
            <a:endParaRPr lang="ja-JP" altLang="en-US" dirty="0"/>
          </a:p>
        </p:txBody>
      </p:sp>
    </p:spTree>
    <p:extLst>
      <p:ext uri="{BB962C8B-B14F-4D97-AF65-F5344CB8AC3E}">
        <p14:creationId xmlns:p14="http://schemas.microsoft.com/office/powerpoint/2010/main" val="2805909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500"/>
                                        <p:tgtEl>
                                          <p:spTgt spid="2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0" grpId="0"/>
      <p:bldP spid="11" grpId="0" animBg="1"/>
      <p:bldP spid="12" grpId="0" animBg="1"/>
      <p:bldP spid="4"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アニメーション</a:t>
            </a:r>
            <a:endParaRPr kumimoji="1" lang="ja-JP" altLang="en-US" dirty="0"/>
          </a:p>
        </p:txBody>
      </p:sp>
      <p:sp>
        <p:nvSpPr>
          <p:cNvPr id="3" name="テキスト ボックス 2"/>
          <p:cNvSpPr txBox="1"/>
          <p:nvPr/>
        </p:nvSpPr>
        <p:spPr>
          <a:xfrm>
            <a:off x="219364" y="4005064"/>
            <a:ext cx="6120680" cy="1446550"/>
          </a:xfrm>
          <a:prstGeom prst="rect">
            <a:avLst/>
          </a:prstGeom>
          <a:noFill/>
        </p:spPr>
        <p:txBody>
          <a:bodyPr wrap="square" rtlCol="0">
            <a:spAutoFit/>
          </a:bodyPr>
          <a:lstStyle/>
          <a:p>
            <a:r>
              <a:rPr lang="ja-JP" altLang="en-US" sz="4400" dirty="0"/>
              <a:t>発表</a:t>
            </a:r>
            <a:r>
              <a:rPr lang="ja-JP" altLang="en-US" sz="4400" dirty="0" smtClean="0"/>
              <a:t>と同じ</a:t>
            </a:r>
            <a:r>
              <a:rPr lang="ja-JP" altLang="en-US" sz="4400" dirty="0"/>
              <a:t>スピード</a:t>
            </a:r>
            <a:r>
              <a:rPr lang="ja-JP" altLang="en-US" sz="4400" dirty="0" smtClean="0"/>
              <a:t>の</a:t>
            </a:r>
            <a:endParaRPr lang="en-US" altLang="ja-JP" sz="4400" dirty="0" smtClean="0"/>
          </a:p>
          <a:p>
            <a:r>
              <a:rPr kumimoji="1" lang="ja-JP" altLang="en-US" sz="4400" dirty="0"/>
              <a:t>思考</a:t>
            </a:r>
            <a:r>
              <a:rPr kumimoji="1" lang="ja-JP" altLang="en-US" sz="4400" dirty="0" smtClean="0"/>
              <a:t>を強いる</a:t>
            </a:r>
            <a:endParaRPr kumimoji="1" lang="en-US" altLang="ja-JP" sz="4400" dirty="0" smtClean="0"/>
          </a:p>
        </p:txBody>
      </p:sp>
      <p:sp>
        <p:nvSpPr>
          <p:cNvPr id="4" name="テキスト ボックス 3"/>
          <p:cNvSpPr txBox="1"/>
          <p:nvPr/>
        </p:nvSpPr>
        <p:spPr>
          <a:xfrm>
            <a:off x="248764" y="2204864"/>
            <a:ext cx="8895236" cy="1446550"/>
          </a:xfrm>
          <a:prstGeom prst="rect">
            <a:avLst/>
          </a:prstGeom>
          <a:noFill/>
        </p:spPr>
        <p:txBody>
          <a:bodyPr wrap="square" rtlCol="0">
            <a:spAutoFit/>
          </a:bodyPr>
          <a:lstStyle/>
          <a:p>
            <a:r>
              <a:rPr kumimoji="1" lang="ja-JP" altLang="en-US" sz="4400" dirty="0" smtClean="0"/>
              <a:t>話すテキストを順に表示すると</a:t>
            </a:r>
            <a:endParaRPr kumimoji="1" lang="en-US" altLang="ja-JP" sz="4400" dirty="0" smtClean="0"/>
          </a:p>
          <a:p>
            <a:r>
              <a:rPr kumimoji="1" lang="ja-JP" altLang="en-US" sz="4400" dirty="0" smtClean="0"/>
              <a:t>先読みが</a:t>
            </a:r>
            <a:r>
              <a:rPr lang="ja-JP" altLang="en-US" sz="4400" dirty="0" smtClean="0"/>
              <a:t>できなく</a:t>
            </a:r>
            <a:r>
              <a:rPr lang="ja-JP" altLang="en-US" sz="4400" dirty="0"/>
              <a:t>なる</a:t>
            </a:r>
            <a:endParaRPr kumimoji="1" lang="ja-JP" altLang="en-US" sz="4400" dirty="0"/>
          </a:p>
        </p:txBody>
      </p:sp>
      <p:sp>
        <p:nvSpPr>
          <p:cNvPr id="8" name="テキスト ボックス 7"/>
          <p:cNvSpPr txBox="1"/>
          <p:nvPr/>
        </p:nvSpPr>
        <p:spPr>
          <a:xfrm>
            <a:off x="248764" y="1268760"/>
            <a:ext cx="7520007" cy="769441"/>
          </a:xfrm>
          <a:prstGeom prst="rect">
            <a:avLst/>
          </a:prstGeom>
          <a:noFill/>
        </p:spPr>
        <p:txBody>
          <a:bodyPr wrap="none" rtlCol="0">
            <a:spAutoFit/>
          </a:bodyPr>
          <a:lstStyle/>
          <a:p>
            <a:r>
              <a:rPr kumimoji="1" lang="ja-JP" altLang="en-US" sz="4400" dirty="0" smtClean="0"/>
              <a:t>意識を引くうえで有効だが</a:t>
            </a:r>
            <a:r>
              <a:rPr kumimoji="1" lang="en-US" altLang="ja-JP" sz="4400" dirty="0" smtClean="0"/>
              <a:t>…</a:t>
            </a:r>
            <a:endParaRPr kumimoji="1" lang="ja-JP" altLang="en-US" sz="4400" dirty="0"/>
          </a:p>
        </p:txBody>
      </p:sp>
      <p:sp>
        <p:nvSpPr>
          <p:cNvPr id="5" name="スライド番号プレースホルダー 4"/>
          <p:cNvSpPr>
            <a:spLocks noGrp="1"/>
          </p:cNvSpPr>
          <p:nvPr>
            <p:ph type="sldNum" sz="quarter" idx="12"/>
          </p:nvPr>
        </p:nvSpPr>
        <p:spPr/>
        <p:txBody>
          <a:bodyPr/>
          <a:lstStyle/>
          <a:p>
            <a:fld id="{749DC45D-918B-423E-B5AE-ED0B78335A00}" type="slidenum">
              <a:rPr lang="ja-JP" altLang="en-US" smtClean="0"/>
              <a:pPr/>
              <a:t>61</a:t>
            </a:fld>
            <a:r>
              <a:rPr lang="en-US" altLang="ja-JP" smtClean="0"/>
              <a:t>/81</a:t>
            </a:r>
            <a:endParaRPr lang="ja-JP" altLang="en-US" dirty="0"/>
          </a:p>
        </p:txBody>
      </p:sp>
    </p:spTree>
    <p:extLst>
      <p:ext uri="{BB962C8B-B14F-4D97-AF65-F5344CB8AC3E}">
        <p14:creationId xmlns:p14="http://schemas.microsoft.com/office/powerpoint/2010/main" val="524072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アニメーション</a:t>
            </a:r>
            <a:endParaRPr kumimoji="1" lang="ja-JP" altLang="en-US" dirty="0"/>
          </a:p>
        </p:txBody>
      </p:sp>
      <p:graphicFrame>
        <p:nvGraphicFramePr>
          <p:cNvPr id="5" name="グラフ 4"/>
          <p:cNvGraphicFramePr/>
          <p:nvPr>
            <p:extLst>
              <p:ext uri="{D42A27DB-BD31-4B8C-83A1-F6EECF244321}">
                <p14:modId xmlns:p14="http://schemas.microsoft.com/office/powerpoint/2010/main" val="1034422373"/>
              </p:ext>
            </p:extLst>
          </p:nvPr>
        </p:nvGraphicFramePr>
        <p:xfrm>
          <a:off x="1907704" y="1412776"/>
          <a:ext cx="2880320" cy="2736998"/>
        </p:xfrm>
        <a:graphic>
          <a:graphicData uri="http://schemas.openxmlformats.org/drawingml/2006/chart">
            <c:chart xmlns:c="http://schemas.openxmlformats.org/drawingml/2006/chart" xmlns:r="http://schemas.openxmlformats.org/officeDocument/2006/relationships" r:id="rId3"/>
          </a:graphicData>
        </a:graphic>
      </p:graphicFrame>
      <p:sp>
        <p:nvSpPr>
          <p:cNvPr id="6" name="テキスト ボックス 5"/>
          <p:cNvSpPr txBox="1"/>
          <p:nvPr/>
        </p:nvSpPr>
        <p:spPr>
          <a:xfrm>
            <a:off x="3309271" y="2213700"/>
            <a:ext cx="648072" cy="369332"/>
          </a:xfrm>
          <a:prstGeom prst="rect">
            <a:avLst/>
          </a:prstGeom>
          <a:noFill/>
        </p:spPr>
        <p:txBody>
          <a:bodyPr wrap="square" rtlCol="0">
            <a:spAutoFit/>
          </a:bodyPr>
          <a:lstStyle/>
          <a:p>
            <a:pPr algn="ctr"/>
            <a:r>
              <a:rPr kumimoji="1" lang="ja-JP" altLang="en-US" dirty="0" smtClean="0">
                <a:solidFill>
                  <a:schemeClr val="bg1">
                    <a:lumMod val="65000"/>
                    <a:lumOff val="35000"/>
                  </a:schemeClr>
                </a:solidFill>
              </a:rPr>
              <a:t>北部</a:t>
            </a:r>
            <a:endParaRPr kumimoji="1" lang="ja-JP" altLang="en-US" dirty="0">
              <a:solidFill>
                <a:schemeClr val="bg1">
                  <a:lumMod val="65000"/>
                  <a:lumOff val="35000"/>
                </a:schemeClr>
              </a:solidFill>
            </a:endParaRPr>
          </a:p>
        </p:txBody>
      </p:sp>
      <p:sp>
        <p:nvSpPr>
          <p:cNvPr id="7" name="テキスト ボックス 6"/>
          <p:cNvSpPr txBox="1"/>
          <p:nvPr/>
        </p:nvSpPr>
        <p:spPr>
          <a:xfrm>
            <a:off x="3563888" y="3017069"/>
            <a:ext cx="648072" cy="369332"/>
          </a:xfrm>
          <a:prstGeom prst="rect">
            <a:avLst/>
          </a:prstGeom>
          <a:noFill/>
        </p:spPr>
        <p:txBody>
          <a:bodyPr wrap="square" rtlCol="0">
            <a:spAutoFit/>
          </a:bodyPr>
          <a:lstStyle/>
          <a:p>
            <a:pPr algn="ctr"/>
            <a:r>
              <a:rPr kumimoji="1" lang="ja-JP" altLang="en-US" dirty="0" smtClean="0"/>
              <a:t>南部</a:t>
            </a:r>
            <a:endParaRPr kumimoji="1" lang="ja-JP" altLang="en-US" dirty="0"/>
          </a:p>
        </p:txBody>
      </p:sp>
      <p:sp>
        <p:nvSpPr>
          <p:cNvPr id="8" name="テキスト ボックス 7"/>
          <p:cNvSpPr txBox="1"/>
          <p:nvPr/>
        </p:nvSpPr>
        <p:spPr>
          <a:xfrm>
            <a:off x="2627784" y="3233093"/>
            <a:ext cx="669591" cy="369332"/>
          </a:xfrm>
          <a:prstGeom prst="rect">
            <a:avLst/>
          </a:prstGeom>
          <a:noFill/>
        </p:spPr>
        <p:txBody>
          <a:bodyPr wrap="square" rtlCol="0">
            <a:spAutoFit/>
          </a:bodyPr>
          <a:lstStyle/>
          <a:p>
            <a:pPr algn="ctr"/>
            <a:r>
              <a:rPr kumimoji="1" lang="ja-JP" altLang="en-US" dirty="0" smtClean="0">
                <a:solidFill>
                  <a:schemeClr val="bg1">
                    <a:lumMod val="65000"/>
                    <a:lumOff val="35000"/>
                  </a:schemeClr>
                </a:solidFill>
              </a:rPr>
              <a:t>東部</a:t>
            </a:r>
            <a:endParaRPr kumimoji="1" lang="ja-JP" altLang="en-US" dirty="0">
              <a:solidFill>
                <a:schemeClr val="bg1">
                  <a:lumMod val="65000"/>
                  <a:lumOff val="35000"/>
                </a:schemeClr>
              </a:solidFill>
            </a:endParaRPr>
          </a:p>
        </p:txBody>
      </p:sp>
      <p:sp>
        <p:nvSpPr>
          <p:cNvPr id="9" name="テキスト ボックス 8"/>
          <p:cNvSpPr txBox="1"/>
          <p:nvPr/>
        </p:nvSpPr>
        <p:spPr>
          <a:xfrm>
            <a:off x="2555776" y="2441005"/>
            <a:ext cx="717340" cy="369332"/>
          </a:xfrm>
          <a:prstGeom prst="rect">
            <a:avLst/>
          </a:prstGeom>
          <a:noFill/>
        </p:spPr>
        <p:txBody>
          <a:bodyPr wrap="square" rtlCol="0">
            <a:spAutoFit/>
          </a:bodyPr>
          <a:lstStyle/>
          <a:p>
            <a:pPr algn="ctr"/>
            <a:r>
              <a:rPr kumimoji="1" lang="ja-JP" altLang="en-US" dirty="0" smtClean="0"/>
              <a:t>西部</a:t>
            </a:r>
            <a:endParaRPr kumimoji="1" lang="ja-JP" altLang="en-US" dirty="0"/>
          </a:p>
        </p:txBody>
      </p:sp>
      <p:sp>
        <p:nvSpPr>
          <p:cNvPr id="3" name="爆発 1 2"/>
          <p:cNvSpPr/>
          <p:nvPr/>
        </p:nvSpPr>
        <p:spPr>
          <a:xfrm>
            <a:off x="1184884" y="1221433"/>
            <a:ext cx="4176464" cy="3719735"/>
          </a:xfrm>
          <a:prstGeom prst="irregularSeal1">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dirty="0" smtClean="0">
                <a:solidFill>
                  <a:schemeClr val="bg2"/>
                </a:solidFill>
              </a:rPr>
              <a:t>南部</a:t>
            </a:r>
            <a:r>
              <a:rPr lang="ja-JP" altLang="en-US" sz="3200" dirty="0">
                <a:solidFill>
                  <a:schemeClr val="bg2"/>
                </a:solidFill>
              </a:rPr>
              <a:t>・</a:t>
            </a:r>
            <a:r>
              <a:rPr kumimoji="1" lang="ja-JP" altLang="en-US" sz="3200" dirty="0" smtClean="0">
                <a:solidFill>
                  <a:schemeClr val="bg2"/>
                </a:solidFill>
              </a:rPr>
              <a:t>東部</a:t>
            </a:r>
            <a:endParaRPr kumimoji="1" lang="en-US" altLang="ja-JP" sz="3200" dirty="0" smtClean="0">
              <a:solidFill>
                <a:schemeClr val="bg2"/>
              </a:solidFill>
            </a:endParaRPr>
          </a:p>
          <a:p>
            <a:pPr algn="ctr"/>
            <a:r>
              <a:rPr lang="ja-JP" altLang="en-US" sz="3200" dirty="0" smtClean="0">
                <a:solidFill>
                  <a:schemeClr val="bg2"/>
                </a:solidFill>
              </a:rPr>
              <a:t>比率高い</a:t>
            </a:r>
            <a:endParaRPr kumimoji="1" lang="ja-JP" altLang="en-US" sz="3200" dirty="0">
              <a:solidFill>
                <a:schemeClr val="bg2"/>
              </a:solidFill>
            </a:endParaRPr>
          </a:p>
        </p:txBody>
      </p:sp>
      <p:sp>
        <p:nvSpPr>
          <p:cNvPr id="10" name="テキスト ボックス 9"/>
          <p:cNvSpPr txBox="1"/>
          <p:nvPr/>
        </p:nvSpPr>
        <p:spPr>
          <a:xfrm>
            <a:off x="4644008" y="2121630"/>
            <a:ext cx="2880320" cy="1077218"/>
          </a:xfrm>
          <a:prstGeom prst="rect">
            <a:avLst/>
          </a:prstGeom>
          <a:solidFill>
            <a:schemeClr val="accent4">
              <a:lumMod val="60000"/>
              <a:lumOff val="40000"/>
            </a:schemeClr>
          </a:solidFill>
        </p:spPr>
        <p:txBody>
          <a:bodyPr wrap="square" rtlCol="0">
            <a:spAutoFit/>
          </a:bodyPr>
          <a:lstStyle/>
          <a:p>
            <a:pPr algn="ctr"/>
            <a:r>
              <a:rPr kumimoji="1" lang="ja-JP" altLang="en-US" sz="3200" dirty="0" smtClean="0">
                <a:solidFill>
                  <a:schemeClr val="bg2"/>
                </a:solidFill>
              </a:rPr>
              <a:t>南部・東部の</a:t>
            </a:r>
            <a:endParaRPr kumimoji="1" lang="en-US" altLang="ja-JP" sz="3200" dirty="0" smtClean="0">
              <a:solidFill>
                <a:schemeClr val="bg2"/>
              </a:solidFill>
            </a:endParaRPr>
          </a:p>
          <a:p>
            <a:pPr algn="ctr"/>
            <a:r>
              <a:rPr lang="ja-JP" altLang="en-US" sz="3200" dirty="0">
                <a:solidFill>
                  <a:schemeClr val="bg2"/>
                </a:solidFill>
              </a:rPr>
              <a:t>比率高い</a:t>
            </a:r>
            <a:endParaRPr kumimoji="1" lang="ja-JP" altLang="en-US" sz="3200" dirty="0">
              <a:solidFill>
                <a:schemeClr val="bg2"/>
              </a:solidFill>
            </a:endParaRPr>
          </a:p>
        </p:txBody>
      </p:sp>
      <p:sp>
        <p:nvSpPr>
          <p:cNvPr id="12" name="コンテンツ プレースホルダー 11"/>
          <p:cNvSpPr>
            <a:spLocks noGrp="1"/>
          </p:cNvSpPr>
          <p:nvPr>
            <p:ph idx="1"/>
          </p:nvPr>
        </p:nvSpPr>
        <p:spPr>
          <a:xfrm>
            <a:off x="462372" y="4581128"/>
            <a:ext cx="8219256" cy="864096"/>
          </a:xfrm>
        </p:spPr>
        <p:txBody>
          <a:bodyPr/>
          <a:lstStyle/>
          <a:p>
            <a:pPr marL="0" indent="0">
              <a:buNone/>
            </a:pPr>
            <a:r>
              <a:rPr lang="ja-JP" altLang="en-US" dirty="0">
                <a:solidFill>
                  <a:schemeClr val="accent4">
                    <a:lumMod val="60000"/>
                    <a:lumOff val="40000"/>
                  </a:schemeClr>
                </a:solidFill>
              </a:rPr>
              <a:t>上にかぶせる使い方は</a:t>
            </a:r>
            <a:r>
              <a:rPr lang="ja-JP" altLang="en-US" dirty="0" smtClean="0">
                <a:solidFill>
                  <a:schemeClr val="accent4">
                    <a:lumMod val="60000"/>
                    <a:lumOff val="40000"/>
                  </a:schemeClr>
                </a:solidFill>
              </a:rPr>
              <a:t>避ける</a:t>
            </a:r>
            <a:endParaRPr kumimoji="1" lang="ja-JP" altLang="en-US" dirty="0"/>
          </a:p>
        </p:txBody>
      </p:sp>
      <p:sp>
        <p:nvSpPr>
          <p:cNvPr id="11" name="スライド番号プレースホルダー 10"/>
          <p:cNvSpPr>
            <a:spLocks noGrp="1"/>
          </p:cNvSpPr>
          <p:nvPr>
            <p:ph type="sldNum" sz="quarter" idx="12"/>
          </p:nvPr>
        </p:nvSpPr>
        <p:spPr/>
        <p:txBody>
          <a:bodyPr/>
          <a:lstStyle/>
          <a:p>
            <a:fld id="{749DC45D-918B-423E-B5AE-ED0B78335A00}" type="slidenum">
              <a:rPr lang="ja-JP" altLang="en-US" smtClean="0"/>
              <a:pPr/>
              <a:t>62</a:t>
            </a:fld>
            <a:r>
              <a:rPr lang="en-US" altLang="ja-JP" smtClean="0"/>
              <a:t>/81</a:t>
            </a:r>
            <a:endParaRPr lang="ja-JP" altLang="en-US" dirty="0"/>
          </a:p>
        </p:txBody>
      </p:sp>
    </p:spTree>
    <p:extLst>
      <p:ext uri="{BB962C8B-B14F-4D97-AF65-F5344CB8AC3E}">
        <p14:creationId xmlns:p14="http://schemas.microsoft.com/office/powerpoint/2010/main" val="2613461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grpId="1" nodeType="clickEffect">
                                  <p:stCondLst>
                                    <p:cond delay="0"/>
                                  </p:stCondLst>
                                  <p:childTnLst>
                                    <p:set>
                                      <p:cBhvr>
                                        <p:cTn id="13" dur="1" fill="hold">
                                          <p:stCondLst>
                                            <p:cond delay="0"/>
                                          </p:stCondLst>
                                        </p:cTn>
                                        <p:tgtEl>
                                          <p:spTgt spid="3"/>
                                        </p:tgtEl>
                                        <p:attrNameLst>
                                          <p:attrName>style.visibility</p:attrName>
                                        </p:attrNameLst>
                                      </p:cBhvr>
                                      <p:to>
                                        <p:strVal val="hidden"/>
                                      </p:to>
                                    </p:se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
                                            <p:txEl>
                                              <p:pRg st="0" end="0"/>
                                            </p:txEl>
                                          </p:spTgt>
                                        </p:tgtEl>
                                        <p:attrNameLst>
                                          <p:attrName>style.visibility</p:attrName>
                                        </p:attrNameLst>
                                      </p:cBhvr>
                                      <p:to>
                                        <p:strVal val="visible"/>
                                      </p:to>
                                    </p:set>
                                    <p:animEffect transition="in" filter="fade">
                                      <p:cBhvr>
                                        <p:cTn id="19"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10" grpId="0" animBg="1"/>
      <p:bldP spid="12"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迷子を出さないために</a:t>
            </a:r>
            <a:endParaRPr kumimoji="1" lang="ja-JP" altLang="en-US" dirty="0"/>
          </a:p>
        </p:txBody>
      </p:sp>
      <p:sp>
        <p:nvSpPr>
          <p:cNvPr id="42" name="コンテンツ プレースホルダー 2"/>
          <p:cNvSpPr>
            <a:spLocks noGrp="1"/>
          </p:cNvSpPr>
          <p:nvPr>
            <p:ph idx="1"/>
          </p:nvPr>
        </p:nvSpPr>
        <p:spPr>
          <a:xfrm>
            <a:off x="251520" y="4797152"/>
            <a:ext cx="8640960" cy="792088"/>
          </a:xfrm>
        </p:spPr>
        <p:txBody>
          <a:bodyPr>
            <a:noAutofit/>
          </a:bodyPr>
          <a:lstStyle/>
          <a:p>
            <a:pPr marL="0" indent="0" algn="ctr">
              <a:spcBef>
                <a:spcPts val="0"/>
              </a:spcBef>
              <a:buNone/>
            </a:pPr>
            <a:r>
              <a:rPr lang="ja-JP" altLang="en-US" dirty="0" smtClean="0">
                <a:solidFill>
                  <a:schemeClr val="accent4">
                    <a:lumMod val="60000"/>
                    <a:lumOff val="40000"/>
                  </a:schemeClr>
                </a:solidFill>
              </a:rPr>
              <a:t>見通しと現在位置を示す</a:t>
            </a:r>
            <a:endParaRPr lang="en-US" altLang="ja-JP" dirty="0">
              <a:solidFill>
                <a:schemeClr val="accent4">
                  <a:lumMod val="60000"/>
                  <a:lumOff val="40000"/>
                </a:schemeClr>
              </a:solidFill>
            </a:endParaRPr>
          </a:p>
        </p:txBody>
      </p:sp>
      <p:pic>
        <p:nvPicPr>
          <p:cNvPr id="43" name="図 42"/>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l="15134" t="38383" r="13221" b="32666"/>
          <a:stretch/>
        </p:blipFill>
        <p:spPr>
          <a:xfrm>
            <a:off x="251520" y="1272383"/>
            <a:ext cx="5311079" cy="1609649"/>
          </a:xfrm>
          <a:prstGeom prst="rect">
            <a:avLst/>
          </a:prstGeom>
        </p:spPr>
      </p:pic>
      <p:grpSp>
        <p:nvGrpSpPr>
          <p:cNvPr id="41" name="グループ化 40"/>
          <p:cNvGrpSpPr/>
          <p:nvPr/>
        </p:nvGrpSpPr>
        <p:grpSpPr>
          <a:xfrm>
            <a:off x="5667748" y="2092320"/>
            <a:ext cx="3222399" cy="2416800"/>
            <a:chOff x="0" y="0"/>
            <a:chExt cx="9144000" cy="6858000"/>
          </a:xfrm>
        </p:grpSpPr>
        <p:pic>
          <p:nvPicPr>
            <p:cNvPr id="12" name="図 11"/>
            <p:cNvPicPr>
              <a:picLocks noChangeAspect="1"/>
            </p:cNvPicPr>
            <p:nvPr/>
          </p:nvPicPr>
          <p:blipFill>
            <a:blip r:embed="rId5" cstate="print">
              <a:extLst>
                <a:ext uri="{BEBA8EAE-BF5A-486C-A8C5-ECC9F3942E4B}">
                  <a14:imgProps xmlns:a14="http://schemas.microsoft.com/office/drawing/2010/main">
                    <a14:imgLayer r:embed="rId6">
                      <a14:imgEffect>
                        <a14:brightnessContrast bright="-10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3" name="タイトル 1"/>
            <p:cNvSpPr txBox="1">
              <a:spLocks/>
            </p:cNvSpPr>
            <p:nvPr/>
          </p:nvSpPr>
          <p:spPr>
            <a:xfrm>
              <a:off x="107504" y="188640"/>
              <a:ext cx="8579296" cy="792088"/>
            </a:xfrm>
            <a:prstGeom prst="rect">
              <a:avLst/>
            </a:prstGeom>
          </p:spPr>
          <p:txBody>
            <a:bodyPr vert="horz" wrap="none" lIns="91440" tIns="45720" rIns="91440" bIns="45720" rtlCol="0" anchor="ctr">
              <a:normAutofit fontScale="25000" lnSpcReduction="20000"/>
            </a:bodyPr>
            <a:lstStyle>
              <a:lvl1pPr algn="l" defTabSz="914400" rtl="0" eaLnBrk="1" latinLnBrk="0" hangingPunct="1">
                <a:spcBef>
                  <a:spcPct val="0"/>
                </a:spcBef>
                <a:buNone/>
                <a:defRPr kumimoji="1" sz="4800" kern="1200">
                  <a:solidFill>
                    <a:schemeClr val="accent6"/>
                  </a:solidFill>
                  <a:latin typeface="+mj-lt"/>
                  <a:ea typeface="+mj-ea"/>
                  <a:cs typeface="+mj-cs"/>
                </a:defRPr>
              </a:lvl1pPr>
            </a:lstStyle>
            <a:p>
              <a:r>
                <a:rPr lang="ja-JP" altLang="en-US" dirty="0" smtClean="0">
                  <a:latin typeface="+mj-ea"/>
                </a:rPr>
                <a:t>メニュー</a:t>
              </a:r>
              <a:endParaRPr lang="ja-JP" altLang="en-US" dirty="0">
                <a:latin typeface="+mj-ea"/>
              </a:endParaRPr>
            </a:p>
          </p:txBody>
        </p:sp>
        <p:grpSp>
          <p:nvGrpSpPr>
            <p:cNvPr id="14" name="グループ化 13"/>
            <p:cNvGrpSpPr/>
            <p:nvPr/>
          </p:nvGrpSpPr>
          <p:grpSpPr>
            <a:xfrm>
              <a:off x="827584" y="1196752"/>
              <a:ext cx="8208912" cy="4166011"/>
              <a:chOff x="827584" y="1196752"/>
              <a:chExt cx="8208912" cy="4166011"/>
            </a:xfrm>
          </p:grpSpPr>
          <p:sp>
            <p:nvSpPr>
              <p:cNvPr id="15" name="テキスト ボックス 14"/>
              <p:cNvSpPr txBox="1"/>
              <p:nvPr/>
            </p:nvSpPr>
            <p:spPr>
              <a:xfrm>
                <a:off x="827584" y="1196752"/>
                <a:ext cx="8136904" cy="769441"/>
              </a:xfrm>
              <a:prstGeom prst="rect">
                <a:avLst/>
              </a:prstGeom>
              <a:noFill/>
            </p:spPr>
            <p:txBody>
              <a:bodyPr wrap="none" rtlCol="0">
                <a:normAutofit fontScale="32500" lnSpcReduction="20000"/>
              </a:bodyPr>
              <a:lstStyle/>
              <a:p>
                <a:r>
                  <a:rPr lang="en-US" altLang="ja-JP" sz="4400" dirty="0" smtClean="0">
                    <a:solidFill>
                      <a:schemeClr val="tx1">
                        <a:lumMod val="50000"/>
                      </a:schemeClr>
                    </a:solidFill>
                  </a:rPr>
                  <a:t>1. </a:t>
                </a:r>
                <a:r>
                  <a:rPr lang="ja-JP" altLang="en-US" sz="4400" dirty="0" smtClean="0">
                    <a:solidFill>
                      <a:schemeClr val="tx1">
                        <a:lumMod val="50000"/>
                      </a:schemeClr>
                    </a:solidFill>
                  </a:rPr>
                  <a:t>プレゼンテーションとは</a:t>
                </a:r>
                <a:endParaRPr lang="en-US" altLang="ja-JP" sz="4400" dirty="0">
                  <a:solidFill>
                    <a:schemeClr val="tx1">
                      <a:lumMod val="50000"/>
                    </a:schemeClr>
                  </a:solidFill>
                </a:endParaRPr>
              </a:p>
            </p:txBody>
          </p:sp>
          <p:sp>
            <p:nvSpPr>
              <p:cNvPr id="16" name="テキスト ボックス 15"/>
              <p:cNvSpPr txBox="1"/>
              <p:nvPr/>
            </p:nvSpPr>
            <p:spPr>
              <a:xfrm>
                <a:off x="827584" y="2045894"/>
                <a:ext cx="7920880" cy="769441"/>
              </a:xfrm>
              <a:prstGeom prst="rect">
                <a:avLst/>
              </a:prstGeom>
              <a:noFill/>
            </p:spPr>
            <p:txBody>
              <a:bodyPr wrap="none" rtlCol="0">
                <a:normAutofit fontScale="32500" lnSpcReduction="20000"/>
              </a:bodyPr>
              <a:lstStyle/>
              <a:p>
                <a:r>
                  <a:rPr lang="en-US" altLang="ja-JP" sz="4400" dirty="0">
                    <a:solidFill>
                      <a:schemeClr val="tx1">
                        <a:lumMod val="50000"/>
                      </a:schemeClr>
                    </a:solidFill>
                  </a:rPr>
                  <a:t>2. </a:t>
                </a:r>
                <a:r>
                  <a:rPr lang="ja-JP" altLang="en-US" sz="4400" dirty="0" smtClean="0">
                    <a:solidFill>
                      <a:schemeClr val="tx1">
                        <a:lumMod val="50000"/>
                      </a:schemeClr>
                    </a:solidFill>
                  </a:rPr>
                  <a:t>準備</a:t>
                </a:r>
                <a:endParaRPr lang="en-US" altLang="ja-JP" sz="4400" dirty="0">
                  <a:solidFill>
                    <a:schemeClr val="tx1">
                      <a:lumMod val="50000"/>
                    </a:schemeClr>
                  </a:solidFill>
                </a:endParaRPr>
              </a:p>
            </p:txBody>
          </p:sp>
          <p:sp>
            <p:nvSpPr>
              <p:cNvPr id="17" name="テキスト ボックス 16"/>
              <p:cNvSpPr txBox="1"/>
              <p:nvPr/>
            </p:nvSpPr>
            <p:spPr>
              <a:xfrm>
                <a:off x="827584" y="2895037"/>
                <a:ext cx="8208912" cy="769441"/>
              </a:xfrm>
              <a:prstGeom prst="rect">
                <a:avLst/>
              </a:prstGeom>
              <a:noFill/>
            </p:spPr>
            <p:txBody>
              <a:bodyPr wrap="none" rtlCol="0">
                <a:normAutofit fontScale="32500" lnSpcReduction="20000"/>
              </a:bodyPr>
              <a:lstStyle/>
              <a:p>
                <a:r>
                  <a:rPr lang="en-US" altLang="ja-JP" sz="4400" dirty="0"/>
                  <a:t>3. </a:t>
                </a:r>
                <a:r>
                  <a:rPr lang="ja-JP" altLang="en-US" sz="4400" dirty="0" smtClean="0"/>
                  <a:t>画面構成の基本</a:t>
                </a:r>
                <a:endParaRPr lang="en-US" altLang="ja-JP" sz="4400" dirty="0"/>
              </a:p>
            </p:txBody>
          </p:sp>
          <p:sp>
            <p:nvSpPr>
              <p:cNvPr id="18" name="テキスト ボックス 17"/>
              <p:cNvSpPr txBox="1"/>
              <p:nvPr/>
            </p:nvSpPr>
            <p:spPr>
              <a:xfrm>
                <a:off x="827584" y="3744180"/>
                <a:ext cx="7632848" cy="769441"/>
              </a:xfrm>
              <a:prstGeom prst="rect">
                <a:avLst/>
              </a:prstGeom>
              <a:noFill/>
            </p:spPr>
            <p:txBody>
              <a:bodyPr wrap="none" rtlCol="0">
                <a:normAutofit fontScale="32500" lnSpcReduction="20000"/>
              </a:bodyPr>
              <a:lstStyle/>
              <a:p>
                <a:r>
                  <a:rPr lang="en-US" altLang="ja-JP" sz="4400" dirty="0">
                    <a:solidFill>
                      <a:schemeClr val="tx1">
                        <a:lumMod val="50000"/>
                      </a:schemeClr>
                    </a:solidFill>
                  </a:rPr>
                  <a:t>4. </a:t>
                </a:r>
                <a:r>
                  <a:rPr lang="ja-JP" altLang="en-US" sz="4400" dirty="0" smtClean="0">
                    <a:solidFill>
                      <a:schemeClr val="tx1">
                        <a:lumMod val="50000"/>
                      </a:schemeClr>
                    </a:solidFill>
                  </a:rPr>
                  <a:t>発表本番</a:t>
                </a:r>
                <a:endParaRPr lang="ja-JP" altLang="en-US" sz="4400" dirty="0">
                  <a:solidFill>
                    <a:schemeClr val="tx1">
                      <a:lumMod val="50000"/>
                    </a:schemeClr>
                  </a:solidFill>
                </a:endParaRPr>
              </a:p>
            </p:txBody>
          </p:sp>
          <p:sp>
            <p:nvSpPr>
              <p:cNvPr id="19" name="テキスト ボックス 18"/>
              <p:cNvSpPr txBox="1"/>
              <p:nvPr/>
            </p:nvSpPr>
            <p:spPr>
              <a:xfrm>
                <a:off x="827584" y="4593322"/>
                <a:ext cx="7632848" cy="769441"/>
              </a:xfrm>
              <a:prstGeom prst="rect">
                <a:avLst/>
              </a:prstGeom>
              <a:noFill/>
            </p:spPr>
            <p:txBody>
              <a:bodyPr wrap="none" rtlCol="0">
                <a:normAutofit fontScale="32500" lnSpcReduction="20000"/>
              </a:bodyPr>
              <a:lstStyle/>
              <a:p>
                <a:r>
                  <a:rPr lang="en-US" altLang="ja-JP" sz="4400" dirty="0" smtClean="0">
                    <a:solidFill>
                      <a:schemeClr val="tx1">
                        <a:lumMod val="50000"/>
                      </a:schemeClr>
                    </a:solidFill>
                  </a:rPr>
                  <a:t>5. </a:t>
                </a:r>
                <a:r>
                  <a:rPr lang="ja-JP" altLang="en-US" sz="4400" dirty="0" smtClean="0">
                    <a:solidFill>
                      <a:schemeClr val="tx1">
                        <a:lumMod val="50000"/>
                      </a:schemeClr>
                    </a:solidFill>
                  </a:rPr>
                  <a:t>まとめ</a:t>
                </a:r>
                <a:endParaRPr lang="ja-JP" altLang="en-US" sz="4400" dirty="0">
                  <a:solidFill>
                    <a:schemeClr val="tx1">
                      <a:lumMod val="50000"/>
                    </a:schemeClr>
                  </a:solidFill>
                </a:endParaRPr>
              </a:p>
            </p:txBody>
          </p:sp>
        </p:grpSp>
        <p:grpSp>
          <p:nvGrpSpPr>
            <p:cNvPr id="20" name="グループ化 19"/>
            <p:cNvGrpSpPr/>
            <p:nvPr/>
          </p:nvGrpSpPr>
          <p:grpSpPr>
            <a:xfrm>
              <a:off x="971225" y="6021288"/>
              <a:ext cx="7437524" cy="369332"/>
              <a:chOff x="971225" y="5908445"/>
              <a:chExt cx="7437524" cy="369332"/>
            </a:xfrm>
          </p:grpSpPr>
          <p:grpSp>
            <p:nvGrpSpPr>
              <p:cNvPr id="21" name="グループ化 20"/>
              <p:cNvGrpSpPr/>
              <p:nvPr/>
            </p:nvGrpSpPr>
            <p:grpSpPr>
              <a:xfrm>
                <a:off x="7472646" y="5912022"/>
                <a:ext cx="936103" cy="362178"/>
                <a:chOff x="971600" y="5805264"/>
                <a:chExt cx="936103" cy="504056"/>
              </a:xfrm>
              <a:solidFill>
                <a:schemeClr val="tx1">
                  <a:lumMod val="75000"/>
                </a:schemeClr>
              </a:solidFill>
            </p:grpSpPr>
            <p:sp>
              <p:nvSpPr>
                <p:cNvPr id="39" name="正方形/長方形 38"/>
                <p:cNvSpPr/>
                <p:nvPr/>
              </p:nvSpPr>
              <p:spPr>
                <a:xfrm>
                  <a:off x="971600" y="5805264"/>
                  <a:ext cx="720080" cy="504056"/>
                </a:xfrm>
                <a:prstGeom prst="rect">
                  <a:avLst/>
                </a:prstGeom>
                <a:grp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二等辺三角形 39"/>
                <p:cNvSpPr/>
                <p:nvPr/>
              </p:nvSpPr>
              <p:spPr>
                <a:xfrm rot="5400000">
                  <a:off x="1548038" y="5949655"/>
                  <a:ext cx="504056" cy="215274"/>
                </a:xfrm>
                <a:prstGeom prst="triangle">
                  <a:avLst/>
                </a:prstGeom>
                <a:grp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2" name="グループ化 21"/>
              <p:cNvGrpSpPr/>
              <p:nvPr/>
            </p:nvGrpSpPr>
            <p:grpSpPr>
              <a:xfrm>
                <a:off x="6732240" y="5912022"/>
                <a:ext cx="936103" cy="362178"/>
                <a:chOff x="971600" y="5805264"/>
                <a:chExt cx="936103" cy="504056"/>
              </a:xfrm>
              <a:solidFill>
                <a:schemeClr val="tx1">
                  <a:lumMod val="65000"/>
                </a:schemeClr>
              </a:solidFill>
            </p:grpSpPr>
            <p:sp>
              <p:nvSpPr>
                <p:cNvPr id="37" name="正方形/長方形 36"/>
                <p:cNvSpPr/>
                <p:nvPr/>
              </p:nvSpPr>
              <p:spPr>
                <a:xfrm>
                  <a:off x="971600" y="5805264"/>
                  <a:ext cx="720080" cy="504056"/>
                </a:xfrm>
                <a:prstGeom prst="rect">
                  <a:avLst/>
                </a:prstGeom>
                <a:grpFill/>
                <a:ln>
                  <a:solidFill>
                    <a:schemeClr val="tx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二等辺三角形 37"/>
                <p:cNvSpPr/>
                <p:nvPr/>
              </p:nvSpPr>
              <p:spPr>
                <a:xfrm rot="5400000">
                  <a:off x="1548038" y="5949655"/>
                  <a:ext cx="504056" cy="215274"/>
                </a:xfrm>
                <a:prstGeom prst="triangle">
                  <a:avLst/>
                </a:prstGeom>
                <a:grpFill/>
                <a:ln>
                  <a:solidFill>
                    <a:schemeClr val="tx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3" name="グループ化 22"/>
              <p:cNvGrpSpPr/>
              <p:nvPr/>
            </p:nvGrpSpPr>
            <p:grpSpPr>
              <a:xfrm>
                <a:off x="3131840" y="5912022"/>
                <a:ext cx="3816423" cy="362178"/>
                <a:chOff x="-1908720" y="5805264"/>
                <a:chExt cx="3816423" cy="504056"/>
              </a:xfrm>
              <a:solidFill>
                <a:schemeClr val="tx1">
                  <a:lumMod val="50000"/>
                </a:schemeClr>
              </a:solidFill>
            </p:grpSpPr>
            <p:sp>
              <p:nvSpPr>
                <p:cNvPr id="35" name="正方形/長方形 34"/>
                <p:cNvSpPr/>
                <p:nvPr/>
              </p:nvSpPr>
              <p:spPr>
                <a:xfrm>
                  <a:off x="-1908720" y="5805264"/>
                  <a:ext cx="3600400" cy="504056"/>
                </a:xfrm>
                <a:prstGeom prst="rect">
                  <a:avLst/>
                </a:prstGeom>
                <a:solidFill>
                  <a:schemeClr val="bg2">
                    <a:lumMod val="40000"/>
                    <a:lumOff val="60000"/>
                  </a:schemeClr>
                </a:solid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二等辺三角形 35"/>
                <p:cNvSpPr/>
                <p:nvPr/>
              </p:nvSpPr>
              <p:spPr>
                <a:xfrm rot="5400000">
                  <a:off x="1548038" y="5949655"/>
                  <a:ext cx="504056" cy="215274"/>
                </a:xfrm>
                <a:prstGeom prst="triangle">
                  <a:avLst/>
                </a:prstGeom>
                <a:solidFill>
                  <a:schemeClr val="bg2">
                    <a:lumMod val="40000"/>
                    <a:lumOff val="60000"/>
                  </a:schemeClr>
                </a:solid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4" name="グループ化 23"/>
              <p:cNvGrpSpPr/>
              <p:nvPr/>
            </p:nvGrpSpPr>
            <p:grpSpPr>
              <a:xfrm>
                <a:off x="1692428" y="5912022"/>
                <a:ext cx="1655435" cy="362178"/>
                <a:chOff x="252268" y="5805264"/>
                <a:chExt cx="1655435" cy="504056"/>
              </a:xfrm>
              <a:solidFill>
                <a:schemeClr val="bg1">
                  <a:lumMod val="65000"/>
                  <a:lumOff val="35000"/>
                </a:schemeClr>
              </a:solidFill>
            </p:grpSpPr>
            <p:sp>
              <p:nvSpPr>
                <p:cNvPr id="33" name="正方形/長方形 32"/>
                <p:cNvSpPr/>
                <p:nvPr/>
              </p:nvSpPr>
              <p:spPr>
                <a:xfrm>
                  <a:off x="252268" y="5805264"/>
                  <a:ext cx="1439411" cy="504056"/>
                </a:xfrm>
                <a:prstGeom prst="rect">
                  <a:avLst/>
                </a:prstGeom>
                <a:grpFill/>
                <a:ln>
                  <a:solidFill>
                    <a:schemeClr val="bg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二等辺三角形 33"/>
                <p:cNvSpPr/>
                <p:nvPr/>
              </p:nvSpPr>
              <p:spPr>
                <a:xfrm rot="5400000">
                  <a:off x="1548038" y="5949655"/>
                  <a:ext cx="504056" cy="215274"/>
                </a:xfrm>
                <a:prstGeom prst="triangle">
                  <a:avLst/>
                </a:prstGeom>
                <a:grpFill/>
                <a:ln>
                  <a:solidFill>
                    <a:schemeClr val="bg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5" name="グループ化 24"/>
              <p:cNvGrpSpPr/>
              <p:nvPr/>
            </p:nvGrpSpPr>
            <p:grpSpPr>
              <a:xfrm>
                <a:off x="971225" y="5912022"/>
                <a:ext cx="935730" cy="362178"/>
                <a:chOff x="971973" y="5805264"/>
                <a:chExt cx="935730" cy="504056"/>
              </a:xfrm>
              <a:solidFill>
                <a:schemeClr val="bg1">
                  <a:lumMod val="75000"/>
                  <a:lumOff val="25000"/>
                </a:schemeClr>
              </a:solidFill>
            </p:grpSpPr>
            <p:sp>
              <p:nvSpPr>
                <p:cNvPr id="31" name="正方形/長方形 30"/>
                <p:cNvSpPr/>
                <p:nvPr/>
              </p:nvSpPr>
              <p:spPr>
                <a:xfrm>
                  <a:off x="971973" y="5805264"/>
                  <a:ext cx="719706" cy="504056"/>
                </a:xfrm>
                <a:prstGeom prst="rect">
                  <a:avLst/>
                </a:prstGeom>
                <a:grpFill/>
                <a:ln>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二等辺三角形 31"/>
                <p:cNvSpPr/>
                <p:nvPr/>
              </p:nvSpPr>
              <p:spPr>
                <a:xfrm rot="5400000">
                  <a:off x="1548038" y="5949655"/>
                  <a:ext cx="504056" cy="215274"/>
                </a:xfrm>
                <a:prstGeom prst="triangle">
                  <a:avLst/>
                </a:prstGeom>
                <a:grpFill/>
                <a:ln>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6" name="テキスト ボックス 25"/>
              <p:cNvSpPr txBox="1"/>
              <p:nvPr/>
            </p:nvSpPr>
            <p:spPr>
              <a:xfrm>
                <a:off x="1208786" y="5908445"/>
                <a:ext cx="317716" cy="369332"/>
              </a:xfrm>
              <a:prstGeom prst="rect">
                <a:avLst/>
              </a:prstGeom>
              <a:noFill/>
            </p:spPr>
            <p:txBody>
              <a:bodyPr wrap="none" rtlCol="0">
                <a:normAutofit fontScale="25000" lnSpcReduction="20000"/>
              </a:bodyPr>
              <a:lstStyle/>
              <a:p>
                <a:pPr algn="ctr"/>
                <a:r>
                  <a:rPr kumimoji="1" lang="en-US" altLang="ja-JP" dirty="0" smtClean="0"/>
                  <a:t>1</a:t>
                </a:r>
                <a:endParaRPr kumimoji="1" lang="ja-JP" altLang="en-US" dirty="0"/>
              </a:p>
            </p:txBody>
          </p:sp>
          <p:sp>
            <p:nvSpPr>
              <p:cNvPr id="27" name="テキスト ボックス 26"/>
              <p:cNvSpPr txBox="1"/>
              <p:nvPr/>
            </p:nvSpPr>
            <p:spPr>
              <a:xfrm>
                <a:off x="2396918" y="5908445"/>
                <a:ext cx="317716" cy="369332"/>
              </a:xfrm>
              <a:prstGeom prst="rect">
                <a:avLst/>
              </a:prstGeom>
              <a:noFill/>
            </p:spPr>
            <p:txBody>
              <a:bodyPr wrap="none" rtlCol="0">
                <a:normAutofit fontScale="25000" lnSpcReduction="20000"/>
              </a:bodyPr>
              <a:lstStyle/>
              <a:p>
                <a:pPr algn="ctr"/>
                <a:r>
                  <a:rPr lang="en-US" altLang="ja-JP" dirty="0"/>
                  <a:t>2</a:t>
                </a:r>
                <a:endParaRPr kumimoji="1" lang="ja-JP" altLang="en-US" dirty="0"/>
              </a:p>
            </p:txBody>
          </p:sp>
          <p:sp>
            <p:nvSpPr>
              <p:cNvPr id="28" name="テキスト ボックス 27"/>
              <p:cNvSpPr txBox="1"/>
              <p:nvPr/>
            </p:nvSpPr>
            <p:spPr>
              <a:xfrm>
                <a:off x="4953202" y="5908445"/>
                <a:ext cx="317716" cy="369332"/>
              </a:xfrm>
              <a:prstGeom prst="rect">
                <a:avLst/>
              </a:prstGeom>
              <a:noFill/>
            </p:spPr>
            <p:txBody>
              <a:bodyPr wrap="none" rtlCol="0">
                <a:normAutofit fontScale="25000" lnSpcReduction="20000"/>
              </a:bodyPr>
              <a:lstStyle/>
              <a:p>
                <a:pPr algn="ctr"/>
                <a:r>
                  <a:rPr lang="en-US" altLang="ja-JP" dirty="0" smtClean="0">
                    <a:solidFill>
                      <a:schemeClr val="bg1"/>
                    </a:solidFill>
                  </a:rPr>
                  <a:t>3</a:t>
                </a:r>
                <a:endParaRPr kumimoji="1" lang="ja-JP" altLang="en-US" dirty="0">
                  <a:solidFill>
                    <a:schemeClr val="bg1"/>
                  </a:solidFill>
                </a:endParaRPr>
              </a:p>
            </p:txBody>
          </p:sp>
          <p:sp>
            <p:nvSpPr>
              <p:cNvPr id="29" name="テキスト ボックス 28"/>
              <p:cNvSpPr txBox="1"/>
              <p:nvPr/>
            </p:nvSpPr>
            <p:spPr>
              <a:xfrm>
                <a:off x="7045790" y="5908445"/>
                <a:ext cx="317715" cy="369332"/>
              </a:xfrm>
              <a:prstGeom prst="rect">
                <a:avLst/>
              </a:prstGeom>
              <a:noFill/>
            </p:spPr>
            <p:txBody>
              <a:bodyPr wrap="none" rtlCol="0">
                <a:normAutofit fontScale="25000" lnSpcReduction="20000"/>
              </a:bodyPr>
              <a:lstStyle/>
              <a:p>
                <a:pPr algn="ctr"/>
                <a:r>
                  <a:rPr lang="en-US" altLang="ja-JP" dirty="0" smtClean="0"/>
                  <a:t>4</a:t>
                </a:r>
                <a:endParaRPr kumimoji="1" lang="ja-JP" altLang="en-US" dirty="0"/>
              </a:p>
            </p:txBody>
          </p:sp>
          <p:sp>
            <p:nvSpPr>
              <p:cNvPr id="30" name="テキスト ボックス 29"/>
              <p:cNvSpPr txBox="1"/>
              <p:nvPr/>
            </p:nvSpPr>
            <p:spPr>
              <a:xfrm>
                <a:off x="7797431" y="5908445"/>
                <a:ext cx="302961" cy="369332"/>
              </a:xfrm>
              <a:prstGeom prst="rect">
                <a:avLst/>
              </a:prstGeom>
              <a:noFill/>
            </p:spPr>
            <p:txBody>
              <a:bodyPr wrap="none" rtlCol="0">
                <a:normAutofit fontScale="25000" lnSpcReduction="20000"/>
              </a:bodyPr>
              <a:lstStyle/>
              <a:p>
                <a:pPr algn="ctr"/>
                <a:r>
                  <a:rPr lang="en-US" altLang="ja-JP" dirty="0" smtClean="0"/>
                  <a:t>5</a:t>
                </a:r>
                <a:endParaRPr kumimoji="1" lang="ja-JP" altLang="en-US" dirty="0"/>
              </a:p>
            </p:txBody>
          </p:sp>
        </p:grpSp>
      </p:grpSp>
      <p:sp>
        <p:nvSpPr>
          <p:cNvPr id="3" name="テキスト ボックス 2"/>
          <p:cNvSpPr txBox="1"/>
          <p:nvPr/>
        </p:nvSpPr>
        <p:spPr>
          <a:xfrm>
            <a:off x="396391" y="3014252"/>
            <a:ext cx="4463641" cy="1200329"/>
          </a:xfrm>
          <a:prstGeom prst="rect">
            <a:avLst/>
          </a:prstGeom>
          <a:noFill/>
        </p:spPr>
        <p:txBody>
          <a:bodyPr wrap="square" rtlCol="0">
            <a:spAutoFit/>
          </a:bodyPr>
          <a:lstStyle/>
          <a:p>
            <a:r>
              <a:rPr kumimoji="1" lang="ja-JP" altLang="en-US" sz="3600" dirty="0" smtClean="0"/>
              <a:t>札幌市地下鉄車内の</a:t>
            </a:r>
            <a:endParaRPr kumimoji="1" lang="en-US" altLang="ja-JP" sz="3600" dirty="0" smtClean="0"/>
          </a:p>
          <a:p>
            <a:r>
              <a:rPr kumimoji="1" lang="ja-JP" altLang="en-US" sz="3600" dirty="0" smtClean="0"/>
              <a:t>位置表示</a:t>
            </a:r>
            <a:endParaRPr kumimoji="1" lang="ja-JP" altLang="en-US" sz="3600" dirty="0"/>
          </a:p>
        </p:txBody>
      </p:sp>
      <p:sp>
        <p:nvSpPr>
          <p:cNvPr id="5" name="スライド番号プレースホルダー 4"/>
          <p:cNvSpPr>
            <a:spLocks noGrp="1"/>
          </p:cNvSpPr>
          <p:nvPr>
            <p:ph type="sldNum" sz="quarter" idx="12"/>
          </p:nvPr>
        </p:nvSpPr>
        <p:spPr/>
        <p:txBody>
          <a:bodyPr/>
          <a:lstStyle/>
          <a:p>
            <a:fld id="{749DC45D-918B-423E-B5AE-ED0B78335A00}" type="slidenum">
              <a:rPr lang="ja-JP" altLang="en-US" smtClean="0"/>
              <a:pPr/>
              <a:t>63</a:t>
            </a:fld>
            <a:r>
              <a:rPr lang="en-US" altLang="ja-JP" smtClean="0"/>
              <a:t>/81</a:t>
            </a:r>
            <a:endParaRPr lang="ja-JP" altLang="en-US" dirty="0"/>
          </a:p>
        </p:txBody>
      </p:sp>
    </p:spTree>
    <p:extLst>
      <p:ext uri="{BB962C8B-B14F-4D97-AF65-F5344CB8AC3E}">
        <p14:creationId xmlns:p14="http://schemas.microsoft.com/office/powerpoint/2010/main" val="362806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2">
                                            <p:txEl>
                                              <p:pRg st="0" end="0"/>
                                            </p:txEl>
                                          </p:spTgt>
                                        </p:tgtEl>
                                        <p:attrNameLst>
                                          <p:attrName>style.visibility</p:attrName>
                                        </p:attrNameLst>
                                      </p:cBhvr>
                                      <p:to>
                                        <p:strVal val="visible"/>
                                      </p:to>
                                    </p:set>
                                    <p:animEffect transition="in" filter="fade">
                                      <p:cBhvr>
                                        <p:cTn id="10" dur="500"/>
                                        <p:tgtEl>
                                          <p:spTgt spid="4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8261" y="1196751"/>
            <a:ext cx="4747795" cy="5146065"/>
          </a:xfrm>
          <a:prstGeom prst="rect">
            <a:avLst/>
          </a:prstGeom>
        </p:spPr>
      </p:pic>
      <p:sp>
        <p:nvSpPr>
          <p:cNvPr id="2" name="タイトル 1"/>
          <p:cNvSpPr>
            <a:spLocks noGrp="1"/>
          </p:cNvSpPr>
          <p:nvPr>
            <p:ph type="title"/>
          </p:nvPr>
        </p:nvSpPr>
        <p:spPr/>
        <p:txBody>
          <a:bodyPr/>
          <a:lstStyle/>
          <a:p>
            <a:r>
              <a:rPr kumimoji="1" lang="en-US" altLang="ja-JP" dirty="0" smtClean="0"/>
              <a:t>KISS</a:t>
            </a:r>
            <a:r>
              <a:rPr lang="ja-JP" altLang="en-US" sz="4000" dirty="0"/>
              <a:t> </a:t>
            </a:r>
            <a:r>
              <a:rPr kumimoji="1" lang="en-US" altLang="ja-JP" sz="4000" dirty="0" smtClean="0"/>
              <a:t>(Keep It Simple Stupid)</a:t>
            </a:r>
            <a:endParaRPr kumimoji="1" lang="ja-JP" altLang="en-US" sz="4000" dirty="0"/>
          </a:p>
        </p:txBody>
      </p:sp>
      <p:sp>
        <p:nvSpPr>
          <p:cNvPr id="6" name="コンテンツ プレースホルダー 2"/>
          <p:cNvSpPr>
            <a:spLocks noGrp="1"/>
          </p:cNvSpPr>
          <p:nvPr>
            <p:ph idx="1"/>
          </p:nvPr>
        </p:nvSpPr>
        <p:spPr>
          <a:xfrm>
            <a:off x="5220072" y="1268760"/>
            <a:ext cx="3744416" cy="2880320"/>
          </a:xfrm>
        </p:spPr>
        <p:txBody>
          <a:bodyPr>
            <a:noAutofit/>
          </a:bodyPr>
          <a:lstStyle/>
          <a:p>
            <a:pPr marL="0" indent="0">
              <a:buNone/>
            </a:pPr>
            <a:r>
              <a:rPr lang="ja-JP" altLang="en-US" dirty="0"/>
              <a:t>復興の狼煙</a:t>
            </a:r>
            <a:endParaRPr lang="en-US" altLang="ja-JP" dirty="0"/>
          </a:p>
          <a:p>
            <a:pPr marL="0" indent="0">
              <a:buNone/>
            </a:pPr>
            <a:r>
              <a:rPr lang="ja-JP" altLang="en-US" dirty="0"/>
              <a:t>ポスター</a:t>
            </a:r>
            <a:endParaRPr lang="en-US" altLang="ja-JP" dirty="0"/>
          </a:p>
          <a:p>
            <a:pPr marL="0" indent="0">
              <a:buNone/>
            </a:pPr>
            <a:r>
              <a:rPr lang="ja-JP" altLang="en-US" dirty="0"/>
              <a:t>プロジェクト</a:t>
            </a:r>
            <a:endParaRPr lang="en-US" altLang="ja-JP" dirty="0"/>
          </a:p>
          <a:p>
            <a:pPr marL="0" indent="0">
              <a:buNone/>
            </a:pPr>
            <a:r>
              <a:rPr lang="en-US" altLang="ja-JP" sz="2600" dirty="0"/>
              <a:t>http://fukkou-noroshi.jp</a:t>
            </a:r>
          </a:p>
        </p:txBody>
      </p:sp>
      <p:sp>
        <p:nvSpPr>
          <p:cNvPr id="5" name="スライド番号プレースホルダー 4"/>
          <p:cNvSpPr>
            <a:spLocks noGrp="1"/>
          </p:cNvSpPr>
          <p:nvPr>
            <p:ph type="sldNum" sz="quarter" idx="12"/>
          </p:nvPr>
        </p:nvSpPr>
        <p:spPr/>
        <p:txBody>
          <a:bodyPr/>
          <a:lstStyle/>
          <a:p>
            <a:fld id="{749DC45D-918B-423E-B5AE-ED0B78335A00}" type="slidenum">
              <a:rPr lang="ja-JP" altLang="en-US" smtClean="0"/>
              <a:pPr/>
              <a:t>64</a:t>
            </a:fld>
            <a:r>
              <a:rPr lang="en-US" altLang="ja-JP" smtClean="0"/>
              <a:t>/81</a:t>
            </a:r>
            <a:endParaRPr lang="ja-JP" altLang="en-US" dirty="0"/>
          </a:p>
        </p:txBody>
      </p:sp>
    </p:spTree>
    <p:extLst>
      <p:ext uri="{BB962C8B-B14F-4D97-AF65-F5344CB8AC3E}">
        <p14:creationId xmlns:p14="http://schemas.microsoft.com/office/powerpoint/2010/main" val="264384579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z="4400" dirty="0" smtClean="0"/>
              <a:t>「画面構成の基本」</a:t>
            </a:r>
            <a:r>
              <a:rPr kumimoji="1" lang="ja-JP" altLang="en-US" dirty="0" smtClean="0"/>
              <a:t>の小まとめ</a:t>
            </a:r>
            <a:endParaRPr kumimoji="1" lang="ja-JP" altLang="en-US" dirty="0"/>
          </a:p>
        </p:txBody>
      </p:sp>
      <p:sp>
        <p:nvSpPr>
          <p:cNvPr id="4" name="コンテンツ プレースホルダー 2"/>
          <p:cNvSpPr>
            <a:spLocks noGrp="1"/>
          </p:cNvSpPr>
          <p:nvPr>
            <p:ph idx="1"/>
          </p:nvPr>
        </p:nvSpPr>
        <p:spPr>
          <a:xfrm>
            <a:off x="611560" y="1304764"/>
            <a:ext cx="7488832" cy="4248472"/>
          </a:xfrm>
        </p:spPr>
        <p:txBody>
          <a:bodyPr>
            <a:noAutofit/>
          </a:bodyPr>
          <a:lstStyle/>
          <a:p>
            <a:pPr marL="285750" indent="-285750">
              <a:lnSpc>
                <a:spcPts val="6800"/>
              </a:lnSpc>
              <a:spcBef>
                <a:spcPts val="1200"/>
              </a:spcBef>
            </a:pPr>
            <a:r>
              <a:rPr lang="ja-JP" altLang="en-US" dirty="0"/>
              <a:t>文字は大きく見やすく</a:t>
            </a:r>
            <a:endParaRPr lang="en-US" altLang="ja-JP" dirty="0"/>
          </a:p>
          <a:p>
            <a:pPr marL="285750" indent="-285750">
              <a:lnSpc>
                <a:spcPts val="6800"/>
              </a:lnSpc>
              <a:spcBef>
                <a:spcPts val="1200"/>
              </a:spcBef>
            </a:pPr>
            <a:r>
              <a:rPr lang="ja-JP" altLang="en-US" dirty="0"/>
              <a:t>グラフ</a:t>
            </a:r>
            <a:r>
              <a:rPr lang="ja-JP" altLang="en-US" dirty="0" smtClean="0"/>
              <a:t>の</a:t>
            </a:r>
            <a:r>
              <a:rPr lang="ja-JP" altLang="en-US" dirty="0"/>
              <a:t>主張をはっきりと</a:t>
            </a:r>
            <a:endParaRPr lang="en-US" altLang="ja-JP" dirty="0"/>
          </a:p>
          <a:p>
            <a:pPr marL="285750" indent="-285750">
              <a:lnSpc>
                <a:spcPts val="6800"/>
              </a:lnSpc>
              <a:spcBef>
                <a:spcPts val="1200"/>
              </a:spcBef>
            </a:pPr>
            <a:r>
              <a:rPr lang="ja-JP" altLang="en-US" dirty="0" smtClean="0"/>
              <a:t>配色に気配りを</a:t>
            </a:r>
            <a:endParaRPr lang="en-US" altLang="ja-JP" dirty="0"/>
          </a:p>
          <a:p>
            <a:pPr marL="285750" indent="-285750">
              <a:lnSpc>
                <a:spcPts val="6800"/>
              </a:lnSpc>
              <a:spcBef>
                <a:spcPts val="1200"/>
              </a:spcBef>
            </a:pPr>
            <a:r>
              <a:rPr lang="en-US" altLang="ja-JP" dirty="0"/>
              <a:t>Keep It Simple Stupid</a:t>
            </a:r>
          </a:p>
        </p:txBody>
      </p:sp>
      <p:sp>
        <p:nvSpPr>
          <p:cNvPr id="5" name="スライド番号プレースホルダー 4"/>
          <p:cNvSpPr>
            <a:spLocks noGrp="1"/>
          </p:cNvSpPr>
          <p:nvPr>
            <p:ph type="sldNum" sz="quarter" idx="12"/>
          </p:nvPr>
        </p:nvSpPr>
        <p:spPr/>
        <p:txBody>
          <a:bodyPr/>
          <a:lstStyle/>
          <a:p>
            <a:fld id="{749DC45D-918B-423E-B5AE-ED0B78335A00}" type="slidenum">
              <a:rPr lang="ja-JP" altLang="en-US" smtClean="0"/>
              <a:pPr/>
              <a:t>65</a:t>
            </a:fld>
            <a:r>
              <a:rPr lang="en-US" altLang="ja-JP" smtClean="0"/>
              <a:t>/81</a:t>
            </a:r>
            <a:endParaRPr lang="ja-JP" altLang="en-US" dirty="0"/>
          </a:p>
        </p:txBody>
      </p:sp>
    </p:spTree>
    <p:extLst>
      <p:ext uri="{BB962C8B-B14F-4D97-AF65-F5344CB8AC3E}">
        <p14:creationId xmlns:p14="http://schemas.microsoft.com/office/powerpoint/2010/main" val="363903184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p:cNvPicPr>
            <a:picLocks noChangeAspect="1"/>
          </p:cNvPicPr>
          <p:nvPr/>
        </p:nvPicPr>
        <p:blipFill>
          <a:blip r:embed="rId3">
            <a:extLst>
              <a:ext uri="{BEBA8EAE-BF5A-486C-A8C5-ECC9F3942E4B}">
                <a14:imgProps xmlns:a14="http://schemas.microsoft.com/office/drawing/2010/main">
                  <a14:imgLayer r:embed="rId4">
                    <a14:imgEffect>
                      <a14:brightnessContrast bright="-10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タイトル 1"/>
          <p:cNvSpPr>
            <a:spLocks noGrp="1"/>
          </p:cNvSpPr>
          <p:nvPr>
            <p:ph type="title"/>
          </p:nvPr>
        </p:nvSpPr>
        <p:spPr/>
        <p:txBody>
          <a:bodyPr/>
          <a:lstStyle/>
          <a:p>
            <a:r>
              <a:rPr lang="ja-JP" altLang="en-US" dirty="0">
                <a:latin typeface="+mj-ea"/>
              </a:rPr>
              <a:t>メニュー</a:t>
            </a:r>
            <a:endParaRPr kumimoji="1" lang="ja-JP" altLang="en-US" dirty="0">
              <a:latin typeface="+mj-ea"/>
            </a:endParaRPr>
          </a:p>
        </p:txBody>
      </p:sp>
      <p:grpSp>
        <p:nvGrpSpPr>
          <p:cNvPr id="3" name="グループ化 2"/>
          <p:cNvGrpSpPr/>
          <p:nvPr/>
        </p:nvGrpSpPr>
        <p:grpSpPr>
          <a:xfrm>
            <a:off x="827584" y="1196752"/>
            <a:ext cx="8208912" cy="4166011"/>
            <a:chOff x="827584" y="1196752"/>
            <a:chExt cx="8208912" cy="4166011"/>
          </a:xfrm>
        </p:grpSpPr>
        <p:sp>
          <p:nvSpPr>
            <p:cNvPr id="11" name="テキスト ボックス 10"/>
            <p:cNvSpPr txBox="1"/>
            <p:nvPr/>
          </p:nvSpPr>
          <p:spPr>
            <a:xfrm>
              <a:off x="827584" y="1196752"/>
              <a:ext cx="8136904" cy="769441"/>
            </a:xfrm>
            <a:prstGeom prst="rect">
              <a:avLst/>
            </a:prstGeom>
            <a:noFill/>
          </p:spPr>
          <p:txBody>
            <a:bodyPr wrap="square" rtlCol="0">
              <a:spAutoFit/>
            </a:bodyPr>
            <a:lstStyle/>
            <a:p>
              <a:r>
                <a:rPr lang="en-US" altLang="ja-JP" sz="4400" dirty="0" smtClean="0">
                  <a:solidFill>
                    <a:schemeClr val="tx1">
                      <a:lumMod val="50000"/>
                    </a:schemeClr>
                  </a:solidFill>
                </a:rPr>
                <a:t>1. </a:t>
              </a:r>
              <a:r>
                <a:rPr lang="ja-JP" altLang="en-US" sz="4400" dirty="0" smtClean="0">
                  <a:solidFill>
                    <a:schemeClr val="tx1">
                      <a:lumMod val="50000"/>
                    </a:schemeClr>
                  </a:solidFill>
                </a:rPr>
                <a:t>プレゼンテーションとは</a:t>
              </a:r>
              <a:endParaRPr lang="en-US" altLang="ja-JP" sz="4400" dirty="0">
                <a:solidFill>
                  <a:schemeClr val="tx1">
                    <a:lumMod val="50000"/>
                  </a:schemeClr>
                </a:solidFill>
              </a:endParaRPr>
            </a:p>
          </p:txBody>
        </p:sp>
        <p:sp>
          <p:nvSpPr>
            <p:cNvPr id="12" name="テキスト ボックス 11"/>
            <p:cNvSpPr txBox="1"/>
            <p:nvPr/>
          </p:nvSpPr>
          <p:spPr>
            <a:xfrm>
              <a:off x="827584" y="2045894"/>
              <a:ext cx="7920880" cy="769441"/>
            </a:xfrm>
            <a:prstGeom prst="rect">
              <a:avLst/>
            </a:prstGeom>
            <a:noFill/>
          </p:spPr>
          <p:txBody>
            <a:bodyPr wrap="square" rtlCol="0">
              <a:spAutoFit/>
            </a:bodyPr>
            <a:lstStyle/>
            <a:p>
              <a:r>
                <a:rPr lang="en-US" altLang="ja-JP" sz="4400" dirty="0">
                  <a:solidFill>
                    <a:schemeClr val="tx1">
                      <a:lumMod val="50000"/>
                    </a:schemeClr>
                  </a:solidFill>
                </a:rPr>
                <a:t>2. </a:t>
              </a:r>
              <a:r>
                <a:rPr lang="ja-JP" altLang="en-US" sz="4400" dirty="0" smtClean="0">
                  <a:solidFill>
                    <a:schemeClr val="tx1">
                      <a:lumMod val="50000"/>
                    </a:schemeClr>
                  </a:solidFill>
                </a:rPr>
                <a:t>準備</a:t>
              </a:r>
              <a:endParaRPr lang="en-US" altLang="ja-JP" sz="4400" dirty="0">
                <a:solidFill>
                  <a:schemeClr val="tx1">
                    <a:lumMod val="50000"/>
                  </a:schemeClr>
                </a:solidFill>
              </a:endParaRPr>
            </a:p>
          </p:txBody>
        </p:sp>
        <p:sp>
          <p:nvSpPr>
            <p:cNvPr id="14" name="テキスト ボックス 13"/>
            <p:cNvSpPr txBox="1"/>
            <p:nvPr/>
          </p:nvSpPr>
          <p:spPr>
            <a:xfrm>
              <a:off x="827584" y="2895037"/>
              <a:ext cx="8208912" cy="769441"/>
            </a:xfrm>
            <a:prstGeom prst="rect">
              <a:avLst/>
            </a:prstGeom>
            <a:noFill/>
          </p:spPr>
          <p:txBody>
            <a:bodyPr wrap="square" rtlCol="0">
              <a:spAutoFit/>
            </a:bodyPr>
            <a:lstStyle/>
            <a:p>
              <a:r>
                <a:rPr lang="en-US" altLang="ja-JP" sz="4400" dirty="0">
                  <a:solidFill>
                    <a:schemeClr val="tx1">
                      <a:lumMod val="50000"/>
                    </a:schemeClr>
                  </a:solidFill>
                </a:rPr>
                <a:t>3. </a:t>
              </a:r>
              <a:r>
                <a:rPr lang="ja-JP" altLang="en-US" sz="4400" dirty="0" smtClean="0">
                  <a:solidFill>
                    <a:schemeClr val="tx1">
                      <a:lumMod val="50000"/>
                    </a:schemeClr>
                  </a:solidFill>
                </a:rPr>
                <a:t>画面構成の基本</a:t>
              </a:r>
              <a:endParaRPr lang="en-US" altLang="ja-JP" sz="4400" dirty="0">
                <a:solidFill>
                  <a:schemeClr val="tx1">
                    <a:lumMod val="50000"/>
                  </a:schemeClr>
                </a:solidFill>
              </a:endParaRPr>
            </a:p>
          </p:txBody>
        </p:sp>
        <p:sp>
          <p:nvSpPr>
            <p:cNvPr id="16" name="テキスト ボックス 15"/>
            <p:cNvSpPr txBox="1"/>
            <p:nvPr/>
          </p:nvSpPr>
          <p:spPr>
            <a:xfrm>
              <a:off x="827584" y="3744180"/>
              <a:ext cx="7632848" cy="769441"/>
            </a:xfrm>
            <a:prstGeom prst="rect">
              <a:avLst/>
            </a:prstGeom>
            <a:noFill/>
          </p:spPr>
          <p:txBody>
            <a:bodyPr wrap="square" rtlCol="0">
              <a:spAutoFit/>
            </a:bodyPr>
            <a:lstStyle/>
            <a:p>
              <a:r>
                <a:rPr lang="en-US" altLang="ja-JP" sz="4400" dirty="0"/>
                <a:t>4. </a:t>
              </a:r>
              <a:r>
                <a:rPr lang="ja-JP" altLang="en-US" sz="4400" dirty="0" smtClean="0"/>
                <a:t>発表本番</a:t>
              </a:r>
              <a:endParaRPr lang="ja-JP" altLang="en-US" sz="4400" dirty="0"/>
            </a:p>
          </p:txBody>
        </p:sp>
        <p:sp>
          <p:nvSpPr>
            <p:cNvPr id="8" name="テキスト ボックス 7"/>
            <p:cNvSpPr txBox="1"/>
            <p:nvPr/>
          </p:nvSpPr>
          <p:spPr>
            <a:xfrm>
              <a:off x="827584" y="4593322"/>
              <a:ext cx="7632848" cy="769441"/>
            </a:xfrm>
            <a:prstGeom prst="rect">
              <a:avLst/>
            </a:prstGeom>
            <a:noFill/>
          </p:spPr>
          <p:txBody>
            <a:bodyPr wrap="square" rtlCol="0">
              <a:spAutoFit/>
            </a:bodyPr>
            <a:lstStyle/>
            <a:p>
              <a:r>
                <a:rPr lang="en-US" altLang="ja-JP" sz="4400" dirty="0" smtClean="0">
                  <a:solidFill>
                    <a:schemeClr val="tx1">
                      <a:lumMod val="50000"/>
                    </a:schemeClr>
                  </a:solidFill>
                </a:rPr>
                <a:t>5. </a:t>
              </a:r>
              <a:r>
                <a:rPr lang="ja-JP" altLang="en-US" sz="4400" dirty="0" smtClean="0">
                  <a:solidFill>
                    <a:schemeClr val="tx1">
                      <a:lumMod val="50000"/>
                    </a:schemeClr>
                  </a:solidFill>
                </a:rPr>
                <a:t>まとめ</a:t>
              </a:r>
              <a:endParaRPr lang="ja-JP" altLang="en-US" sz="4400" dirty="0">
                <a:solidFill>
                  <a:schemeClr val="tx1">
                    <a:lumMod val="50000"/>
                  </a:schemeClr>
                </a:solidFill>
              </a:endParaRPr>
            </a:p>
          </p:txBody>
        </p:sp>
      </p:grpSp>
      <p:grpSp>
        <p:nvGrpSpPr>
          <p:cNvPr id="10" name="グループ化 9"/>
          <p:cNvGrpSpPr/>
          <p:nvPr/>
        </p:nvGrpSpPr>
        <p:grpSpPr>
          <a:xfrm>
            <a:off x="971225" y="5733256"/>
            <a:ext cx="7437524" cy="369332"/>
            <a:chOff x="971225" y="5908445"/>
            <a:chExt cx="7437524" cy="369332"/>
          </a:xfrm>
        </p:grpSpPr>
        <p:grpSp>
          <p:nvGrpSpPr>
            <p:cNvPr id="13" name="グループ化 12"/>
            <p:cNvGrpSpPr/>
            <p:nvPr/>
          </p:nvGrpSpPr>
          <p:grpSpPr>
            <a:xfrm>
              <a:off x="7472646" y="5912022"/>
              <a:ext cx="936103" cy="362178"/>
              <a:chOff x="971600" y="5805264"/>
              <a:chExt cx="936103" cy="504056"/>
            </a:xfrm>
            <a:solidFill>
              <a:schemeClr val="tx1">
                <a:lumMod val="75000"/>
              </a:schemeClr>
            </a:solidFill>
          </p:grpSpPr>
          <p:sp>
            <p:nvSpPr>
              <p:cNvPr id="33" name="正方形/長方形 32"/>
              <p:cNvSpPr/>
              <p:nvPr/>
            </p:nvSpPr>
            <p:spPr>
              <a:xfrm>
                <a:off x="971600" y="5805264"/>
                <a:ext cx="720080" cy="504056"/>
              </a:xfrm>
              <a:prstGeom prst="rect">
                <a:avLst/>
              </a:prstGeom>
              <a:grp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二等辺三角形 33"/>
              <p:cNvSpPr/>
              <p:nvPr/>
            </p:nvSpPr>
            <p:spPr>
              <a:xfrm rot="5400000">
                <a:off x="1548038" y="5949655"/>
                <a:ext cx="504056" cy="215274"/>
              </a:xfrm>
              <a:prstGeom prst="triangle">
                <a:avLst/>
              </a:prstGeom>
              <a:grp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5" name="グループ化 14"/>
            <p:cNvGrpSpPr/>
            <p:nvPr/>
          </p:nvGrpSpPr>
          <p:grpSpPr>
            <a:xfrm>
              <a:off x="6732240" y="5912022"/>
              <a:ext cx="936103" cy="362178"/>
              <a:chOff x="971600" y="5805264"/>
              <a:chExt cx="936103" cy="504056"/>
            </a:xfrm>
            <a:solidFill>
              <a:schemeClr val="tx1">
                <a:lumMod val="65000"/>
              </a:schemeClr>
            </a:solidFill>
          </p:grpSpPr>
          <p:sp>
            <p:nvSpPr>
              <p:cNvPr id="31" name="正方形/長方形 30"/>
              <p:cNvSpPr/>
              <p:nvPr/>
            </p:nvSpPr>
            <p:spPr>
              <a:xfrm>
                <a:off x="971600" y="5805264"/>
                <a:ext cx="720080" cy="504056"/>
              </a:xfrm>
              <a:prstGeom prst="rect">
                <a:avLst/>
              </a:prstGeom>
              <a:solidFill>
                <a:schemeClr val="bg2">
                  <a:lumMod val="40000"/>
                  <a:lumOff val="60000"/>
                </a:schemeClr>
              </a:solid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二等辺三角形 31"/>
              <p:cNvSpPr/>
              <p:nvPr/>
            </p:nvSpPr>
            <p:spPr>
              <a:xfrm rot="5400000">
                <a:off x="1548038" y="5949655"/>
                <a:ext cx="504056" cy="215274"/>
              </a:xfrm>
              <a:prstGeom prst="triangle">
                <a:avLst/>
              </a:prstGeom>
              <a:solidFill>
                <a:schemeClr val="bg2">
                  <a:lumMod val="40000"/>
                  <a:lumOff val="60000"/>
                </a:schemeClr>
              </a:solid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7" name="グループ化 16"/>
            <p:cNvGrpSpPr/>
            <p:nvPr/>
          </p:nvGrpSpPr>
          <p:grpSpPr>
            <a:xfrm>
              <a:off x="3131840" y="5912022"/>
              <a:ext cx="3816423" cy="362178"/>
              <a:chOff x="-1908720" y="5805264"/>
              <a:chExt cx="3816423" cy="504056"/>
            </a:xfrm>
            <a:solidFill>
              <a:schemeClr val="tx1">
                <a:lumMod val="50000"/>
              </a:schemeClr>
            </a:solidFill>
          </p:grpSpPr>
          <p:sp>
            <p:nvSpPr>
              <p:cNvPr id="29" name="正方形/長方形 28"/>
              <p:cNvSpPr/>
              <p:nvPr/>
            </p:nvSpPr>
            <p:spPr>
              <a:xfrm>
                <a:off x="-1908720" y="5805264"/>
                <a:ext cx="3600400" cy="504056"/>
              </a:xfrm>
              <a:prstGeom prst="rect">
                <a:avLst/>
              </a:prstGeom>
              <a:grp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二等辺三角形 29"/>
              <p:cNvSpPr/>
              <p:nvPr/>
            </p:nvSpPr>
            <p:spPr>
              <a:xfrm rot="5400000">
                <a:off x="1548038" y="5949655"/>
                <a:ext cx="504056" cy="215274"/>
              </a:xfrm>
              <a:prstGeom prst="triangle">
                <a:avLst/>
              </a:prstGeom>
              <a:grp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8" name="グループ化 17"/>
            <p:cNvGrpSpPr/>
            <p:nvPr/>
          </p:nvGrpSpPr>
          <p:grpSpPr>
            <a:xfrm>
              <a:off x="1692428" y="5912022"/>
              <a:ext cx="1655435" cy="362178"/>
              <a:chOff x="252268" y="5805264"/>
              <a:chExt cx="1655435" cy="504056"/>
            </a:xfrm>
            <a:solidFill>
              <a:schemeClr val="bg1">
                <a:lumMod val="65000"/>
                <a:lumOff val="35000"/>
              </a:schemeClr>
            </a:solidFill>
          </p:grpSpPr>
          <p:sp>
            <p:nvSpPr>
              <p:cNvPr id="27" name="正方形/長方形 26"/>
              <p:cNvSpPr/>
              <p:nvPr/>
            </p:nvSpPr>
            <p:spPr>
              <a:xfrm>
                <a:off x="252268" y="5805264"/>
                <a:ext cx="1439411" cy="504056"/>
              </a:xfrm>
              <a:prstGeom prst="rect">
                <a:avLst/>
              </a:prstGeom>
              <a:grpFill/>
              <a:ln>
                <a:solidFill>
                  <a:schemeClr val="bg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二等辺三角形 27"/>
              <p:cNvSpPr/>
              <p:nvPr/>
            </p:nvSpPr>
            <p:spPr>
              <a:xfrm rot="5400000">
                <a:off x="1548038" y="5949655"/>
                <a:ext cx="504056" cy="215274"/>
              </a:xfrm>
              <a:prstGeom prst="triangle">
                <a:avLst/>
              </a:prstGeom>
              <a:grpFill/>
              <a:ln>
                <a:solidFill>
                  <a:schemeClr val="bg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9" name="グループ化 18"/>
            <p:cNvGrpSpPr/>
            <p:nvPr/>
          </p:nvGrpSpPr>
          <p:grpSpPr>
            <a:xfrm>
              <a:off x="971225" y="5912022"/>
              <a:ext cx="935730" cy="362178"/>
              <a:chOff x="971973" y="5805264"/>
              <a:chExt cx="935730" cy="504056"/>
            </a:xfrm>
            <a:solidFill>
              <a:schemeClr val="bg1">
                <a:lumMod val="75000"/>
                <a:lumOff val="25000"/>
              </a:schemeClr>
            </a:solidFill>
          </p:grpSpPr>
          <p:sp>
            <p:nvSpPr>
              <p:cNvPr id="25" name="正方形/長方形 24"/>
              <p:cNvSpPr/>
              <p:nvPr/>
            </p:nvSpPr>
            <p:spPr>
              <a:xfrm>
                <a:off x="971973" y="5805264"/>
                <a:ext cx="719706" cy="504056"/>
              </a:xfrm>
              <a:prstGeom prst="rect">
                <a:avLst/>
              </a:prstGeom>
              <a:grpFill/>
              <a:ln>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二等辺三角形 25"/>
              <p:cNvSpPr/>
              <p:nvPr/>
            </p:nvSpPr>
            <p:spPr>
              <a:xfrm rot="5400000">
                <a:off x="1548038" y="5949655"/>
                <a:ext cx="504056" cy="215274"/>
              </a:xfrm>
              <a:prstGeom prst="triangle">
                <a:avLst/>
              </a:prstGeom>
              <a:grpFill/>
              <a:ln>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0" name="テキスト ボックス 19"/>
            <p:cNvSpPr txBox="1"/>
            <p:nvPr/>
          </p:nvSpPr>
          <p:spPr>
            <a:xfrm>
              <a:off x="1187624" y="5908445"/>
              <a:ext cx="360040" cy="369332"/>
            </a:xfrm>
            <a:prstGeom prst="rect">
              <a:avLst/>
            </a:prstGeom>
            <a:noFill/>
          </p:spPr>
          <p:txBody>
            <a:bodyPr wrap="square" rtlCol="0">
              <a:spAutoFit/>
            </a:bodyPr>
            <a:lstStyle/>
            <a:p>
              <a:pPr algn="ctr"/>
              <a:r>
                <a:rPr kumimoji="1" lang="en-US" altLang="ja-JP" dirty="0" smtClean="0"/>
                <a:t>1</a:t>
              </a:r>
              <a:endParaRPr kumimoji="1" lang="ja-JP" altLang="en-US" dirty="0"/>
            </a:p>
          </p:txBody>
        </p:sp>
        <p:sp>
          <p:nvSpPr>
            <p:cNvPr id="21" name="テキスト ボックス 20"/>
            <p:cNvSpPr txBox="1"/>
            <p:nvPr/>
          </p:nvSpPr>
          <p:spPr>
            <a:xfrm>
              <a:off x="2411760" y="5908445"/>
              <a:ext cx="288032" cy="369332"/>
            </a:xfrm>
            <a:prstGeom prst="rect">
              <a:avLst/>
            </a:prstGeom>
            <a:noFill/>
          </p:spPr>
          <p:txBody>
            <a:bodyPr wrap="square" rtlCol="0">
              <a:spAutoFit/>
            </a:bodyPr>
            <a:lstStyle/>
            <a:p>
              <a:pPr algn="ctr"/>
              <a:r>
                <a:rPr lang="en-US" altLang="ja-JP" dirty="0"/>
                <a:t>2</a:t>
              </a:r>
              <a:endParaRPr kumimoji="1" lang="ja-JP" altLang="en-US" dirty="0"/>
            </a:p>
          </p:txBody>
        </p:sp>
        <p:sp>
          <p:nvSpPr>
            <p:cNvPr id="22" name="テキスト ボックス 21"/>
            <p:cNvSpPr txBox="1"/>
            <p:nvPr/>
          </p:nvSpPr>
          <p:spPr>
            <a:xfrm>
              <a:off x="4932040" y="5908445"/>
              <a:ext cx="360040" cy="369332"/>
            </a:xfrm>
            <a:prstGeom prst="rect">
              <a:avLst/>
            </a:prstGeom>
            <a:noFill/>
          </p:spPr>
          <p:txBody>
            <a:bodyPr wrap="square" rtlCol="0">
              <a:spAutoFit/>
            </a:bodyPr>
            <a:lstStyle/>
            <a:p>
              <a:pPr algn="ctr"/>
              <a:r>
                <a:rPr lang="en-US" altLang="ja-JP" dirty="0" smtClean="0"/>
                <a:t>3</a:t>
              </a:r>
              <a:endParaRPr kumimoji="1" lang="ja-JP" altLang="en-US" dirty="0"/>
            </a:p>
          </p:txBody>
        </p:sp>
        <p:sp>
          <p:nvSpPr>
            <p:cNvPr id="23" name="テキスト ボックス 22"/>
            <p:cNvSpPr txBox="1"/>
            <p:nvPr/>
          </p:nvSpPr>
          <p:spPr>
            <a:xfrm>
              <a:off x="7028984" y="5908445"/>
              <a:ext cx="351328" cy="369332"/>
            </a:xfrm>
            <a:prstGeom prst="rect">
              <a:avLst/>
            </a:prstGeom>
            <a:noFill/>
          </p:spPr>
          <p:txBody>
            <a:bodyPr wrap="square" rtlCol="0">
              <a:spAutoFit/>
            </a:bodyPr>
            <a:lstStyle/>
            <a:p>
              <a:pPr algn="ctr"/>
              <a:r>
                <a:rPr lang="en-US" altLang="ja-JP" dirty="0" smtClean="0">
                  <a:solidFill>
                    <a:schemeClr val="bg1"/>
                  </a:solidFill>
                </a:rPr>
                <a:t>4</a:t>
              </a:r>
              <a:endParaRPr kumimoji="1" lang="ja-JP" altLang="en-US" dirty="0">
                <a:solidFill>
                  <a:schemeClr val="bg1"/>
                </a:solidFill>
              </a:endParaRPr>
            </a:p>
          </p:txBody>
        </p:sp>
        <p:sp>
          <p:nvSpPr>
            <p:cNvPr id="24" name="テキスト ボックス 23"/>
            <p:cNvSpPr txBox="1"/>
            <p:nvPr/>
          </p:nvSpPr>
          <p:spPr>
            <a:xfrm>
              <a:off x="7797431" y="5908445"/>
              <a:ext cx="302961" cy="369332"/>
            </a:xfrm>
            <a:prstGeom prst="rect">
              <a:avLst/>
            </a:prstGeom>
            <a:noFill/>
          </p:spPr>
          <p:txBody>
            <a:bodyPr wrap="square" rtlCol="0">
              <a:spAutoFit/>
            </a:bodyPr>
            <a:lstStyle/>
            <a:p>
              <a:pPr algn="ctr"/>
              <a:r>
                <a:rPr lang="en-US" altLang="ja-JP" dirty="0" smtClean="0"/>
                <a:t>5</a:t>
              </a:r>
              <a:endParaRPr kumimoji="1" lang="ja-JP" altLang="en-US" dirty="0"/>
            </a:p>
          </p:txBody>
        </p:sp>
      </p:grpSp>
      <p:sp>
        <p:nvSpPr>
          <p:cNvPr id="5" name="スライド番号プレースホルダー 4"/>
          <p:cNvSpPr>
            <a:spLocks noGrp="1"/>
          </p:cNvSpPr>
          <p:nvPr>
            <p:ph type="sldNum" sz="quarter" idx="12"/>
          </p:nvPr>
        </p:nvSpPr>
        <p:spPr/>
        <p:txBody>
          <a:bodyPr/>
          <a:lstStyle/>
          <a:p>
            <a:fld id="{749DC45D-918B-423E-B5AE-ED0B78335A00}" type="slidenum">
              <a:rPr lang="ja-JP" altLang="en-US" smtClean="0"/>
              <a:pPr/>
              <a:t>66</a:t>
            </a:fld>
            <a:r>
              <a:rPr lang="en-US" altLang="ja-JP" smtClean="0"/>
              <a:t>/81</a:t>
            </a:r>
            <a:endParaRPr lang="ja-JP" altLang="en-US" dirty="0"/>
          </a:p>
        </p:txBody>
      </p:sp>
    </p:spTree>
    <p:extLst>
      <p:ext uri="{BB962C8B-B14F-4D97-AF65-F5344CB8AC3E}">
        <p14:creationId xmlns:p14="http://schemas.microsoft.com/office/powerpoint/2010/main" val="88537540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タイトル 1"/>
          <p:cNvSpPr>
            <a:spLocks noGrp="1"/>
          </p:cNvSpPr>
          <p:nvPr>
            <p:ph type="title"/>
          </p:nvPr>
        </p:nvSpPr>
        <p:spPr>
          <a:solidFill>
            <a:schemeClr val="bg2">
              <a:alpha val="70000"/>
            </a:schemeClr>
          </a:solidFill>
        </p:spPr>
        <p:txBody>
          <a:bodyPr/>
          <a:lstStyle/>
          <a:p>
            <a:r>
              <a:rPr kumimoji="1" lang="ja-JP" altLang="en-US" dirty="0" smtClean="0"/>
              <a:t>プレゼンテーション本番</a:t>
            </a:r>
            <a:endParaRPr kumimoji="1" lang="ja-JP" altLang="en-US" dirty="0"/>
          </a:p>
        </p:txBody>
      </p:sp>
      <p:sp>
        <p:nvSpPr>
          <p:cNvPr id="5" name="コンテンツ プレースホルダー 2"/>
          <p:cNvSpPr>
            <a:spLocks noGrp="1"/>
          </p:cNvSpPr>
          <p:nvPr>
            <p:ph idx="1"/>
          </p:nvPr>
        </p:nvSpPr>
        <p:spPr>
          <a:xfrm>
            <a:off x="251520" y="1268760"/>
            <a:ext cx="8064896" cy="1440160"/>
          </a:xfrm>
          <a:solidFill>
            <a:schemeClr val="bg2">
              <a:alpha val="70000"/>
            </a:schemeClr>
          </a:solidFill>
          <a:effectLst>
            <a:softEdge rad="31750"/>
          </a:effectLst>
        </p:spPr>
        <p:txBody>
          <a:bodyPr>
            <a:noAutofit/>
          </a:bodyPr>
          <a:lstStyle/>
          <a:p>
            <a:pPr marL="0" indent="0">
              <a:spcBef>
                <a:spcPts val="0"/>
              </a:spcBef>
              <a:buNone/>
            </a:pPr>
            <a:r>
              <a:rPr lang="ja-JP" altLang="en-US" dirty="0" smtClean="0"/>
              <a:t>落ち着いて、ゆっくりはっきり</a:t>
            </a:r>
            <a:endParaRPr lang="en-US" altLang="ja-JP" dirty="0" smtClean="0"/>
          </a:p>
          <a:p>
            <a:pPr marL="0" indent="0">
              <a:spcBef>
                <a:spcPts val="0"/>
              </a:spcBef>
              <a:buNone/>
            </a:pPr>
            <a:r>
              <a:rPr lang="ja-JP" altLang="en-US" dirty="0" smtClean="0"/>
              <a:t>聞き手に話しかけるように</a:t>
            </a:r>
            <a:endParaRPr lang="ja-JP" altLang="en-US" dirty="0"/>
          </a:p>
        </p:txBody>
      </p:sp>
      <p:sp>
        <p:nvSpPr>
          <p:cNvPr id="6" name="スライド番号プレースホルダー 5"/>
          <p:cNvSpPr>
            <a:spLocks noGrp="1"/>
          </p:cNvSpPr>
          <p:nvPr>
            <p:ph type="sldNum" sz="quarter" idx="12"/>
          </p:nvPr>
        </p:nvSpPr>
        <p:spPr/>
        <p:txBody>
          <a:bodyPr/>
          <a:lstStyle/>
          <a:p>
            <a:fld id="{749DC45D-918B-423E-B5AE-ED0B78335A00}" type="slidenum">
              <a:rPr lang="ja-JP" altLang="en-US" smtClean="0"/>
              <a:pPr/>
              <a:t>67</a:t>
            </a:fld>
            <a:r>
              <a:rPr lang="en-US" altLang="ja-JP" smtClean="0"/>
              <a:t>/81</a:t>
            </a:r>
            <a:endParaRPr lang="ja-JP" altLang="en-US" dirty="0"/>
          </a:p>
        </p:txBody>
      </p:sp>
    </p:spTree>
    <p:extLst>
      <p:ext uri="{BB962C8B-B14F-4D97-AF65-F5344CB8AC3E}">
        <p14:creationId xmlns:p14="http://schemas.microsoft.com/office/powerpoint/2010/main" val="406610897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タイトル 1"/>
          <p:cNvSpPr>
            <a:spLocks noGrp="1"/>
          </p:cNvSpPr>
          <p:nvPr>
            <p:ph type="title"/>
          </p:nvPr>
        </p:nvSpPr>
        <p:spPr>
          <a:solidFill>
            <a:schemeClr val="bg2">
              <a:alpha val="70000"/>
            </a:schemeClr>
          </a:solidFill>
        </p:spPr>
        <p:txBody>
          <a:bodyPr/>
          <a:lstStyle/>
          <a:p>
            <a:r>
              <a:rPr kumimoji="1" lang="ja-JP" altLang="en-US" dirty="0" smtClean="0"/>
              <a:t>スクリーンに話しかけない</a:t>
            </a:r>
            <a:endParaRPr kumimoji="1" lang="ja-JP" altLang="en-US" dirty="0"/>
          </a:p>
        </p:txBody>
      </p:sp>
      <p:sp>
        <p:nvSpPr>
          <p:cNvPr id="4" name="コンテンツ プレースホルダー 2"/>
          <p:cNvSpPr>
            <a:spLocks noGrp="1"/>
          </p:cNvSpPr>
          <p:nvPr>
            <p:ph idx="1"/>
          </p:nvPr>
        </p:nvSpPr>
        <p:spPr>
          <a:xfrm>
            <a:off x="395536" y="3429000"/>
            <a:ext cx="3744416" cy="2160240"/>
          </a:xfrm>
          <a:solidFill>
            <a:schemeClr val="bg2">
              <a:alpha val="70000"/>
            </a:schemeClr>
          </a:solidFill>
          <a:effectLst>
            <a:softEdge rad="31750"/>
          </a:effectLst>
        </p:spPr>
        <p:txBody>
          <a:bodyPr>
            <a:noAutofit/>
          </a:bodyPr>
          <a:lstStyle/>
          <a:p>
            <a:pPr marL="0" indent="0">
              <a:spcBef>
                <a:spcPts val="0"/>
              </a:spcBef>
              <a:buNone/>
            </a:pPr>
            <a:r>
              <a:rPr lang="ja-JP" altLang="en-US" dirty="0"/>
              <a:t>スクリーンに</a:t>
            </a:r>
            <a:endParaRPr lang="en-US" altLang="ja-JP" dirty="0"/>
          </a:p>
          <a:p>
            <a:pPr marL="0" indent="0">
              <a:spcBef>
                <a:spcPts val="0"/>
              </a:spcBef>
              <a:buNone/>
            </a:pPr>
            <a:r>
              <a:rPr lang="ja-JP" altLang="en-US" dirty="0"/>
              <a:t>伝えたい</a:t>
            </a:r>
            <a:endParaRPr lang="en-US" altLang="ja-JP" dirty="0"/>
          </a:p>
          <a:p>
            <a:pPr marL="0" indent="0">
              <a:spcBef>
                <a:spcPts val="0"/>
              </a:spcBef>
              <a:buNone/>
            </a:pPr>
            <a:r>
              <a:rPr lang="ja-JP" altLang="en-US" dirty="0"/>
              <a:t>わけじゃない</a:t>
            </a:r>
          </a:p>
        </p:txBody>
      </p:sp>
      <p:sp>
        <p:nvSpPr>
          <p:cNvPr id="6" name="スライド番号プレースホルダー 5"/>
          <p:cNvSpPr>
            <a:spLocks noGrp="1"/>
          </p:cNvSpPr>
          <p:nvPr>
            <p:ph type="sldNum" sz="quarter" idx="12"/>
          </p:nvPr>
        </p:nvSpPr>
        <p:spPr/>
        <p:txBody>
          <a:bodyPr/>
          <a:lstStyle/>
          <a:p>
            <a:fld id="{749DC45D-918B-423E-B5AE-ED0B78335A00}" type="slidenum">
              <a:rPr lang="ja-JP" altLang="en-US" smtClean="0"/>
              <a:pPr/>
              <a:t>68</a:t>
            </a:fld>
            <a:r>
              <a:rPr lang="en-US" altLang="ja-JP" smtClean="0"/>
              <a:t>/81</a:t>
            </a:r>
            <a:endParaRPr lang="ja-JP" altLang="en-US" dirty="0"/>
          </a:p>
        </p:txBody>
      </p:sp>
    </p:spTree>
    <p:extLst>
      <p:ext uri="{BB962C8B-B14F-4D97-AF65-F5344CB8AC3E}">
        <p14:creationId xmlns:p14="http://schemas.microsoft.com/office/powerpoint/2010/main" val="158945318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レーザーポインターは不要</a:t>
            </a:r>
            <a:endParaRPr kumimoji="1" lang="ja-JP" altLang="en-US" dirty="0"/>
          </a:p>
        </p:txBody>
      </p:sp>
      <p:cxnSp>
        <p:nvCxnSpPr>
          <p:cNvPr id="5" name="直線コネクタ 4"/>
          <p:cNvCxnSpPr/>
          <p:nvPr/>
        </p:nvCxnSpPr>
        <p:spPr>
          <a:xfrm>
            <a:off x="4881736" y="1340768"/>
            <a:ext cx="0" cy="345638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直線コネクタ 9"/>
          <p:cNvCxnSpPr/>
          <p:nvPr/>
        </p:nvCxnSpPr>
        <p:spPr>
          <a:xfrm flipV="1">
            <a:off x="5220072" y="2636912"/>
            <a:ext cx="622920" cy="7920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直線コネクタ 11"/>
          <p:cNvCxnSpPr/>
          <p:nvPr/>
        </p:nvCxnSpPr>
        <p:spPr>
          <a:xfrm>
            <a:off x="5842992" y="2636912"/>
            <a:ext cx="313184" cy="43204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直線コネクタ 14"/>
          <p:cNvCxnSpPr/>
          <p:nvPr/>
        </p:nvCxnSpPr>
        <p:spPr>
          <a:xfrm flipV="1">
            <a:off x="6156176" y="1412776"/>
            <a:ext cx="1317848" cy="165618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直線矢印コネクタ 18"/>
          <p:cNvCxnSpPr/>
          <p:nvPr/>
        </p:nvCxnSpPr>
        <p:spPr>
          <a:xfrm flipV="1">
            <a:off x="6609928" y="1484784"/>
            <a:ext cx="1440160" cy="1836204"/>
          </a:xfrm>
          <a:prstGeom prst="straightConnector1">
            <a:avLst/>
          </a:prstGeom>
          <a:ln w="76200">
            <a:solidFill>
              <a:schemeClr val="accent4">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sp>
        <p:nvSpPr>
          <p:cNvPr id="20" name="テキスト ボックス 19"/>
          <p:cNvSpPr txBox="1"/>
          <p:nvPr/>
        </p:nvSpPr>
        <p:spPr>
          <a:xfrm>
            <a:off x="6156176" y="3257689"/>
            <a:ext cx="2736304" cy="1323439"/>
          </a:xfrm>
          <a:prstGeom prst="rect">
            <a:avLst/>
          </a:prstGeom>
          <a:noFill/>
          <a:ln>
            <a:noFill/>
          </a:ln>
        </p:spPr>
        <p:txBody>
          <a:bodyPr wrap="square" rtlCol="0">
            <a:spAutoFit/>
          </a:bodyPr>
          <a:lstStyle/>
          <a:p>
            <a:pPr algn="ctr"/>
            <a:r>
              <a:rPr kumimoji="1" lang="ja-JP" altLang="en-US" sz="4000" dirty="0" smtClean="0">
                <a:solidFill>
                  <a:schemeClr val="accent4">
                    <a:lumMod val="60000"/>
                    <a:lumOff val="40000"/>
                  </a:schemeClr>
                </a:solidFill>
              </a:rPr>
              <a:t>時間と</a:t>
            </a:r>
            <a:endParaRPr kumimoji="1" lang="en-US" altLang="ja-JP" sz="4000" dirty="0" smtClean="0">
              <a:solidFill>
                <a:schemeClr val="accent4">
                  <a:lumMod val="60000"/>
                  <a:lumOff val="40000"/>
                </a:schemeClr>
              </a:solidFill>
            </a:endParaRPr>
          </a:p>
          <a:p>
            <a:pPr algn="ctr"/>
            <a:r>
              <a:rPr kumimoji="1" lang="ja-JP" altLang="en-US" sz="4000" dirty="0" smtClean="0">
                <a:solidFill>
                  <a:schemeClr val="accent4">
                    <a:lumMod val="60000"/>
                    <a:lumOff val="40000"/>
                  </a:schemeClr>
                </a:solidFill>
              </a:rPr>
              <a:t>ともに</a:t>
            </a:r>
            <a:r>
              <a:rPr lang="ja-JP" altLang="en-US" sz="4000" dirty="0" smtClean="0">
                <a:solidFill>
                  <a:schemeClr val="accent4">
                    <a:lumMod val="60000"/>
                    <a:lumOff val="40000"/>
                  </a:schemeClr>
                </a:solidFill>
              </a:rPr>
              <a:t>増加</a:t>
            </a:r>
            <a:endParaRPr kumimoji="1" lang="ja-JP" altLang="en-US" sz="4000" dirty="0">
              <a:solidFill>
                <a:schemeClr val="accent4">
                  <a:lumMod val="60000"/>
                  <a:lumOff val="40000"/>
                </a:schemeClr>
              </a:solidFill>
            </a:endParaRPr>
          </a:p>
        </p:txBody>
      </p:sp>
      <p:cxnSp>
        <p:nvCxnSpPr>
          <p:cNvPr id="11" name="直線コネクタ 10"/>
          <p:cNvCxnSpPr/>
          <p:nvPr/>
        </p:nvCxnSpPr>
        <p:spPr>
          <a:xfrm flipH="1">
            <a:off x="4881736" y="4775448"/>
            <a:ext cx="350668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コンテンツ プレースホルダー 2"/>
          <p:cNvSpPr>
            <a:spLocks noGrp="1"/>
          </p:cNvSpPr>
          <p:nvPr>
            <p:ph idx="1"/>
          </p:nvPr>
        </p:nvSpPr>
        <p:spPr>
          <a:xfrm>
            <a:off x="251520" y="1268760"/>
            <a:ext cx="3744416" cy="1440160"/>
          </a:xfrm>
        </p:spPr>
        <p:txBody>
          <a:bodyPr>
            <a:noAutofit/>
          </a:bodyPr>
          <a:lstStyle/>
          <a:p>
            <a:pPr marL="0" indent="0">
              <a:spcBef>
                <a:spcPts val="0"/>
              </a:spcBef>
              <a:buNone/>
            </a:pPr>
            <a:r>
              <a:rPr lang="ja-JP" altLang="en-US" dirty="0" smtClean="0"/>
              <a:t>スクリーンを</a:t>
            </a:r>
            <a:endParaRPr lang="en-US" altLang="ja-JP" dirty="0" smtClean="0"/>
          </a:p>
          <a:p>
            <a:pPr marL="0" indent="0">
              <a:spcBef>
                <a:spcPts val="0"/>
              </a:spcBef>
              <a:buNone/>
            </a:pPr>
            <a:r>
              <a:rPr lang="ja-JP" altLang="en-US" dirty="0"/>
              <a:t>向いてしまう</a:t>
            </a:r>
          </a:p>
        </p:txBody>
      </p:sp>
      <p:pic>
        <p:nvPicPr>
          <p:cNvPr id="3" name="図 2"/>
          <p:cNvPicPr>
            <a:picLocks noChangeAspect="1"/>
          </p:cNvPicPr>
          <p:nvPr/>
        </p:nvPicPr>
        <p:blipFill rotWithShape="1">
          <a:blip r:embed="rId3">
            <a:extLst>
              <a:ext uri="{28A0092B-C50C-407E-A947-70E740481C1C}">
                <a14:useLocalDpi xmlns:a14="http://schemas.microsoft.com/office/drawing/2010/main" val="0"/>
              </a:ext>
            </a:extLst>
          </a:blip>
          <a:srcRect t="9035"/>
          <a:stretch/>
        </p:blipFill>
        <p:spPr>
          <a:xfrm>
            <a:off x="641563" y="2895081"/>
            <a:ext cx="3096344" cy="3660126"/>
          </a:xfrm>
          <a:prstGeom prst="rect">
            <a:avLst/>
          </a:prstGeom>
        </p:spPr>
      </p:pic>
      <p:sp>
        <p:nvSpPr>
          <p:cNvPr id="6" name="スライド番号プレースホルダー 5"/>
          <p:cNvSpPr>
            <a:spLocks noGrp="1"/>
          </p:cNvSpPr>
          <p:nvPr>
            <p:ph type="sldNum" sz="quarter" idx="12"/>
          </p:nvPr>
        </p:nvSpPr>
        <p:spPr/>
        <p:txBody>
          <a:bodyPr/>
          <a:lstStyle/>
          <a:p>
            <a:fld id="{749DC45D-918B-423E-B5AE-ED0B78335A00}" type="slidenum">
              <a:rPr lang="ja-JP" altLang="en-US" smtClean="0"/>
              <a:pPr/>
              <a:t>69</a:t>
            </a:fld>
            <a:r>
              <a:rPr lang="en-US" altLang="ja-JP" smtClean="0"/>
              <a:t>/81</a:t>
            </a:r>
            <a:endParaRPr lang="ja-JP" altLang="en-US" dirty="0"/>
          </a:p>
        </p:txBody>
      </p:sp>
      <p:sp>
        <p:nvSpPr>
          <p:cNvPr id="4" name="テキスト ボックス 3"/>
          <p:cNvSpPr txBox="1"/>
          <p:nvPr/>
        </p:nvSpPr>
        <p:spPr>
          <a:xfrm>
            <a:off x="5765558" y="4819228"/>
            <a:ext cx="1739044" cy="646331"/>
          </a:xfrm>
          <a:prstGeom prst="rect">
            <a:avLst/>
          </a:prstGeom>
          <a:noFill/>
        </p:spPr>
        <p:txBody>
          <a:bodyPr wrap="square" rtlCol="0">
            <a:spAutoFit/>
          </a:bodyPr>
          <a:lstStyle/>
          <a:p>
            <a:pPr algn="ctr"/>
            <a:r>
              <a:rPr kumimoji="1" lang="ja-JP" altLang="en-US" sz="3600" dirty="0" smtClean="0"/>
              <a:t>時間</a:t>
            </a:r>
            <a:endParaRPr kumimoji="1" lang="ja-JP" altLang="en-US" sz="3600" dirty="0"/>
          </a:p>
        </p:txBody>
      </p:sp>
      <p:sp>
        <p:nvSpPr>
          <p:cNvPr id="16" name="テキスト ボックス 15"/>
          <p:cNvSpPr txBox="1"/>
          <p:nvPr/>
        </p:nvSpPr>
        <p:spPr>
          <a:xfrm rot="16200000">
            <a:off x="3667344" y="2679213"/>
            <a:ext cx="1739044" cy="646331"/>
          </a:xfrm>
          <a:prstGeom prst="rect">
            <a:avLst/>
          </a:prstGeom>
          <a:noFill/>
        </p:spPr>
        <p:txBody>
          <a:bodyPr wrap="square" rtlCol="0">
            <a:spAutoFit/>
          </a:bodyPr>
          <a:lstStyle/>
          <a:p>
            <a:pPr algn="ctr"/>
            <a:r>
              <a:rPr kumimoji="1" lang="ja-JP" altLang="en-US" sz="3600" dirty="0" smtClean="0"/>
              <a:t>消費量</a:t>
            </a:r>
            <a:endParaRPr kumimoji="1" lang="ja-JP" altLang="en-US" sz="3600" dirty="0"/>
          </a:p>
        </p:txBody>
      </p:sp>
    </p:spTree>
    <p:extLst>
      <p:ext uri="{BB962C8B-B14F-4D97-AF65-F5344CB8AC3E}">
        <p14:creationId xmlns:p14="http://schemas.microsoft.com/office/powerpoint/2010/main" val="3478645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タイトル 1"/>
          <p:cNvSpPr>
            <a:spLocks noGrp="1"/>
          </p:cNvSpPr>
          <p:nvPr>
            <p:ph type="title"/>
          </p:nvPr>
        </p:nvSpPr>
        <p:spPr>
          <a:solidFill>
            <a:schemeClr val="bg2">
              <a:alpha val="70000"/>
            </a:schemeClr>
          </a:solidFill>
        </p:spPr>
        <p:txBody>
          <a:bodyPr/>
          <a:lstStyle/>
          <a:p>
            <a:r>
              <a:rPr kumimoji="1" lang="ja-JP" altLang="en-US" dirty="0" smtClean="0"/>
              <a:t>その</a:t>
            </a:r>
            <a:r>
              <a:rPr lang="ja-JP" altLang="en-US" dirty="0"/>
              <a:t>１</a:t>
            </a:r>
            <a:r>
              <a:rPr kumimoji="1" lang="en-US" altLang="ja-JP" dirty="0" smtClean="0"/>
              <a:t>.</a:t>
            </a:r>
            <a:r>
              <a:rPr lang="ja-JP" altLang="en-US" dirty="0" smtClean="0"/>
              <a:t>話</a:t>
            </a:r>
            <a:r>
              <a:rPr lang="ja-JP" altLang="en-US" dirty="0"/>
              <a:t>を聞くのは</a:t>
            </a:r>
            <a:r>
              <a:rPr lang="ja-JP" altLang="en-US" dirty="0" smtClean="0"/>
              <a:t>苦痛</a:t>
            </a:r>
            <a:endParaRPr kumimoji="1" lang="ja-JP" altLang="en-US" dirty="0"/>
          </a:p>
        </p:txBody>
      </p:sp>
      <p:sp>
        <p:nvSpPr>
          <p:cNvPr id="5" name="コンテンツ プレースホルダー 2"/>
          <p:cNvSpPr>
            <a:spLocks noGrp="1"/>
          </p:cNvSpPr>
          <p:nvPr>
            <p:ph idx="1"/>
          </p:nvPr>
        </p:nvSpPr>
        <p:spPr>
          <a:xfrm>
            <a:off x="251520" y="1268760"/>
            <a:ext cx="6336704" cy="1440160"/>
          </a:xfrm>
          <a:solidFill>
            <a:schemeClr val="bg2">
              <a:alpha val="70000"/>
            </a:schemeClr>
          </a:solidFill>
          <a:effectLst>
            <a:softEdge rad="31750"/>
          </a:effectLst>
        </p:spPr>
        <p:txBody>
          <a:bodyPr>
            <a:noAutofit/>
          </a:bodyPr>
          <a:lstStyle/>
          <a:p>
            <a:pPr marL="0" indent="0">
              <a:spcBef>
                <a:spcPts val="0"/>
              </a:spcBef>
              <a:buNone/>
            </a:pPr>
            <a:r>
              <a:rPr lang="ja-JP" altLang="en-US" dirty="0" smtClean="0"/>
              <a:t>人</a:t>
            </a:r>
            <a:r>
              <a:rPr lang="ja-JP" altLang="en-US" dirty="0"/>
              <a:t>の</a:t>
            </a:r>
            <a:r>
              <a:rPr lang="ja-JP" altLang="en-US" dirty="0" smtClean="0"/>
              <a:t>話をただ聞くことは</a:t>
            </a:r>
            <a:endParaRPr lang="en-US" altLang="ja-JP" dirty="0" smtClean="0"/>
          </a:p>
          <a:p>
            <a:pPr marL="0" indent="0">
              <a:spcBef>
                <a:spcPts val="0"/>
              </a:spcBef>
              <a:buNone/>
            </a:pPr>
            <a:r>
              <a:rPr lang="ja-JP" altLang="en-US" dirty="0"/>
              <a:t>そもそも</a:t>
            </a:r>
            <a:r>
              <a:rPr lang="ja-JP" altLang="en-US" dirty="0" smtClean="0"/>
              <a:t>面白くない</a:t>
            </a:r>
            <a:endParaRPr lang="en-US" altLang="ja-JP" dirty="0" smtClean="0"/>
          </a:p>
        </p:txBody>
      </p:sp>
      <p:sp>
        <p:nvSpPr>
          <p:cNvPr id="6" name="スライド番号プレースホルダー 5"/>
          <p:cNvSpPr>
            <a:spLocks noGrp="1"/>
          </p:cNvSpPr>
          <p:nvPr>
            <p:ph type="sldNum" sz="quarter" idx="12"/>
          </p:nvPr>
        </p:nvSpPr>
        <p:spPr/>
        <p:txBody>
          <a:bodyPr/>
          <a:lstStyle/>
          <a:p>
            <a:fld id="{749DC45D-918B-423E-B5AE-ED0B78335A00}" type="slidenum">
              <a:rPr lang="ja-JP" altLang="en-US" smtClean="0"/>
              <a:pPr/>
              <a:t>7</a:t>
            </a:fld>
            <a:r>
              <a:rPr lang="en-US" altLang="ja-JP" smtClean="0"/>
              <a:t>/81</a:t>
            </a:r>
            <a:endParaRPr lang="ja-JP" altLang="en-US" dirty="0"/>
          </a:p>
        </p:txBody>
      </p:sp>
    </p:spTree>
    <p:extLst>
      <p:ext uri="{BB962C8B-B14F-4D97-AF65-F5344CB8AC3E}">
        <p14:creationId xmlns:p14="http://schemas.microsoft.com/office/powerpoint/2010/main" val="384062425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タイトル 1"/>
          <p:cNvSpPr>
            <a:spLocks noGrp="1"/>
          </p:cNvSpPr>
          <p:nvPr>
            <p:ph type="title"/>
          </p:nvPr>
        </p:nvSpPr>
        <p:spPr/>
        <p:txBody>
          <a:bodyPr/>
          <a:lstStyle/>
          <a:p>
            <a:r>
              <a:rPr lang="ja-JP" altLang="en-US" dirty="0"/>
              <a:t>原稿</a:t>
            </a:r>
            <a:r>
              <a:rPr lang="ja-JP" altLang="en-US" dirty="0" smtClean="0"/>
              <a:t>を読まない</a:t>
            </a:r>
            <a:endParaRPr kumimoji="1" lang="ja-JP" altLang="en-US" dirty="0"/>
          </a:p>
        </p:txBody>
      </p:sp>
      <p:sp>
        <p:nvSpPr>
          <p:cNvPr id="4" name="テキスト ボックス 3"/>
          <p:cNvSpPr txBox="1"/>
          <p:nvPr/>
        </p:nvSpPr>
        <p:spPr>
          <a:xfrm>
            <a:off x="251520" y="2996952"/>
            <a:ext cx="6840760" cy="923330"/>
          </a:xfrm>
          <a:prstGeom prst="rect">
            <a:avLst/>
          </a:prstGeom>
          <a:noFill/>
        </p:spPr>
        <p:txBody>
          <a:bodyPr wrap="square" rtlCol="0">
            <a:spAutoFit/>
          </a:bodyPr>
          <a:lstStyle/>
          <a:p>
            <a:r>
              <a:rPr kumimoji="1" lang="ja-JP" altLang="en-US" sz="4400" dirty="0" smtClean="0"/>
              <a:t>目安：</a:t>
            </a:r>
            <a:r>
              <a:rPr kumimoji="1" lang="en-US" altLang="ja-JP" sz="5400" dirty="0" smtClean="0">
                <a:solidFill>
                  <a:schemeClr val="accent4">
                    <a:lumMod val="60000"/>
                    <a:lumOff val="40000"/>
                  </a:schemeClr>
                </a:solidFill>
              </a:rPr>
              <a:t>300</a:t>
            </a:r>
            <a:r>
              <a:rPr kumimoji="1" lang="ja-JP" altLang="en-US" sz="5400" dirty="0" smtClean="0">
                <a:solidFill>
                  <a:schemeClr val="accent4">
                    <a:lumMod val="60000"/>
                    <a:lumOff val="40000"/>
                  </a:schemeClr>
                </a:solidFill>
              </a:rPr>
              <a:t>～</a:t>
            </a:r>
            <a:r>
              <a:rPr kumimoji="1" lang="en-US" altLang="ja-JP" sz="5400" dirty="0" smtClean="0">
                <a:solidFill>
                  <a:schemeClr val="accent4">
                    <a:lumMod val="60000"/>
                    <a:lumOff val="40000"/>
                  </a:schemeClr>
                </a:solidFill>
              </a:rPr>
              <a:t>350</a:t>
            </a:r>
            <a:r>
              <a:rPr kumimoji="1" lang="ja-JP" altLang="en-US" sz="4400" dirty="0" smtClean="0"/>
              <a:t>字</a:t>
            </a:r>
            <a:r>
              <a:rPr lang="en-US" altLang="ja-JP" sz="4400" dirty="0"/>
              <a:t> </a:t>
            </a:r>
            <a:r>
              <a:rPr lang="en-US" altLang="ja-JP" sz="4400" dirty="0" smtClean="0"/>
              <a:t>/ </a:t>
            </a:r>
            <a:r>
              <a:rPr lang="ja-JP" altLang="en-US" sz="4400" dirty="0" smtClean="0"/>
              <a:t>分</a:t>
            </a:r>
            <a:endParaRPr kumimoji="1" lang="ja-JP" altLang="en-US" sz="4400" dirty="0"/>
          </a:p>
        </p:txBody>
      </p:sp>
      <p:sp>
        <p:nvSpPr>
          <p:cNvPr id="5" name="コンテンツ プレースホルダー 2"/>
          <p:cNvSpPr>
            <a:spLocks noGrp="1"/>
          </p:cNvSpPr>
          <p:nvPr>
            <p:ph idx="1"/>
          </p:nvPr>
        </p:nvSpPr>
        <p:spPr>
          <a:xfrm>
            <a:off x="246968" y="1268760"/>
            <a:ext cx="7781416" cy="1440160"/>
          </a:xfrm>
        </p:spPr>
        <p:txBody>
          <a:bodyPr>
            <a:noAutofit/>
          </a:bodyPr>
          <a:lstStyle/>
          <a:p>
            <a:pPr marL="0" indent="0">
              <a:spcBef>
                <a:spcPts val="0"/>
              </a:spcBef>
              <a:buNone/>
            </a:pPr>
            <a:r>
              <a:rPr lang="ja-JP" altLang="en-US" dirty="0" smtClean="0"/>
              <a:t>原稿を作る</a:t>
            </a:r>
            <a:r>
              <a:rPr lang="ja-JP" altLang="en-US" dirty="0"/>
              <a:t>ことに意味がある</a:t>
            </a:r>
            <a:endParaRPr lang="en-US" altLang="ja-JP" dirty="0"/>
          </a:p>
          <a:p>
            <a:pPr marL="0" indent="0">
              <a:spcBef>
                <a:spcPts val="0"/>
              </a:spcBef>
              <a:buNone/>
            </a:pPr>
            <a:r>
              <a:rPr lang="ja-JP" altLang="en-US" dirty="0"/>
              <a:t>とちった時の命綱</a:t>
            </a:r>
          </a:p>
        </p:txBody>
      </p:sp>
      <p:sp>
        <p:nvSpPr>
          <p:cNvPr id="6" name="テキスト ボックス 5"/>
          <p:cNvSpPr txBox="1"/>
          <p:nvPr/>
        </p:nvSpPr>
        <p:spPr>
          <a:xfrm>
            <a:off x="251520" y="4149080"/>
            <a:ext cx="6192688" cy="769441"/>
          </a:xfrm>
          <a:prstGeom prst="rect">
            <a:avLst/>
          </a:prstGeom>
          <a:noFill/>
        </p:spPr>
        <p:txBody>
          <a:bodyPr wrap="square" rtlCol="0">
            <a:spAutoFit/>
          </a:bodyPr>
          <a:lstStyle/>
          <a:p>
            <a:r>
              <a:rPr kumimoji="1" lang="ja-JP" altLang="en-US" sz="4400" dirty="0" smtClean="0"/>
              <a:t>何度も発表練習を</a:t>
            </a:r>
            <a:endParaRPr kumimoji="1" lang="ja-JP" altLang="en-US" sz="4400" dirty="0"/>
          </a:p>
        </p:txBody>
      </p:sp>
      <p:sp>
        <p:nvSpPr>
          <p:cNvPr id="8" name="スライド番号プレースホルダー 7"/>
          <p:cNvSpPr>
            <a:spLocks noGrp="1"/>
          </p:cNvSpPr>
          <p:nvPr>
            <p:ph type="sldNum" sz="quarter" idx="12"/>
          </p:nvPr>
        </p:nvSpPr>
        <p:spPr/>
        <p:txBody>
          <a:bodyPr/>
          <a:lstStyle/>
          <a:p>
            <a:fld id="{749DC45D-918B-423E-B5AE-ED0B78335A00}" type="slidenum">
              <a:rPr lang="ja-JP" altLang="en-US" smtClean="0"/>
              <a:pPr/>
              <a:t>70</a:t>
            </a:fld>
            <a:r>
              <a:rPr lang="en-US" altLang="ja-JP" smtClean="0"/>
              <a:t>/81</a:t>
            </a:r>
            <a:endParaRPr lang="ja-JP" altLang="en-US" dirty="0"/>
          </a:p>
        </p:txBody>
      </p:sp>
    </p:spTree>
    <p:extLst>
      <p:ext uri="{BB962C8B-B14F-4D97-AF65-F5344CB8AC3E}">
        <p14:creationId xmlns:p14="http://schemas.microsoft.com/office/powerpoint/2010/main" val="309314564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「発表本番」の小まとめ</a:t>
            </a:r>
            <a:endParaRPr kumimoji="1" lang="ja-JP" altLang="en-US" dirty="0"/>
          </a:p>
        </p:txBody>
      </p:sp>
      <p:sp>
        <p:nvSpPr>
          <p:cNvPr id="4" name="コンテンツ プレースホルダー 2"/>
          <p:cNvSpPr>
            <a:spLocks noGrp="1"/>
          </p:cNvSpPr>
          <p:nvPr>
            <p:ph idx="1"/>
          </p:nvPr>
        </p:nvSpPr>
        <p:spPr>
          <a:xfrm>
            <a:off x="575048" y="1268760"/>
            <a:ext cx="7237312" cy="3168352"/>
          </a:xfrm>
        </p:spPr>
        <p:txBody>
          <a:bodyPr>
            <a:noAutofit/>
          </a:bodyPr>
          <a:lstStyle/>
          <a:p>
            <a:pPr marL="285750" indent="-285750">
              <a:lnSpc>
                <a:spcPts val="6800"/>
              </a:lnSpc>
              <a:spcBef>
                <a:spcPts val="1200"/>
              </a:spcBef>
            </a:pPr>
            <a:r>
              <a:rPr lang="ja-JP" altLang="en-US" dirty="0"/>
              <a:t>聞き手に話しかけよう</a:t>
            </a:r>
            <a:endParaRPr lang="en-US" altLang="ja-JP" dirty="0"/>
          </a:p>
          <a:p>
            <a:pPr marL="285750" indent="-285750">
              <a:lnSpc>
                <a:spcPts val="6800"/>
              </a:lnSpc>
              <a:spcBef>
                <a:spcPts val="1200"/>
              </a:spcBef>
            </a:pPr>
            <a:r>
              <a:rPr lang="ja-JP" altLang="en-US" dirty="0"/>
              <a:t>レーザーポインター</a:t>
            </a:r>
            <a:r>
              <a:rPr lang="ja-JP" altLang="en-US" dirty="0" smtClean="0"/>
              <a:t>は不要</a:t>
            </a:r>
            <a:endParaRPr lang="en-US" altLang="ja-JP" dirty="0" smtClean="0"/>
          </a:p>
          <a:p>
            <a:pPr marL="285750" indent="-285750">
              <a:lnSpc>
                <a:spcPts val="6800"/>
              </a:lnSpc>
              <a:spcBef>
                <a:spcPts val="1200"/>
              </a:spcBef>
            </a:pPr>
            <a:r>
              <a:rPr lang="ja-JP" altLang="en-US" dirty="0" smtClean="0"/>
              <a:t>原稿</a:t>
            </a:r>
            <a:r>
              <a:rPr lang="ja-JP" altLang="en-US" dirty="0"/>
              <a:t>を作るが読まない</a:t>
            </a:r>
            <a:endParaRPr lang="en-US" altLang="ja-JP" dirty="0"/>
          </a:p>
        </p:txBody>
      </p:sp>
      <p:sp>
        <p:nvSpPr>
          <p:cNvPr id="5" name="スライド番号プレースホルダー 4"/>
          <p:cNvSpPr>
            <a:spLocks noGrp="1"/>
          </p:cNvSpPr>
          <p:nvPr>
            <p:ph type="sldNum" sz="quarter" idx="12"/>
          </p:nvPr>
        </p:nvSpPr>
        <p:spPr/>
        <p:txBody>
          <a:bodyPr/>
          <a:lstStyle/>
          <a:p>
            <a:fld id="{749DC45D-918B-423E-B5AE-ED0B78335A00}" type="slidenum">
              <a:rPr lang="ja-JP" altLang="en-US" smtClean="0"/>
              <a:pPr/>
              <a:t>71</a:t>
            </a:fld>
            <a:r>
              <a:rPr lang="en-US" altLang="ja-JP" smtClean="0"/>
              <a:t>/81</a:t>
            </a:r>
            <a:endParaRPr lang="ja-JP" altLang="en-US" dirty="0"/>
          </a:p>
        </p:txBody>
      </p:sp>
    </p:spTree>
    <p:extLst>
      <p:ext uri="{BB962C8B-B14F-4D97-AF65-F5344CB8AC3E}">
        <p14:creationId xmlns:p14="http://schemas.microsoft.com/office/powerpoint/2010/main" val="235107053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p:cNvPicPr>
            <a:picLocks noChangeAspect="1"/>
          </p:cNvPicPr>
          <p:nvPr/>
        </p:nvPicPr>
        <p:blipFill>
          <a:blip r:embed="rId3">
            <a:extLst>
              <a:ext uri="{BEBA8EAE-BF5A-486C-A8C5-ECC9F3942E4B}">
                <a14:imgProps xmlns:a14="http://schemas.microsoft.com/office/drawing/2010/main">
                  <a14:imgLayer r:embed="rId4">
                    <a14:imgEffect>
                      <a14:brightnessContrast bright="-10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タイトル 1"/>
          <p:cNvSpPr>
            <a:spLocks noGrp="1"/>
          </p:cNvSpPr>
          <p:nvPr>
            <p:ph type="title"/>
          </p:nvPr>
        </p:nvSpPr>
        <p:spPr/>
        <p:txBody>
          <a:bodyPr/>
          <a:lstStyle/>
          <a:p>
            <a:r>
              <a:rPr kumimoji="1" lang="ja-JP" altLang="en-US" dirty="0" smtClean="0">
                <a:latin typeface="+mj-ea"/>
              </a:rPr>
              <a:t>メニュー</a:t>
            </a:r>
            <a:endParaRPr kumimoji="1" lang="ja-JP" altLang="en-US" dirty="0">
              <a:latin typeface="+mj-ea"/>
            </a:endParaRPr>
          </a:p>
        </p:txBody>
      </p:sp>
      <p:grpSp>
        <p:nvGrpSpPr>
          <p:cNvPr id="3" name="グループ化 2"/>
          <p:cNvGrpSpPr/>
          <p:nvPr/>
        </p:nvGrpSpPr>
        <p:grpSpPr>
          <a:xfrm>
            <a:off x="827584" y="1196752"/>
            <a:ext cx="8208912" cy="4166011"/>
            <a:chOff x="827584" y="1196752"/>
            <a:chExt cx="8208912" cy="4166011"/>
          </a:xfrm>
        </p:grpSpPr>
        <p:sp>
          <p:nvSpPr>
            <p:cNvPr id="11" name="テキスト ボックス 10"/>
            <p:cNvSpPr txBox="1"/>
            <p:nvPr/>
          </p:nvSpPr>
          <p:spPr>
            <a:xfrm>
              <a:off x="827584" y="1196752"/>
              <a:ext cx="8136904" cy="769441"/>
            </a:xfrm>
            <a:prstGeom prst="rect">
              <a:avLst/>
            </a:prstGeom>
            <a:noFill/>
          </p:spPr>
          <p:txBody>
            <a:bodyPr wrap="square" rtlCol="0">
              <a:spAutoFit/>
            </a:bodyPr>
            <a:lstStyle/>
            <a:p>
              <a:r>
                <a:rPr lang="en-US" altLang="ja-JP" sz="4400" dirty="0" smtClean="0">
                  <a:solidFill>
                    <a:schemeClr val="tx1">
                      <a:lumMod val="50000"/>
                    </a:schemeClr>
                  </a:solidFill>
                </a:rPr>
                <a:t>1. </a:t>
              </a:r>
              <a:r>
                <a:rPr lang="ja-JP" altLang="en-US" sz="4400" dirty="0" smtClean="0">
                  <a:solidFill>
                    <a:schemeClr val="tx1">
                      <a:lumMod val="50000"/>
                    </a:schemeClr>
                  </a:solidFill>
                </a:rPr>
                <a:t>プレゼンテーションとは</a:t>
              </a:r>
              <a:endParaRPr lang="en-US" altLang="ja-JP" sz="4400" dirty="0">
                <a:solidFill>
                  <a:schemeClr val="tx1">
                    <a:lumMod val="50000"/>
                  </a:schemeClr>
                </a:solidFill>
              </a:endParaRPr>
            </a:p>
          </p:txBody>
        </p:sp>
        <p:sp>
          <p:nvSpPr>
            <p:cNvPr id="12" name="テキスト ボックス 11"/>
            <p:cNvSpPr txBox="1"/>
            <p:nvPr/>
          </p:nvSpPr>
          <p:spPr>
            <a:xfrm>
              <a:off x="827584" y="2045894"/>
              <a:ext cx="7920880" cy="769441"/>
            </a:xfrm>
            <a:prstGeom prst="rect">
              <a:avLst/>
            </a:prstGeom>
            <a:noFill/>
          </p:spPr>
          <p:txBody>
            <a:bodyPr wrap="square" rtlCol="0">
              <a:spAutoFit/>
            </a:bodyPr>
            <a:lstStyle/>
            <a:p>
              <a:r>
                <a:rPr lang="en-US" altLang="ja-JP" sz="4400" dirty="0">
                  <a:solidFill>
                    <a:schemeClr val="tx1">
                      <a:lumMod val="50000"/>
                    </a:schemeClr>
                  </a:solidFill>
                </a:rPr>
                <a:t>2. </a:t>
              </a:r>
              <a:r>
                <a:rPr lang="ja-JP" altLang="en-US" sz="4400" dirty="0" smtClean="0">
                  <a:solidFill>
                    <a:schemeClr val="tx1">
                      <a:lumMod val="50000"/>
                    </a:schemeClr>
                  </a:solidFill>
                </a:rPr>
                <a:t>準備</a:t>
              </a:r>
              <a:endParaRPr lang="en-US" altLang="ja-JP" sz="4400" dirty="0">
                <a:solidFill>
                  <a:schemeClr val="tx1">
                    <a:lumMod val="50000"/>
                  </a:schemeClr>
                </a:solidFill>
              </a:endParaRPr>
            </a:p>
          </p:txBody>
        </p:sp>
        <p:sp>
          <p:nvSpPr>
            <p:cNvPr id="14" name="テキスト ボックス 13"/>
            <p:cNvSpPr txBox="1"/>
            <p:nvPr/>
          </p:nvSpPr>
          <p:spPr>
            <a:xfrm>
              <a:off x="827584" y="2895037"/>
              <a:ext cx="8208912" cy="769441"/>
            </a:xfrm>
            <a:prstGeom prst="rect">
              <a:avLst/>
            </a:prstGeom>
            <a:noFill/>
          </p:spPr>
          <p:txBody>
            <a:bodyPr wrap="square" rtlCol="0">
              <a:spAutoFit/>
            </a:bodyPr>
            <a:lstStyle/>
            <a:p>
              <a:r>
                <a:rPr lang="en-US" altLang="ja-JP" sz="4400" dirty="0">
                  <a:solidFill>
                    <a:schemeClr val="tx1">
                      <a:lumMod val="50000"/>
                    </a:schemeClr>
                  </a:solidFill>
                </a:rPr>
                <a:t>3. </a:t>
              </a:r>
              <a:r>
                <a:rPr lang="ja-JP" altLang="en-US" sz="4400" dirty="0" smtClean="0">
                  <a:solidFill>
                    <a:schemeClr val="tx1">
                      <a:lumMod val="50000"/>
                    </a:schemeClr>
                  </a:solidFill>
                </a:rPr>
                <a:t>画面構成の基本</a:t>
              </a:r>
              <a:endParaRPr lang="en-US" altLang="ja-JP" sz="4400" dirty="0">
                <a:solidFill>
                  <a:schemeClr val="tx1">
                    <a:lumMod val="50000"/>
                  </a:schemeClr>
                </a:solidFill>
              </a:endParaRPr>
            </a:p>
          </p:txBody>
        </p:sp>
        <p:sp>
          <p:nvSpPr>
            <p:cNvPr id="16" name="テキスト ボックス 15"/>
            <p:cNvSpPr txBox="1"/>
            <p:nvPr/>
          </p:nvSpPr>
          <p:spPr>
            <a:xfrm>
              <a:off x="827584" y="3744180"/>
              <a:ext cx="7632848" cy="769441"/>
            </a:xfrm>
            <a:prstGeom prst="rect">
              <a:avLst/>
            </a:prstGeom>
            <a:noFill/>
          </p:spPr>
          <p:txBody>
            <a:bodyPr wrap="square" rtlCol="0">
              <a:spAutoFit/>
            </a:bodyPr>
            <a:lstStyle/>
            <a:p>
              <a:r>
                <a:rPr lang="en-US" altLang="ja-JP" sz="4400" dirty="0">
                  <a:solidFill>
                    <a:schemeClr val="tx1">
                      <a:lumMod val="50000"/>
                    </a:schemeClr>
                  </a:solidFill>
                </a:rPr>
                <a:t>4. </a:t>
              </a:r>
              <a:r>
                <a:rPr lang="ja-JP" altLang="en-US" sz="4400" dirty="0" smtClean="0">
                  <a:solidFill>
                    <a:schemeClr val="tx1">
                      <a:lumMod val="50000"/>
                    </a:schemeClr>
                  </a:solidFill>
                </a:rPr>
                <a:t>発表本番</a:t>
              </a:r>
              <a:endParaRPr lang="ja-JP" altLang="en-US" sz="4400" dirty="0">
                <a:solidFill>
                  <a:schemeClr val="tx1">
                    <a:lumMod val="50000"/>
                  </a:schemeClr>
                </a:solidFill>
              </a:endParaRPr>
            </a:p>
          </p:txBody>
        </p:sp>
        <p:sp>
          <p:nvSpPr>
            <p:cNvPr id="8" name="テキスト ボックス 7"/>
            <p:cNvSpPr txBox="1"/>
            <p:nvPr/>
          </p:nvSpPr>
          <p:spPr>
            <a:xfrm>
              <a:off x="827584" y="4593322"/>
              <a:ext cx="7632848" cy="769441"/>
            </a:xfrm>
            <a:prstGeom prst="rect">
              <a:avLst/>
            </a:prstGeom>
            <a:noFill/>
          </p:spPr>
          <p:txBody>
            <a:bodyPr wrap="square" rtlCol="0">
              <a:spAutoFit/>
            </a:bodyPr>
            <a:lstStyle/>
            <a:p>
              <a:r>
                <a:rPr lang="en-US" altLang="ja-JP" sz="4400" dirty="0" smtClean="0"/>
                <a:t>5. </a:t>
              </a:r>
              <a:r>
                <a:rPr lang="ja-JP" altLang="en-US" sz="4400" dirty="0" smtClean="0"/>
                <a:t>まとめ</a:t>
              </a:r>
              <a:endParaRPr lang="ja-JP" altLang="en-US" sz="4400" dirty="0"/>
            </a:p>
          </p:txBody>
        </p:sp>
      </p:grpSp>
      <p:grpSp>
        <p:nvGrpSpPr>
          <p:cNvPr id="10" name="グループ化 9"/>
          <p:cNvGrpSpPr/>
          <p:nvPr/>
        </p:nvGrpSpPr>
        <p:grpSpPr>
          <a:xfrm>
            <a:off x="971225" y="5733256"/>
            <a:ext cx="7437524" cy="369332"/>
            <a:chOff x="971225" y="5908445"/>
            <a:chExt cx="7437524" cy="369332"/>
          </a:xfrm>
        </p:grpSpPr>
        <p:grpSp>
          <p:nvGrpSpPr>
            <p:cNvPr id="13" name="グループ化 12"/>
            <p:cNvGrpSpPr/>
            <p:nvPr/>
          </p:nvGrpSpPr>
          <p:grpSpPr>
            <a:xfrm>
              <a:off x="7472646" y="5912022"/>
              <a:ext cx="936103" cy="362178"/>
              <a:chOff x="971600" y="5805264"/>
              <a:chExt cx="936103" cy="504056"/>
            </a:xfrm>
            <a:solidFill>
              <a:schemeClr val="tx1">
                <a:lumMod val="75000"/>
              </a:schemeClr>
            </a:solidFill>
          </p:grpSpPr>
          <p:sp>
            <p:nvSpPr>
              <p:cNvPr id="33" name="正方形/長方形 32"/>
              <p:cNvSpPr/>
              <p:nvPr/>
            </p:nvSpPr>
            <p:spPr>
              <a:xfrm>
                <a:off x="971600" y="5805264"/>
                <a:ext cx="720080" cy="504056"/>
              </a:xfrm>
              <a:prstGeom prst="rect">
                <a:avLst/>
              </a:prstGeom>
              <a:solidFill>
                <a:schemeClr val="bg2">
                  <a:lumMod val="40000"/>
                  <a:lumOff val="60000"/>
                </a:schemeClr>
              </a:solid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二等辺三角形 33"/>
              <p:cNvSpPr/>
              <p:nvPr/>
            </p:nvSpPr>
            <p:spPr>
              <a:xfrm rot="5400000">
                <a:off x="1548038" y="5949655"/>
                <a:ext cx="504056" cy="215274"/>
              </a:xfrm>
              <a:prstGeom prst="triangle">
                <a:avLst/>
              </a:prstGeom>
              <a:solidFill>
                <a:schemeClr val="bg2">
                  <a:lumMod val="40000"/>
                  <a:lumOff val="60000"/>
                </a:schemeClr>
              </a:solid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5" name="グループ化 14"/>
            <p:cNvGrpSpPr/>
            <p:nvPr/>
          </p:nvGrpSpPr>
          <p:grpSpPr>
            <a:xfrm>
              <a:off x="6732240" y="5912022"/>
              <a:ext cx="936103" cy="362178"/>
              <a:chOff x="971600" y="5805264"/>
              <a:chExt cx="936103" cy="504056"/>
            </a:xfrm>
            <a:solidFill>
              <a:schemeClr val="tx1">
                <a:lumMod val="65000"/>
              </a:schemeClr>
            </a:solidFill>
          </p:grpSpPr>
          <p:sp>
            <p:nvSpPr>
              <p:cNvPr id="31" name="正方形/長方形 30"/>
              <p:cNvSpPr/>
              <p:nvPr/>
            </p:nvSpPr>
            <p:spPr>
              <a:xfrm>
                <a:off x="971600" y="5805264"/>
                <a:ext cx="720080" cy="504056"/>
              </a:xfrm>
              <a:prstGeom prst="rect">
                <a:avLst/>
              </a:prstGeom>
              <a:grpFill/>
              <a:ln>
                <a:solidFill>
                  <a:schemeClr val="tx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二等辺三角形 31"/>
              <p:cNvSpPr/>
              <p:nvPr/>
            </p:nvSpPr>
            <p:spPr>
              <a:xfrm rot="5400000">
                <a:off x="1548038" y="5949655"/>
                <a:ext cx="504056" cy="215274"/>
              </a:xfrm>
              <a:prstGeom prst="triangle">
                <a:avLst/>
              </a:prstGeom>
              <a:grpFill/>
              <a:ln>
                <a:solidFill>
                  <a:schemeClr val="tx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7" name="グループ化 16"/>
            <p:cNvGrpSpPr/>
            <p:nvPr/>
          </p:nvGrpSpPr>
          <p:grpSpPr>
            <a:xfrm>
              <a:off x="3131840" y="5912022"/>
              <a:ext cx="3816423" cy="362178"/>
              <a:chOff x="-1908720" y="5805264"/>
              <a:chExt cx="3816423" cy="504056"/>
            </a:xfrm>
            <a:solidFill>
              <a:schemeClr val="tx1">
                <a:lumMod val="50000"/>
              </a:schemeClr>
            </a:solidFill>
          </p:grpSpPr>
          <p:sp>
            <p:nvSpPr>
              <p:cNvPr id="29" name="正方形/長方形 28"/>
              <p:cNvSpPr/>
              <p:nvPr/>
            </p:nvSpPr>
            <p:spPr>
              <a:xfrm>
                <a:off x="-1908720" y="5805264"/>
                <a:ext cx="3600400" cy="504056"/>
              </a:xfrm>
              <a:prstGeom prst="rect">
                <a:avLst/>
              </a:prstGeom>
              <a:grp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二等辺三角形 29"/>
              <p:cNvSpPr/>
              <p:nvPr/>
            </p:nvSpPr>
            <p:spPr>
              <a:xfrm rot="5400000">
                <a:off x="1548038" y="5949655"/>
                <a:ext cx="504056" cy="215274"/>
              </a:xfrm>
              <a:prstGeom prst="triangle">
                <a:avLst/>
              </a:prstGeom>
              <a:grp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8" name="グループ化 17"/>
            <p:cNvGrpSpPr/>
            <p:nvPr/>
          </p:nvGrpSpPr>
          <p:grpSpPr>
            <a:xfrm>
              <a:off x="1692428" y="5912022"/>
              <a:ext cx="1655435" cy="362178"/>
              <a:chOff x="252268" y="5805264"/>
              <a:chExt cx="1655435" cy="504056"/>
            </a:xfrm>
            <a:solidFill>
              <a:schemeClr val="bg1">
                <a:lumMod val="65000"/>
                <a:lumOff val="35000"/>
              </a:schemeClr>
            </a:solidFill>
          </p:grpSpPr>
          <p:sp>
            <p:nvSpPr>
              <p:cNvPr id="27" name="正方形/長方形 26"/>
              <p:cNvSpPr/>
              <p:nvPr/>
            </p:nvSpPr>
            <p:spPr>
              <a:xfrm>
                <a:off x="252268" y="5805264"/>
                <a:ext cx="1439411" cy="504056"/>
              </a:xfrm>
              <a:prstGeom prst="rect">
                <a:avLst/>
              </a:prstGeom>
              <a:grpFill/>
              <a:ln>
                <a:solidFill>
                  <a:schemeClr val="bg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二等辺三角形 27"/>
              <p:cNvSpPr/>
              <p:nvPr/>
            </p:nvSpPr>
            <p:spPr>
              <a:xfrm rot="5400000">
                <a:off x="1548038" y="5949655"/>
                <a:ext cx="504056" cy="215274"/>
              </a:xfrm>
              <a:prstGeom prst="triangle">
                <a:avLst/>
              </a:prstGeom>
              <a:grpFill/>
              <a:ln>
                <a:solidFill>
                  <a:schemeClr val="bg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9" name="グループ化 18"/>
            <p:cNvGrpSpPr/>
            <p:nvPr/>
          </p:nvGrpSpPr>
          <p:grpSpPr>
            <a:xfrm>
              <a:off x="971225" y="5912022"/>
              <a:ext cx="935730" cy="362178"/>
              <a:chOff x="971973" y="5805264"/>
              <a:chExt cx="935730" cy="504056"/>
            </a:xfrm>
            <a:solidFill>
              <a:schemeClr val="bg1">
                <a:lumMod val="75000"/>
                <a:lumOff val="25000"/>
              </a:schemeClr>
            </a:solidFill>
          </p:grpSpPr>
          <p:sp>
            <p:nvSpPr>
              <p:cNvPr id="25" name="正方形/長方形 24"/>
              <p:cNvSpPr/>
              <p:nvPr/>
            </p:nvSpPr>
            <p:spPr>
              <a:xfrm>
                <a:off x="971973" y="5805264"/>
                <a:ext cx="719706" cy="504056"/>
              </a:xfrm>
              <a:prstGeom prst="rect">
                <a:avLst/>
              </a:prstGeom>
              <a:grpFill/>
              <a:ln>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二等辺三角形 25"/>
              <p:cNvSpPr/>
              <p:nvPr/>
            </p:nvSpPr>
            <p:spPr>
              <a:xfrm rot="5400000">
                <a:off x="1548038" y="5949655"/>
                <a:ext cx="504056" cy="215274"/>
              </a:xfrm>
              <a:prstGeom prst="triangle">
                <a:avLst/>
              </a:prstGeom>
              <a:grpFill/>
              <a:ln>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0" name="テキスト ボックス 19"/>
            <p:cNvSpPr txBox="1"/>
            <p:nvPr/>
          </p:nvSpPr>
          <p:spPr>
            <a:xfrm>
              <a:off x="1187624" y="5908445"/>
              <a:ext cx="360040" cy="369332"/>
            </a:xfrm>
            <a:prstGeom prst="rect">
              <a:avLst/>
            </a:prstGeom>
            <a:noFill/>
          </p:spPr>
          <p:txBody>
            <a:bodyPr wrap="square" rtlCol="0">
              <a:spAutoFit/>
            </a:bodyPr>
            <a:lstStyle/>
            <a:p>
              <a:pPr algn="ctr"/>
              <a:r>
                <a:rPr kumimoji="1" lang="en-US" altLang="ja-JP" dirty="0" smtClean="0"/>
                <a:t>1</a:t>
              </a:r>
              <a:endParaRPr kumimoji="1" lang="ja-JP" altLang="en-US" dirty="0"/>
            </a:p>
          </p:txBody>
        </p:sp>
        <p:sp>
          <p:nvSpPr>
            <p:cNvPr id="21" name="テキスト ボックス 20"/>
            <p:cNvSpPr txBox="1"/>
            <p:nvPr/>
          </p:nvSpPr>
          <p:spPr>
            <a:xfrm>
              <a:off x="2411760" y="5908445"/>
              <a:ext cx="288032" cy="369332"/>
            </a:xfrm>
            <a:prstGeom prst="rect">
              <a:avLst/>
            </a:prstGeom>
            <a:noFill/>
          </p:spPr>
          <p:txBody>
            <a:bodyPr wrap="square" rtlCol="0">
              <a:spAutoFit/>
            </a:bodyPr>
            <a:lstStyle/>
            <a:p>
              <a:pPr algn="ctr"/>
              <a:r>
                <a:rPr lang="en-US" altLang="ja-JP" dirty="0"/>
                <a:t>2</a:t>
              </a:r>
              <a:endParaRPr kumimoji="1" lang="ja-JP" altLang="en-US" dirty="0"/>
            </a:p>
          </p:txBody>
        </p:sp>
        <p:sp>
          <p:nvSpPr>
            <p:cNvPr id="22" name="テキスト ボックス 21"/>
            <p:cNvSpPr txBox="1"/>
            <p:nvPr/>
          </p:nvSpPr>
          <p:spPr>
            <a:xfrm>
              <a:off x="4932040" y="5908445"/>
              <a:ext cx="360040" cy="369332"/>
            </a:xfrm>
            <a:prstGeom prst="rect">
              <a:avLst/>
            </a:prstGeom>
            <a:noFill/>
          </p:spPr>
          <p:txBody>
            <a:bodyPr wrap="square" rtlCol="0">
              <a:spAutoFit/>
            </a:bodyPr>
            <a:lstStyle/>
            <a:p>
              <a:pPr algn="ctr"/>
              <a:r>
                <a:rPr lang="en-US" altLang="ja-JP" dirty="0" smtClean="0"/>
                <a:t>3</a:t>
              </a:r>
              <a:endParaRPr kumimoji="1" lang="ja-JP" altLang="en-US" dirty="0"/>
            </a:p>
          </p:txBody>
        </p:sp>
        <p:sp>
          <p:nvSpPr>
            <p:cNvPr id="23" name="テキスト ボックス 22"/>
            <p:cNvSpPr txBox="1"/>
            <p:nvPr/>
          </p:nvSpPr>
          <p:spPr>
            <a:xfrm>
              <a:off x="7028984" y="5908445"/>
              <a:ext cx="351328" cy="369332"/>
            </a:xfrm>
            <a:prstGeom prst="rect">
              <a:avLst/>
            </a:prstGeom>
            <a:noFill/>
          </p:spPr>
          <p:txBody>
            <a:bodyPr wrap="square" rtlCol="0">
              <a:spAutoFit/>
            </a:bodyPr>
            <a:lstStyle/>
            <a:p>
              <a:pPr algn="ctr"/>
              <a:r>
                <a:rPr lang="en-US" altLang="ja-JP" dirty="0" smtClean="0"/>
                <a:t>4</a:t>
              </a:r>
              <a:endParaRPr kumimoji="1" lang="ja-JP" altLang="en-US" dirty="0"/>
            </a:p>
          </p:txBody>
        </p:sp>
        <p:sp>
          <p:nvSpPr>
            <p:cNvPr id="24" name="テキスト ボックス 23"/>
            <p:cNvSpPr txBox="1"/>
            <p:nvPr/>
          </p:nvSpPr>
          <p:spPr>
            <a:xfrm>
              <a:off x="7797431" y="5908445"/>
              <a:ext cx="302961" cy="369332"/>
            </a:xfrm>
            <a:prstGeom prst="rect">
              <a:avLst/>
            </a:prstGeom>
            <a:noFill/>
          </p:spPr>
          <p:txBody>
            <a:bodyPr wrap="square" rtlCol="0">
              <a:spAutoFit/>
            </a:bodyPr>
            <a:lstStyle/>
            <a:p>
              <a:pPr algn="ctr"/>
              <a:r>
                <a:rPr lang="en-US" altLang="ja-JP" dirty="0" smtClean="0">
                  <a:solidFill>
                    <a:schemeClr val="bg1"/>
                  </a:solidFill>
                </a:rPr>
                <a:t>5</a:t>
              </a:r>
              <a:endParaRPr kumimoji="1" lang="ja-JP" altLang="en-US" dirty="0">
                <a:solidFill>
                  <a:schemeClr val="bg1"/>
                </a:solidFill>
              </a:endParaRPr>
            </a:p>
          </p:txBody>
        </p:sp>
      </p:grpSp>
      <p:sp>
        <p:nvSpPr>
          <p:cNvPr id="5" name="スライド番号プレースホルダー 4"/>
          <p:cNvSpPr>
            <a:spLocks noGrp="1"/>
          </p:cNvSpPr>
          <p:nvPr>
            <p:ph type="sldNum" sz="quarter" idx="12"/>
          </p:nvPr>
        </p:nvSpPr>
        <p:spPr/>
        <p:txBody>
          <a:bodyPr/>
          <a:lstStyle/>
          <a:p>
            <a:fld id="{749DC45D-918B-423E-B5AE-ED0B78335A00}" type="slidenum">
              <a:rPr lang="ja-JP" altLang="en-US" smtClean="0"/>
              <a:pPr/>
              <a:t>72</a:t>
            </a:fld>
            <a:r>
              <a:rPr lang="en-US" altLang="ja-JP" smtClean="0"/>
              <a:t>/81</a:t>
            </a:r>
            <a:endParaRPr lang="ja-JP" altLang="en-US" dirty="0"/>
          </a:p>
        </p:txBody>
      </p:sp>
    </p:spTree>
    <p:extLst>
      <p:ext uri="{BB962C8B-B14F-4D97-AF65-F5344CB8AC3E}">
        <p14:creationId xmlns:p14="http://schemas.microsoft.com/office/powerpoint/2010/main" val="280730325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参考文献 </a:t>
            </a:r>
            <a:r>
              <a:rPr kumimoji="1" lang="en-US" altLang="ja-JP" dirty="0" smtClean="0"/>
              <a:t>(1/5)</a:t>
            </a:r>
            <a:endParaRPr kumimoji="1" lang="ja-JP" altLang="en-US" dirty="0"/>
          </a:p>
        </p:txBody>
      </p:sp>
      <p:pic>
        <p:nvPicPr>
          <p:cNvPr id="3" name="図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2" y="1268760"/>
            <a:ext cx="3456384" cy="4799737"/>
          </a:xfrm>
          <a:prstGeom prst="rect">
            <a:avLst/>
          </a:prstGeom>
        </p:spPr>
      </p:pic>
      <p:sp>
        <p:nvSpPr>
          <p:cNvPr id="5" name="テキスト ボックス 4"/>
          <p:cNvSpPr txBox="1"/>
          <p:nvPr/>
        </p:nvSpPr>
        <p:spPr>
          <a:xfrm>
            <a:off x="3707904" y="1268760"/>
            <a:ext cx="5328592" cy="2800767"/>
          </a:xfrm>
          <a:prstGeom prst="rect">
            <a:avLst/>
          </a:prstGeom>
          <a:noFill/>
        </p:spPr>
        <p:txBody>
          <a:bodyPr wrap="square" rtlCol="0">
            <a:spAutoFit/>
          </a:bodyPr>
          <a:lstStyle/>
          <a:p>
            <a:pPr algn="r"/>
            <a:r>
              <a:rPr kumimoji="1" lang="ja-JP" altLang="en-US" sz="4000" dirty="0" smtClean="0"/>
              <a:t>これから学会発表する若者のために</a:t>
            </a:r>
            <a:endParaRPr kumimoji="1" lang="en-US" altLang="ja-JP" sz="4000" dirty="0" smtClean="0"/>
          </a:p>
          <a:p>
            <a:pPr algn="r"/>
            <a:endParaRPr kumimoji="1" lang="en-US" altLang="ja-JP" dirty="0" smtClean="0"/>
          </a:p>
          <a:p>
            <a:r>
              <a:rPr lang="ja-JP" altLang="en-US" sz="3600" dirty="0" smtClean="0"/>
              <a:t>酒井聡樹 著</a:t>
            </a:r>
            <a:endParaRPr lang="en-US" altLang="ja-JP" sz="3600" dirty="0" smtClean="0"/>
          </a:p>
          <a:p>
            <a:r>
              <a:rPr lang="ja-JP" altLang="en-US" sz="3600" dirty="0"/>
              <a:t>共立</a:t>
            </a:r>
            <a:r>
              <a:rPr lang="ja-JP" altLang="en-US" sz="3600" dirty="0" smtClean="0"/>
              <a:t>出版 刊</a:t>
            </a:r>
            <a:endParaRPr kumimoji="1" lang="ja-JP" altLang="en-US" sz="3600" dirty="0"/>
          </a:p>
        </p:txBody>
      </p:sp>
      <p:sp>
        <p:nvSpPr>
          <p:cNvPr id="4" name="テキスト ボックス 3"/>
          <p:cNvSpPr txBox="1"/>
          <p:nvPr/>
        </p:nvSpPr>
        <p:spPr>
          <a:xfrm>
            <a:off x="3923928" y="4149080"/>
            <a:ext cx="4752528" cy="1446550"/>
          </a:xfrm>
          <a:prstGeom prst="rect">
            <a:avLst/>
          </a:prstGeom>
          <a:noFill/>
        </p:spPr>
        <p:txBody>
          <a:bodyPr wrap="square" rtlCol="0">
            <a:spAutoFit/>
          </a:bodyPr>
          <a:lstStyle/>
          <a:p>
            <a:r>
              <a:rPr kumimoji="1" lang="ja-JP" altLang="en-US" sz="4400" dirty="0" smtClean="0">
                <a:solidFill>
                  <a:schemeClr val="accent4">
                    <a:lumMod val="60000"/>
                    <a:lumOff val="40000"/>
                  </a:schemeClr>
                </a:solidFill>
              </a:rPr>
              <a:t>まず読みたい好著</a:t>
            </a:r>
            <a:endParaRPr kumimoji="1" lang="en-US" altLang="ja-JP" sz="4400" dirty="0" smtClean="0">
              <a:solidFill>
                <a:schemeClr val="accent4">
                  <a:lumMod val="60000"/>
                  <a:lumOff val="40000"/>
                </a:schemeClr>
              </a:solidFill>
            </a:endParaRPr>
          </a:p>
          <a:p>
            <a:r>
              <a:rPr lang="ja-JP" altLang="en-US" sz="4400" dirty="0" smtClean="0">
                <a:solidFill>
                  <a:schemeClr val="accent4">
                    <a:lumMod val="60000"/>
                    <a:lumOff val="40000"/>
                  </a:schemeClr>
                </a:solidFill>
              </a:rPr>
              <a:t>論理構成に役立つ</a:t>
            </a:r>
            <a:endParaRPr kumimoji="1" lang="ja-JP" altLang="en-US" sz="4400" dirty="0">
              <a:solidFill>
                <a:schemeClr val="accent4">
                  <a:lumMod val="60000"/>
                  <a:lumOff val="40000"/>
                </a:schemeClr>
              </a:solidFill>
            </a:endParaRPr>
          </a:p>
        </p:txBody>
      </p:sp>
      <p:sp>
        <p:nvSpPr>
          <p:cNvPr id="7" name="スライド番号プレースホルダー 6"/>
          <p:cNvSpPr>
            <a:spLocks noGrp="1"/>
          </p:cNvSpPr>
          <p:nvPr>
            <p:ph type="sldNum" sz="quarter" idx="12"/>
          </p:nvPr>
        </p:nvSpPr>
        <p:spPr/>
        <p:txBody>
          <a:bodyPr/>
          <a:lstStyle/>
          <a:p>
            <a:fld id="{749DC45D-918B-423E-B5AE-ED0B78335A00}" type="slidenum">
              <a:rPr lang="ja-JP" altLang="en-US" smtClean="0"/>
              <a:pPr/>
              <a:t>73</a:t>
            </a:fld>
            <a:r>
              <a:rPr lang="en-US" altLang="ja-JP" smtClean="0"/>
              <a:t>/81</a:t>
            </a:r>
            <a:endParaRPr lang="ja-JP" altLang="en-US" dirty="0"/>
          </a:p>
        </p:txBody>
      </p:sp>
    </p:spTree>
    <p:extLst>
      <p:ext uri="{BB962C8B-B14F-4D97-AF65-F5344CB8AC3E}">
        <p14:creationId xmlns:p14="http://schemas.microsoft.com/office/powerpoint/2010/main" val="345298458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参考</a:t>
            </a:r>
            <a:r>
              <a:rPr lang="ja-JP" altLang="en-US" dirty="0" smtClean="0"/>
              <a:t>文献 </a:t>
            </a:r>
            <a:r>
              <a:rPr lang="en-US" altLang="ja-JP" dirty="0" smtClean="0"/>
              <a:t>(2/5)</a:t>
            </a:r>
            <a:endParaRPr kumimoji="1" lang="ja-JP" altLang="en-US" dirty="0"/>
          </a:p>
        </p:txBody>
      </p:sp>
      <p:pic>
        <p:nvPicPr>
          <p:cNvPr id="4" name="コンテンツ プレースホルダー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51520" y="1268760"/>
            <a:ext cx="3409694" cy="4525963"/>
          </a:xfrm>
        </p:spPr>
      </p:pic>
      <p:sp>
        <p:nvSpPr>
          <p:cNvPr id="5" name="テキスト ボックス 4"/>
          <p:cNvSpPr txBox="1"/>
          <p:nvPr/>
        </p:nvSpPr>
        <p:spPr>
          <a:xfrm>
            <a:off x="3707904" y="1268760"/>
            <a:ext cx="5328592" cy="2092881"/>
          </a:xfrm>
          <a:prstGeom prst="rect">
            <a:avLst/>
          </a:prstGeom>
          <a:noFill/>
        </p:spPr>
        <p:txBody>
          <a:bodyPr wrap="square" rtlCol="0">
            <a:spAutoFit/>
          </a:bodyPr>
          <a:lstStyle/>
          <a:p>
            <a:r>
              <a:rPr lang="ja-JP" altLang="en-US" sz="4000" dirty="0" smtClean="0"/>
              <a:t>シンプルプレゼン</a:t>
            </a:r>
            <a:endParaRPr lang="en-US" altLang="ja-JP" sz="4000" dirty="0" smtClean="0"/>
          </a:p>
          <a:p>
            <a:endParaRPr lang="en-US" altLang="ja-JP" dirty="0" smtClean="0"/>
          </a:p>
          <a:p>
            <a:r>
              <a:rPr lang="ja-JP" altLang="en-US" sz="3600" dirty="0" smtClean="0"/>
              <a:t>ガー・レイノルズ 著</a:t>
            </a:r>
            <a:endParaRPr lang="en-US" altLang="ja-JP" sz="3600" dirty="0" smtClean="0"/>
          </a:p>
          <a:p>
            <a:r>
              <a:rPr lang="ja-JP" altLang="en-US" sz="3600" dirty="0" smtClean="0"/>
              <a:t>日経</a:t>
            </a:r>
            <a:r>
              <a:rPr lang="en-US" altLang="ja-JP" sz="3600" dirty="0" smtClean="0"/>
              <a:t>BP </a:t>
            </a:r>
            <a:r>
              <a:rPr lang="ja-JP" altLang="en-US" sz="3600" dirty="0" smtClean="0"/>
              <a:t>刊</a:t>
            </a:r>
            <a:endParaRPr kumimoji="1" lang="ja-JP" altLang="en-US" sz="3600" dirty="0"/>
          </a:p>
        </p:txBody>
      </p:sp>
      <p:sp>
        <p:nvSpPr>
          <p:cNvPr id="6" name="テキスト ボックス 5"/>
          <p:cNvSpPr txBox="1"/>
          <p:nvPr/>
        </p:nvSpPr>
        <p:spPr>
          <a:xfrm>
            <a:off x="3851920" y="3645024"/>
            <a:ext cx="4752528" cy="1446550"/>
          </a:xfrm>
          <a:prstGeom prst="rect">
            <a:avLst/>
          </a:prstGeom>
          <a:noFill/>
        </p:spPr>
        <p:txBody>
          <a:bodyPr wrap="square" rtlCol="0">
            <a:spAutoFit/>
          </a:bodyPr>
          <a:lstStyle/>
          <a:p>
            <a:r>
              <a:rPr kumimoji="1" lang="en-US" altLang="ja-JP" sz="4400" dirty="0" smtClean="0">
                <a:solidFill>
                  <a:schemeClr val="accent4">
                    <a:lumMod val="60000"/>
                    <a:lumOff val="40000"/>
                  </a:schemeClr>
                </a:solidFill>
              </a:rPr>
              <a:t>DVD</a:t>
            </a:r>
            <a:r>
              <a:rPr kumimoji="1" lang="ja-JP" altLang="en-US" sz="4400" dirty="0" smtClean="0">
                <a:solidFill>
                  <a:schemeClr val="accent4">
                    <a:lumMod val="60000"/>
                    <a:lumOff val="40000"/>
                  </a:schemeClr>
                </a:solidFill>
              </a:rPr>
              <a:t>つき</a:t>
            </a:r>
            <a:endParaRPr kumimoji="1" lang="en-US" altLang="ja-JP" sz="4400" dirty="0" smtClean="0">
              <a:solidFill>
                <a:schemeClr val="accent4">
                  <a:lumMod val="60000"/>
                  <a:lumOff val="40000"/>
                </a:schemeClr>
              </a:solidFill>
            </a:endParaRPr>
          </a:p>
          <a:p>
            <a:r>
              <a:rPr lang="ja-JP" altLang="en-US" sz="4400" dirty="0">
                <a:solidFill>
                  <a:schemeClr val="accent4">
                    <a:lumMod val="60000"/>
                    <a:lumOff val="40000"/>
                  </a:schemeClr>
                </a:solidFill>
              </a:rPr>
              <a:t>著者</a:t>
            </a:r>
            <a:r>
              <a:rPr lang="ja-JP" altLang="en-US" sz="4400" dirty="0" smtClean="0">
                <a:solidFill>
                  <a:schemeClr val="accent4">
                    <a:lumMod val="60000"/>
                    <a:lumOff val="40000"/>
                  </a:schemeClr>
                </a:solidFill>
              </a:rPr>
              <a:t>の発表は必見</a:t>
            </a:r>
            <a:endParaRPr kumimoji="1" lang="ja-JP" altLang="en-US" sz="4400" dirty="0">
              <a:solidFill>
                <a:schemeClr val="accent4">
                  <a:lumMod val="60000"/>
                  <a:lumOff val="40000"/>
                </a:schemeClr>
              </a:solidFill>
            </a:endParaRPr>
          </a:p>
        </p:txBody>
      </p:sp>
      <p:sp>
        <p:nvSpPr>
          <p:cNvPr id="7" name="スライド番号プレースホルダー 6"/>
          <p:cNvSpPr>
            <a:spLocks noGrp="1"/>
          </p:cNvSpPr>
          <p:nvPr>
            <p:ph type="sldNum" sz="quarter" idx="12"/>
          </p:nvPr>
        </p:nvSpPr>
        <p:spPr/>
        <p:txBody>
          <a:bodyPr/>
          <a:lstStyle/>
          <a:p>
            <a:fld id="{749DC45D-918B-423E-B5AE-ED0B78335A00}" type="slidenum">
              <a:rPr lang="ja-JP" altLang="en-US" smtClean="0"/>
              <a:pPr/>
              <a:t>74</a:t>
            </a:fld>
            <a:r>
              <a:rPr lang="en-US" altLang="ja-JP" smtClean="0"/>
              <a:t>/81</a:t>
            </a:r>
            <a:endParaRPr lang="ja-JP" altLang="en-US" dirty="0"/>
          </a:p>
        </p:txBody>
      </p:sp>
    </p:spTree>
    <p:extLst>
      <p:ext uri="{BB962C8B-B14F-4D97-AF65-F5344CB8AC3E}">
        <p14:creationId xmlns:p14="http://schemas.microsoft.com/office/powerpoint/2010/main" val="399369414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参考</a:t>
            </a:r>
            <a:r>
              <a:rPr lang="ja-JP" altLang="en-US" dirty="0" smtClean="0"/>
              <a:t>文献 </a:t>
            </a:r>
            <a:r>
              <a:rPr lang="en-US" altLang="ja-JP" dirty="0" smtClean="0"/>
              <a:t>(3/5)</a:t>
            </a:r>
            <a:endParaRPr kumimoji="1" lang="ja-JP" altLang="en-US" dirty="0"/>
          </a:p>
        </p:txBody>
      </p:sp>
      <p:pic>
        <p:nvPicPr>
          <p:cNvPr id="4" name="図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20" y="1268760"/>
            <a:ext cx="3330028" cy="4392488"/>
          </a:xfrm>
          <a:prstGeom prst="rect">
            <a:avLst/>
          </a:prstGeom>
        </p:spPr>
      </p:pic>
      <p:sp>
        <p:nvSpPr>
          <p:cNvPr id="5" name="テキスト ボックス 4"/>
          <p:cNvSpPr txBox="1"/>
          <p:nvPr/>
        </p:nvSpPr>
        <p:spPr>
          <a:xfrm>
            <a:off x="3707904" y="1268760"/>
            <a:ext cx="5328592" cy="2554545"/>
          </a:xfrm>
          <a:prstGeom prst="rect">
            <a:avLst/>
          </a:prstGeom>
          <a:noFill/>
        </p:spPr>
        <p:txBody>
          <a:bodyPr wrap="square" rtlCol="0">
            <a:spAutoFit/>
          </a:bodyPr>
          <a:lstStyle/>
          <a:p>
            <a:r>
              <a:rPr lang="ja-JP" altLang="en-US" sz="3800" dirty="0"/>
              <a:t>プレゼンテーション</a:t>
            </a:r>
            <a:r>
              <a:rPr lang="en-US" altLang="ja-JP" sz="3800" dirty="0" smtClean="0"/>
              <a:t>Zen</a:t>
            </a:r>
          </a:p>
          <a:p>
            <a:pPr algn="r"/>
            <a:r>
              <a:rPr lang="ja-JP" altLang="en-US" sz="4000" dirty="0" smtClean="0"/>
              <a:t>デザイン</a:t>
            </a:r>
            <a:endParaRPr lang="en-US" altLang="ja-JP" sz="4000" dirty="0" smtClean="0"/>
          </a:p>
          <a:p>
            <a:pPr algn="r"/>
            <a:endParaRPr lang="en-US" altLang="ja-JP" dirty="0" smtClean="0"/>
          </a:p>
          <a:p>
            <a:r>
              <a:rPr lang="ja-JP" altLang="en-US" sz="3600" dirty="0" smtClean="0"/>
              <a:t>ガー・レイノルズ 著</a:t>
            </a:r>
            <a:endParaRPr lang="en-US" altLang="ja-JP" sz="3600" dirty="0" smtClean="0"/>
          </a:p>
          <a:p>
            <a:r>
              <a:rPr lang="ja-JP" altLang="en-US" sz="2800" dirty="0" smtClean="0"/>
              <a:t>ピアソン・エデュケーション 刊</a:t>
            </a:r>
            <a:endParaRPr kumimoji="1" lang="ja-JP" altLang="en-US" sz="2800" dirty="0"/>
          </a:p>
        </p:txBody>
      </p:sp>
      <p:sp>
        <p:nvSpPr>
          <p:cNvPr id="6" name="テキスト ボックス 5"/>
          <p:cNvSpPr txBox="1"/>
          <p:nvPr/>
        </p:nvSpPr>
        <p:spPr>
          <a:xfrm>
            <a:off x="3851920" y="4070682"/>
            <a:ext cx="4752528" cy="1446550"/>
          </a:xfrm>
          <a:prstGeom prst="rect">
            <a:avLst/>
          </a:prstGeom>
          <a:noFill/>
        </p:spPr>
        <p:txBody>
          <a:bodyPr wrap="square" rtlCol="0">
            <a:spAutoFit/>
          </a:bodyPr>
          <a:lstStyle/>
          <a:p>
            <a:r>
              <a:rPr kumimoji="1" lang="ja-JP" altLang="en-US" sz="4400" dirty="0" smtClean="0">
                <a:solidFill>
                  <a:schemeClr val="accent4">
                    <a:lumMod val="60000"/>
                    <a:lumOff val="40000"/>
                  </a:schemeClr>
                </a:solidFill>
              </a:rPr>
              <a:t>印象深い</a:t>
            </a:r>
            <a:endParaRPr kumimoji="1" lang="en-US" altLang="ja-JP" sz="4400" dirty="0" smtClean="0">
              <a:solidFill>
                <a:schemeClr val="accent4">
                  <a:lumMod val="60000"/>
                  <a:lumOff val="40000"/>
                </a:schemeClr>
              </a:solidFill>
            </a:endParaRPr>
          </a:p>
          <a:p>
            <a:r>
              <a:rPr kumimoji="1" lang="ja-JP" altLang="en-US" sz="4400" dirty="0" smtClean="0">
                <a:solidFill>
                  <a:schemeClr val="accent4">
                    <a:lumMod val="60000"/>
                    <a:lumOff val="40000"/>
                  </a:schemeClr>
                </a:solidFill>
              </a:rPr>
              <a:t>スライド作成技術</a:t>
            </a:r>
            <a:endParaRPr kumimoji="1" lang="ja-JP" altLang="en-US" sz="4400" dirty="0">
              <a:solidFill>
                <a:schemeClr val="accent4">
                  <a:lumMod val="60000"/>
                  <a:lumOff val="40000"/>
                </a:schemeClr>
              </a:solidFill>
            </a:endParaRPr>
          </a:p>
        </p:txBody>
      </p:sp>
      <p:sp>
        <p:nvSpPr>
          <p:cNvPr id="7" name="スライド番号プレースホルダー 6"/>
          <p:cNvSpPr>
            <a:spLocks noGrp="1"/>
          </p:cNvSpPr>
          <p:nvPr>
            <p:ph type="sldNum" sz="quarter" idx="12"/>
          </p:nvPr>
        </p:nvSpPr>
        <p:spPr/>
        <p:txBody>
          <a:bodyPr/>
          <a:lstStyle/>
          <a:p>
            <a:fld id="{749DC45D-918B-423E-B5AE-ED0B78335A00}" type="slidenum">
              <a:rPr lang="ja-JP" altLang="en-US" smtClean="0"/>
              <a:pPr/>
              <a:t>75</a:t>
            </a:fld>
            <a:r>
              <a:rPr lang="en-US" altLang="ja-JP" smtClean="0"/>
              <a:t>/81</a:t>
            </a:r>
            <a:endParaRPr lang="ja-JP" altLang="en-US" dirty="0"/>
          </a:p>
        </p:txBody>
      </p:sp>
    </p:spTree>
    <p:extLst>
      <p:ext uri="{BB962C8B-B14F-4D97-AF65-F5344CB8AC3E}">
        <p14:creationId xmlns:p14="http://schemas.microsoft.com/office/powerpoint/2010/main" val="245758735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参考</a:t>
            </a:r>
            <a:r>
              <a:rPr lang="ja-JP" altLang="en-US" dirty="0" smtClean="0"/>
              <a:t>文献 </a:t>
            </a:r>
            <a:r>
              <a:rPr lang="en-US" altLang="ja-JP" dirty="0" smtClean="0"/>
              <a:t>(4/5)</a:t>
            </a:r>
            <a:endParaRPr kumimoji="1" lang="ja-JP" altLang="en-US" dirty="0"/>
          </a:p>
        </p:txBody>
      </p:sp>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11760" y="1268760"/>
            <a:ext cx="2160240" cy="3079175"/>
          </a:xfrm>
          <a:prstGeom prst="rect">
            <a:avLst/>
          </a:prstGeom>
        </p:spPr>
      </p:pic>
      <p:pic>
        <p:nvPicPr>
          <p:cNvPr id="5" name="図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1268760"/>
            <a:ext cx="2160240" cy="3079175"/>
          </a:xfrm>
          <a:prstGeom prst="rect">
            <a:avLst/>
          </a:prstGeom>
        </p:spPr>
      </p:pic>
      <p:sp>
        <p:nvSpPr>
          <p:cNvPr id="6" name="テキスト ボックス 5"/>
          <p:cNvSpPr txBox="1"/>
          <p:nvPr/>
        </p:nvSpPr>
        <p:spPr>
          <a:xfrm>
            <a:off x="4644008" y="1188616"/>
            <a:ext cx="4392488" cy="4524315"/>
          </a:xfrm>
          <a:prstGeom prst="rect">
            <a:avLst/>
          </a:prstGeom>
          <a:noFill/>
        </p:spPr>
        <p:txBody>
          <a:bodyPr wrap="square" rtlCol="0">
            <a:spAutoFit/>
          </a:bodyPr>
          <a:lstStyle/>
          <a:p>
            <a:r>
              <a:rPr lang="ja-JP" altLang="en-US" sz="4000" dirty="0" smtClean="0"/>
              <a:t>マッキンゼー流</a:t>
            </a:r>
            <a:endParaRPr lang="en-US" altLang="ja-JP" sz="4000" dirty="0" smtClean="0"/>
          </a:p>
          <a:p>
            <a:pPr algn="r"/>
            <a:r>
              <a:rPr lang="ja-JP" altLang="en-US" sz="4000" dirty="0"/>
              <a:t>図解</a:t>
            </a:r>
            <a:r>
              <a:rPr lang="ja-JP" altLang="en-US" sz="4000" dirty="0" smtClean="0"/>
              <a:t>の技術</a:t>
            </a:r>
            <a:endParaRPr lang="en-US" altLang="ja-JP" sz="4000" dirty="0" smtClean="0"/>
          </a:p>
          <a:p>
            <a:endParaRPr lang="en-US" altLang="ja-JP" dirty="0" smtClean="0"/>
          </a:p>
          <a:p>
            <a:r>
              <a:rPr lang="ja-JP" altLang="en-US" sz="4000" dirty="0" smtClean="0"/>
              <a:t>マッキンゼー流</a:t>
            </a:r>
            <a:endParaRPr lang="en-US" altLang="ja-JP" sz="4000" dirty="0" smtClean="0"/>
          </a:p>
          <a:p>
            <a:r>
              <a:rPr lang="ja-JP" altLang="en-US" sz="3200" dirty="0"/>
              <a:t>プレゼンテーション</a:t>
            </a:r>
            <a:r>
              <a:rPr lang="ja-JP" altLang="en-US" sz="3200" dirty="0" smtClean="0"/>
              <a:t>の</a:t>
            </a:r>
            <a:endParaRPr lang="en-US" altLang="ja-JP" sz="3200" dirty="0" smtClean="0"/>
          </a:p>
          <a:p>
            <a:pPr algn="r"/>
            <a:r>
              <a:rPr lang="ja-JP" altLang="en-US" sz="4000" dirty="0" smtClean="0"/>
              <a:t>技術</a:t>
            </a:r>
            <a:endParaRPr lang="en-US" altLang="ja-JP" sz="4000" dirty="0" smtClean="0"/>
          </a:p>
          <a:p>
            <a:pPr algn="r"/>
            <a:endParaRPr lang="en-US" altLang="ja-JP" dirty="0" smtClean="0"/>
          </a:p>
          <a:p>
            <a:r>
              <a:rPr lang="ja-JP" altLang="en-US" sz="3200" dirty="0" smtClean="0"/>
              <a:t>ジーン・ゼラズニー 著</a:t>
            </a:r>
            <a:endParaRPr lang="en-US" altLang="ja-JP" sz="3200" dirty="0" smtClean="0"/>
          </a:p>
          <a:p>
            <a:r>
              <a:rPr kumimoji="1" lang="ja-JP" altLang="en-US" sz="2800" dirty="0" smtClean="0"/>
              <a:t>東洋経済新報社 刊</a:t>
            </a:r>
            <a:endParaRPr kumimoji="1" lang="ja-JP" altLang="en-US" sz="2800" dirty="0"/>
          </a:p>
        </p:txBody>
      </p:sp>
      <p:sp>
        <p:nvSpPr>
          <p:cNvPr id="7" name="テキスト ボックス 6"/>
          <p:cNvSpPr txBox="1"/>
          <p:nvPr/>
        </p:nvSpPr>
        <p:spPr>
          <a:xfrm>
            <a:off x="207047" y="4725144"/>
            <a:ext cx="4752528" cy="769441"/>
          </a:xfrm>
          <a:prstGeom prst="rect">
            <a:avLst/>
          </a:prstGeom>
          <a:noFill/>
        </p:spPr>
        <p:txBody>
          <a:bodyPr wrap="square" rtlCol="0">
            <a:spAutoFit/>
          </a:bodyPr>
          <a:lstStyle/>
          <a:p>
            <a:r>
              <a:rPr lang="ja-JP" altLang="en-US" sz="4400" dirty="0" smtClean="0">
                <a:solidFill>
                  <a:schemeClr val="accent4">
                    <a:lumMod val="60000"/>
                    <a:lumOff val="40000"/>
                  </a:schemeClr>
                </a:solidFill>
              </a:rPr>
              <a:t>図表作成の基本</a:t>
            </a:r>
            <a:endParaRPr lang="en-US" altLang="ja-JP" sz="4400" dirty="0" smtClean="0">
              <a:solidFill>
                <a:schemeClr val="accent4">
                  <a:lumMod val="60000"/>
                  <a:lumOff val="40000"/>
                </a:schemeClr>
              </a:solidFill>
            </a:endParaRPr>
          </a:p>
        </p:txBody>
      </p:sp>
      <p:sp>
        <p:nvSpPr>
          <p:cNvPr id="8" name="スライド番号プレースホルダー 7"/>
          <p:cNvSpPr>
            <a:spLocks noGrp="1"/>
          </p:cNvSpPr>
          <p:nvPr>
            <p:ph type="sldNum" sz="quarter" idx="12"/>
          </p:nvPr>
        </p:nvSpPr>
        <p:spPr/>
        <p:txBody>
          <a:bodyPr/>
          <a:lstStyle/>
          <a:p>
            <a:fld id="{749DC45D-918B-423E-B5AE-ED0B78335A00}" type="slidenum">
              <a:rPr lang="ja-JP" altLang="en-US" smtClean="0"/>
              <a:pPr/>
              <a:t>76</a:t>
            </a:fld>
            <a:r>
              <a:rPr lang="en-US" altLang="ja-JP" smtClean="0"/>
              <a:t>/81</a:t>
            </a:r>
            <a:endParaRPr lang="ja-JP" altLang="en-US" dirty="0"/>
          </a:p>
        </p:txBody>
      </p:sp>
    </p:spTree>
    <p:extLst>
      <p:ext uri="{BB962C8B-B14F-4D97-AF65-F5344CB8AC3E}">
        <p14:creationId xmlns:p14="http://schemas.microsoft.com/office/powerpoint/2010/main" val="3498452088"/>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参考</a:t>
            </a:r>
            <a:r>
              <a:rPr lang="ja-JP" altLang="en-US" dirty="0" smtClean="0"/>
              <a:t>文献 </a:t>
            </a:r>
            <a:r>
              <a:rPr lang="en-US" altLang="ja-JP" dirty="0" smtClean="0"/>
              <a:t>(5/5)</a:t>
            </a:r>
            <a:endParaRPr kumimoji="1" lang="ja-JP" altLang="en-US" dirty="0"/>
          </a:p>
        </p:txBody>
      </p:sp>
      <p:pic>
        <p:nvPicPr>
          <p:cNvPr id="4" name="図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20" y="1268760"/>
            <a:ext cx="3112920" cy="4437112"/>
          </a:xfrm>
          <a:prstGeom prst="rect">
            <a:avLst/>
          </a:prstGeom>
        </p:spPr>
      </p:pic>
      <p:sp>
        <p:nvSpPr>
          <p:cNvPr id="5" name="テキスト ボックス 4"/>
          <p:cNvSpPr txBox="1"/>
          <p:nvPr/>
        </p:nvSpPr>
        <p:spPr>
          <a:xfrm>
            <a:off x="3851920" y="1268760"/>
            <a:ext cx="5040560" cy="3077766"/>
          </a:xfrm>
          <a:prstGeom prst="rect">
            <a:avLst/>
          </a:prstGeom>
          <a:noFill/>
        </p:spPr>
        <p:txBody>
          <a:bodyPr wrap="square" rtlCol="0">
            <a:spAutoFit/>
          </a:bodyPr>
          <a:lstStyle/>
          <a:p>
            <a:r>
              <a:rPr kumimoji="1" lang="ja-JP" altLang="en-US" sz="4000" dirty="0" smtClean="0"/>
              <a:t>ウォールストリート</a:t>
            </a:r>
            <a:endParaRPr kumimoji="1" lang="en-US" altLang="ja-JP" sz="4000" dirty="0" smtClean="0"/>
          </a:p>
          <a:p>
            <a:r>
              <a:rPr lang="ja-JP" altLang="en-US" sz="4000" dirty="0" smtClean="0"/>
              <a:t>ジャーナル式</a:t>
            </a:r>
            <a:endParaRPr lang="en-US" altLang="ja-JP" sz="4000" dirty="0" smtClean="0"/>
          </a:p>
          <a:p>
            <a:r>
              <a:rPr kumimoji="1" lang="ja-JP" altLang="en-US" sz="4000" dirty="0"/>
              <a:t>図解表現</a:t>
            </a:r>
            <a:r>
              <a:rPr kumimoji="1" lang="ja-JP" altLang="en-US" sz="4000" dirty="0" smtClean="0"/>
              <a:t>のルール</a:t>
            </a:r>
            <a:endParaRPr kumimoji="1" lang="en-US" altLang="ja-JP" sz="4000" dirty="0" smtClean="0"/>
          </a:p>
          <a:p>
            <a:endParaRPr lang="en-US" altLang="ja-JP" dirty="0"/>
          </a:p>
          <a:p>
            <a:r>
              <a:rPr kumimoji="1" lang="ja-JP" altLang="en-US" sz="2800" dirty="0" smtClean="0"/>
              <a:t>ドナ・</a:t>
            </a:r>
            <a:r>
              <a:rPr kumimoji="1" lang="en-US" altLang="ja-JP" sz="2800" dirty="0" smtClean="0"/>
              <a:t>M</a:t>
            </a:r>
            <a:r>
              <a:rPr kumimoji="1" lang="ja-JP" altLang="en-US" sz="2800" dirty="0" smtClean="0"/>
              <a:t>・ウォン 著</a:t>
            </a:r>
            <a:endParaRPr kumimoji="1" lang="en-US" altLang="ja-JP" sz="2800" dirty="0" smtClean="0"/>
          </a:p>
          <a:p>
            <a:r>
              <a:rPr lang="ja-JP" altLang="en-US" sz="2800" dirty="0" smtClean="0"/>
              <a:t>かんき出版 刊</a:t>
            </a:r>
            <a:endParaRPr kumimoji="1" lang="ja-JP" altLang="en-US" sz="2800" dirty="0"/>
          </a:p>
        </p:txBody>
      </p:sp>
      <p:sp>
        <p:nvSpPr>
          <p:cNvPr id="6" name="テキスト ボックス 5"/>
          <p:cNvSpPr txBox="1"/>
          <p:nvPr/>
        </p:nvSpPr>
        <p:spPr>
          <a:xfrm>
            <a:off x="3851920" y="4346526"/>
            <a:ext cx="4752528" cy="1446550"/>
          </a:xfrm>
          <a:prstGeom prst="rect">
            <a:avLst/>
          </a:prstGeom>
          <a:noFill/>
        </p:spPr>
        <p:txBody>
          <a:bodyPr wrap="square" rtlCol="0">
            <a:spAutoFit/>
          </a:bodyPr>
          <a:lstStyle/>
          <a:p>
            <a:r>
              <a:rPr lang="ja-JP" altLang="en-US" sz="4400" dirty="0" smtClean="0">
                <a:solidFill>
                  <a:schemeClr val="accent4">
                    <a:lumMod val="60000"/>
                    <a:lumOff val="40000"/>
                  </a:schemeClr>
                </a:solidFill>
              </a:rPr>
              <a:t>わかりやすい</a:t>
            </a:r>
            <a:endParaRPr lang="en-US" altLang="ja-JP" sz="4400" dirty="0" smtClean="0">
              <a:solidFill>
                <a:schemeClr val="accent4">
                  <a:lumMod val="60000"/>
                  <a:lumOff val="40000"/>
                </a:schemeClr>
              </a:solidFill>
            </a:endParaRPr>
          </a:p>
          <a:p>
            <a:r>
              <a:rPr lang="ja-JP" altLang="en-US" sz="4400" dirty="0" smtClean="0">
                <a:solidFill>
                  <a:schemeClr val="accent4">
                    <a:lumMod val="60000"/>
                    <a:lumOff val="40000"/>
                  </a:schemeClr>
                </a:solidFill>
              </a:rPr>
              <a:t>図表の作り方</a:t>
            </a:r>
            <a:endParaRPr lang="en-US" altLang="ja-JP" sz="4400" dirty="0" smtClean="0">
              <a:solidFill>
                <a:schemeClr val="accent4">
                  <a:lumMod val="60000"/>
                  <a:lumOff val="40000"/>
                </a:schemeClr>
              </a:solidFill>
            </a:endParaRPr>
          </a:p>
        </p:txBody>
      </p:sp>
      <p:sp>
        <p:nvSpPr>
          <p:cNvPr id="7" name="スライド番号プレースホルダー 6"/>
          <p:cNvSpPr>
            <a:spLocks noGrp="1"/>
          </p:cNvSpPr>
          <p:nvPr>
            <p:ph type="sldNum" sz="quarter" idx="12"/>
          </p:nvPr>
        </p:nvSpPr>
        <p:spPr/>
        <p:txBody>
          <a:bodyPr/>
          <a:lstStyle/>
          <a:p>
            <a:fld id="{749DC45D-918B-423E-B5AE-ED0B78335A00}" type="slidenum">
              <a:rPr lang="ja-JP" altLang="en-US" smtClean="0"/>
              <a:pPr/>
              <a:t>77</a:t>
            </a:fld>
            <a:r>
              <a:rPr lang="en-US" altLang="ja-JP" smtClean="0"/>
              <a:t>/81</a:t>
            </a:r>
            <a:endParaRPr lang="ja-JP" altLang="en-US" dirty="0"/>
          </a:p>
        </p:txBody>
      </p:sp>
    </p:spTree>
    <p:extLst>
      <p:ext uri="{BB962C8B-B14F-4D97-AF65-F5344CB8AC3E}">
        <p14:creationId xmlns:p14="http://schemas.microsoft.com/office/powerpoint/2010/main" val="3598054032"/>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参考サイト </a:t>
            </a:r>
            <a:r>
              <a:rPr kumimoji="1" lang="en-US" altLang="ja-JP" dirty="0" smtClean="0"/>
              <a:t>(1/2)</a:t>
            </a:r>
            <a:endParaRPr kumimoji="1" lang="ja-JP" altLang="en-US" dirty="0"/>
          </a:p>
        </p:txBody>
      </p:sp>
      <p:sp>
        <p:nvSpPr>
          <p:cNvPr id="4" name="テキスト ボックス 3"/>
          <p:cNvSpPr txBox="1"/>
          <p:nvPr/>
        </p:nvSpPr>
        <p:spPr>
          <a:xfrm>
            <a:off x="503548" y="1226076"/>
            <a:ext cx="8136904" cy="2677656"/>
          </a:xfrm>
          <a:prstGeom prst="rect">
            <a:avLst/>
          </a:prstGeom>
          <a:noFill/>
        </p:spPr>
        <p:txBody>
          <a:bodyPr wrap="square" rtlCol="0">
            <a:spAutoFit/>
          </a:bodyPr>
          <a:lstStyle/>
          <a:p>
            <a:r>
              <a:rPr kumimoji="1" lang="ja-JP" altLang="en-US" sz="4400" dirty="0" smtClean="0"/>
              <a:t>伝わるデザイン</a:t>
            </a:r>
            <a:endParaRPr kumimoji="1" lang="en-US" altLang="ja-JP" sz="4400" dirty="0" smtClean="0"/>
          </a:p>
          <a:p>
            <a:pPr algn="ctr"/>
            <a:r>
              <a:rPr kumimoji="1" lang="ja-JP" altLang="en-US" sz="3200" dirty="0" smtClean="0"/>
              <a:t>～研究発表のユニバーサルデザイン～</a:t>
            </a:r>
            <a:endParaRPr kumimoji="1" lang="en-US" altLang="ja-JP" sz="3200" dirty="0" smtClean="0"/>
          </a:p>
          <a:p>
            <a:endParaRPr lang="en-US" altLang="ja-JP" dirty="0" smtClean="0">
              <a:latin typeface="+mn-ea"/>
            </a:endParaRPr>
          </a:p>
          <a:p>
            <a:r>
              <a:rPr lang="ja-JP" altLang="en-US" sz="3600" dirty="0" smtClean="0">
                <a:latin typeface="+mn-ea"/>
              </a:rPr>
              <a:t>高橋佑磨 制作</a:t>
            </a:r>
            <a:endParaRPr kumimoji="1" lang="en-US" altLang="ja-JP" sz="3600" dirty="0" smtClean="0">
              <a:latin typeface="+mn-ea"/>
            </a:endParaRPr>
          </a:p>
          <a:p>
            <a:r>
              <a:rPr lang="en-US" altLang="ja-JP" sz="3600" dirty="0" smtClean="0"/>
              <a:t>http://tsutawarudesign.web.fc2.com/</a:t>
            </a:r>
            <a:endParaRPr kumimoji="1" lang="ja-JP" altLang="en-US" sz="3600" dirty="0"/>
          </a:p>
        </p:txBody>
      </p:sp>
      <p:pic>
        <p:nvPicPr>
          <p:cNvPr id="5" name="図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54052" y="3861048"/>
            <a:ext cx="3635896" cy="2499882"/>
          </a:xfrm>
          <a:prstGeom prst="rect">
            <a:avLst/>
          </a:prstGeom>
        </p:spPr>
      </p:pic>
      <p:sp>
        <p:nvSpPr>
          <p:cNvPr id="6" name="スライド番号プレースホルダー 5"/>
          <p:cNvSpPr>
            <a:spLocks noGrp="1"/>
          </p:cNvSpPr>
          <p:nvPr>
            <p:ph type="sldNum" sz="quarter" idx="12"/>
          </p:nvPr>
        </p:nvSpPr>
        <p:spPr/>
        <p:txBody>
          <a:bodyPr/>
          <a:lstStyle/>
          <a:p>
            <a:fld id="{749DC45D-918B-423E-B5AE-ED0B78335A00}" type="slidenum">
              <a:rPr lang="ja-JP" altLang="en-US" smtClean="0"/>
              <a:pPr/>
              <a:t>78</a:t>
            </a:fld>
            <a:r>
              <a:rPr lang="en-US" altLang="ja-JP" smtClean="0"/>
              <a:t>/81</a:t>
            </a:r>
            <a:endParaRPr lang="ja-JP" altLang="en-US" dirty="0"/>
          </a:p>
        </p:txBody>
      </p:sp>
    </p:spTree>
    <p:extLst>
      <p:ext uri="{BB962C8B-B14F-4D97-AF65-F5344CB8AC3E}">
        <p14:creationId xmlns:p14="http://schemas.microsoft.com/office/powerpoint/2010/main" val="162551715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参考サイト </a:t>
            </a:r>
            <a:r>
              <a:rPr kumimoji="1" lang="en-US" altLang="ja-JP" dirty="0" smtClean="0"/>
              <a:t>(2/2)</a:t>
            </a:r>
            <a:endParaRPr kumimoji="1" lang="ja-JP" altLang="en-US" dirty="0"/>
          </a:p>
        </p:txBody>
      </p:sp>
      <p:sp>
        <p:nvSpPr>
          <p:cNvPr id="4" name="テキスト ボックス 3"/>
          <p:cNvSpPr txBox="1"/>
          <p:nvPr/>
        </p:nvSpPr>
        <p:spPr>
          <a:xfrm>
            <a:off x="503548" y="1226076"/>
            <a:ext cx="8136904" cy="2646878"/>
          </a:xfrm>
          <a:prstGeom prst="rect">
            <a:avLst/>
          </a:prstGeom>
          <a:noFill/>
        </p:spPr>
        <p:txBody>
          <a:bodyPr wrap="square" rtlCol="0">
            <a:spAutoFit/>
          </a:bodyPr>
          <a:lstStyle/>
          <a:p>
            <a:r>
              <a:rPr lang="ja-JP" altLang="en-US" sz="4400" dirty="0"/>
              <a:t>聞き</a:t>
            </a:r>
            <a:r>
              <a:rPr kumimoji="1" lang="ja-JP" altLang="en-US" sz="4400" dirty="0" smtClean="0"/>
              <a:t>手に届く学会発表のために</a:t>
            </a:r>
            <a:endParaRPr kumimoji="1" lang="en-US" altLang="ja-JP" sz="4400" dirty="0" smtClean="0"/>
          </a:p>
          <a:p>
            <a:pPr algn="ctr"/>
            <a:r>
              <a:rPr kumimoji="1" lang="ja-JP" altLang="en-US" sz="3200" dirty="0" smtClean="0"/>
              <a:t>～口頭発表の心得～</a:t>
            </a:r>
            <a:endParaRPr kumimoji="1" lang="en-US" altLang="ja-JP" sz="3200" dirty="0" smtClean="0"/>
          </a:p>
          <a:p>
            <a:endParaRPr lang="en-US" altLang="ja-JP" dirty="0" smtClean="0">
              <a:latin typeface="+mn-ea"/>
            </a:endParaRPr>
          </a:p>
          <a:p>
            <a:r>
              <a:rPr lang="ja-JP" altLang="en-US" sz="3600" dirty="0" smtClean="0">
                <a:latin typeface="+mn-ea"/>
              </a:rPr>
              <a:t>竹中明夫 制作</a:t>
            </a:r>
            <a:endParaRPr kumimoji="1" lang="en-US" altLang="ja-JP" sz="3600" dirty="0" smtClean="0">
              <a:latin typeface="+mn-ea"/>
            </a:endParaRPr>
          </a:p>
          <a:p>
            <a:r>
              <a:rPr lang="en-US" altLang="ja-JP" sz="3600" dirty="0" smtClean="0"/>
              <a:t>http</a:t>
            </a:r>
            <a:r>
              <a:rPr lang="en-US" altLang="ja-JP" sz="3600" dirty="0"/>
              <a:t>://</a:t>
            </a:r>
            <a:r>
              <a:rPr lang="en-US" altLang="ja-JP" sz="3600" dirty="0" smtClean="0"/>
              <a:t>takenaka-akio.org/</a:t>
            </a:r>
            <a:endParaRPr kumimoji="1" lang="ja-JP" altLang="en-US" sz="3600" dirty="0"/>
          </a:p>
        </p:txBody>
      </p:sp>
      <p:pic>
        <p:nvPicPr>
          <p:cNvPr id="3" name="図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62555" y="3872954"/>
            <a:ext cx="3618890" cy="2604806"/>
          </a:xfrm>
          <a:prstGeom prst="rect">
            <a:avLst/>
          </a:prstGeom>
        </p:spPr>
      </p:pic>
      <p:sp>
        <p:nvSpPr>
          <p:cNvPr id="6" name="スライド番号プレースホルダー 5"/>
          <p:cNvSpPr>
            <a:spLocks noGrp="1"/>
          </p:cNvSpPr>
          <p:nvPr>
            <p:ph type="sldNum" sz="quarter" idx="12"/>
          </p:nvPr>
        </p:nvSpPr>
        <p:spPr/>
        <p:txBody>
          <a:bodyPr/>
          <a:lstStyle/>
          <a:p>
            <a:fld id="{749DC45D-918B-423E-B5AE-ED0B78335A00}" type="slidenum">
              <a:rPr lang="ja-JP" altLang="en-US" smtClean="0"/>
              <a:pPr/>
              <a:t>79</a:t>
            </a:fld>
            <a:r>
              <a:rPr lang="en-US" altLang="ja-JP" smtClean="0"/>
              <a:t>/81</a:t>
            </a:r>
            <a:endParaRPr lang="ja-JP" altLang="en-US" dirty="0"/>
          </a:p>
        </p:txBody>
      </p:sp>
    </p:spTree>
    <p:extLst>
      <p:ext uri="{BB962C8B-B14F-4D97-AF65-F5344CB8AC3E}">
        <p14:creationId xmlns:p14="http://schemas.microsoft.com/office/powerpoint/2010/main" val="51742696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タイトル 1"/>
          <p:cNvSpPr>
            <a:spLocks noGrp="1"/>
          </p:cNvSpPr>
          <p:nvPr>
            <p:ph type="title"/>
          </p:nvPr>
        </p:nvSpPr>
        <p:spPr>
          <a:solidFill>
            <a:schemeClr val="bg2">
              <a:alpha val="70000"/>
            </a:schemeClr>
          </a:solidFill>
        </p:spPr>
        <p:txBody>
          <a:bodyPr/>
          <a:lstStyle/>
          <a:p>
            <a:r>
              <a:rPr kumimoji="1" lang="ja-JP" altLang="en-US" dirty="0" smtClean="0"/>
              <a:t>その</a:t>
            </a:r>
            <a:r>
              <a:rPr lang="ja-JP" altLang="en-US" dirty="0"/>
              <a:t>２</a:t>
            </a:r>
            <a:r>
              <a:rPr kumimoji="1" lang="en-US" altLang="ja-JP" dirty="0" smtClean="0"/>
              <a:t>. </a:t>
            </a:r>
            <a:r>
              <a:rPr kumimoji="1" lang="ja-JP" altLang="en-US" dirty="0" smtClean="0"/>
              <a:t>反応が分かりにくい</a:t>
            </a:r>
            <a:endParaRPr kumimoji="1" lang="ja-JP" altLang="en-US" dirty="0"/>
          </a:p>
        </p:txBody>
      </p:sp>
      <p:sp>
        <p:nvSpPr>
          <p:cNvPr id="5" name="コンテンツ プレースホルダー 2"/>
          <p:cNvSpPr>
            <a:spLocks noGrp="1"/>
          </p:cNvSpPr>
          <p:nvPr>
            <p:ph idx="1"/>
          </p:nvPr>
        </p:nvSpPr>
        <p:spPr>
          <a:xfrm>
            <a:off x="251520" y="1268760"/>
            <a:ext cx="6984776" cy="1440160"/>
          </a:xfrm>
          <a:solidFill>
            <a:schemeClr val="bg2">
              <a:alpha val="70000"/>
            </a:schemeClr>
          </a:solidFill>
          <a:effectLst>
            <a:softEdge rad="31750"/>
          </a:effectLst>
        </p:spPr>
        <p:txBody>
          <a:bodyPr>
            <a:noAutofit/>
          </a:bodyPr>
          <a:lstStyle/>
          <a:p>
            <a:pPr marL="0" indent="0">
              <a:spcBef>
                <a:spcPts val="0"/>
              </a:spcBef>
              <a:buNone/>
            </a:pPr>
            <a:r>
              <a:rPr lang="ja-JP" altLang="en-US" dirty="0" smtClean="0"/>
              <a:t>相手の理解に合わせて</a:t>
            </a:r>
            <a:endParaRPr lang="en-US" altLang="ja-JP" dirty="0" smtClean="0"/>
          </a:p>
          <a:p>
            <a:pPr marL="0" indent="0">
              <a:spcBef>
                <a:spcPts val="0"/>
              </a:spcBef>
              <a:buNone/>
            </a:pPr>
            <a:r>
              <a:rPr lang="ja-JP" altLang="en-US" dirty="0" smtClean="0"/>
              <a:t>説明を変えることが難しい</a:t>
            </a:r>
            <a:endParaRPr lang="en-US" altLang="ja-JP" dirty="0" smtClean="0"/>
          </a:p>
        </p:txBody>
      </p:sp>
      <p:sp>
        <p:nvSpPr>
          <p:cNvPr id="4" name="スライド番号プレースホルダー 3"/>
          <p:cNvSpPr>
            <a:spLocks noGrp="1"/>
          </p:cNvSpPr>
          <p:nvPr>
            <p:ph type="sldNum" sz="quarter" idx="12"/>
          </p:nvPr>
        </p:nvSpPr>
        <p:spPr/>
        <p:txBody>
          <a:bodyPr/>
          <a:lstStyle/>
          <a:p>
            <a:fld id="{749DC45D-918B-423E-B5AE-ED0B78335A00}" type="slidenum">
              <a:rPr lang="ja-JP" altLang="en-US" smtClean="0"/>
              <a:pPr/>
              <a:t>8</a:t>
            </a:fld>
            <a:r>
              <a:rPr lang="en-US" altLang="ja-JP" smtClean="0"/>
              <a:t>/81</a:t>
            </a:r>
            <a:endParaRPr lang="ja-JP" altLang="en-US" dirty="0"/>
          </a:p>
        </p:txBody>
      </p:sp>
    </p:spTree>
    <p:extLst>
      <p:ext uri="{BB962C8B-B14F-4D97-AF65-F5344CB8AC3E}">
        <p14:creationId xmlns:p14="http://schemas.microsoft.com/office/powerpoint/2010/main" val="1283619210"/>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まとめ</a:t>
            </a:r>
            <a:endParaRPr kumimoji="1" lang="ja-JP" altLang="en-US" dirty="0"/>
          </a:p>
        </p:txBody>
      </p:sp>
      <p:sp>
        <p:nvSpPr>
          <p:cNvPr id="4" name="コンテンツ プレースホルダー 2"/>
          <p:cNvSpPr>
            <a:spLocks noGrp="1"/>
          </p:cNvSpPr>
          <p:nvPr>
            <p:ph idx="1"/>
          </p:nvPr>
        </p:nvSpPr>
        <p:spPr>
          <a:xfrm>
            <a:off x="179512" y="1268760"/>
            <a:ext cx="8640960" cy="3168352"/>
          </a:xfrm>
        </p:spPr>
        <p:txBody>
          <a:bodyPr>
            <a:noAutofit/>
          </a:bodyPr>
          <a:lstStyle/>
          <a:p>
            <a:pPr marL="285750" indent="-285750">
              <a:lnSpc>
                <a:spcPts val="6800"/>
              </a:lnSpc>
            </a:pPr>
            <a:r>
              <a:rPr lang="ja-JP" altLang="en-US" sz="4300" dirty="0" smtClean="0"/>
              <a:t>プレゼンテーション</a:t>
            </a:r>
            <a:endParaRPr lang="en-US" altLang="ja-JP" sz="4300" dirty="0" smtClean="0"/>
          </a:p>
          <a:p>
            <a:pPr marL="0" indent="0" algn="r">
              <a:spcBef>
                <a:spcPts val="0"/>
              </a:spcBef>
              <a:buNone/>
            </a:pPr>
            <a:r>
              <a:rPr lang="ja-JP" altLang="en-US" sz="4300" dirty="0" smtClean="0"/>
              <a:t>＝ コミュニケーション</a:t>
            </a:r>
            <a:endParaRPr lang="en-US" altLang="ja-JP" sz="4300" dirty="0"/>
          </a:p>
          <a:p>
            <a:pPr marL="285750" indent="-285750">
              <a:lnSpc>
                <a:spcPts val="6800"/>
              </a:lnSpc>
            </a:pPr>
            <a:r>
              <a:rPr lang="ja-JP" altLang="en-US" dirty="0"/>
              <a:t>伝えるために全てを尽くす</a:t>
            </a:r>
            <a:endParaRPr lang="en-US" altLang="ja-JP" dirty="0"/>
          </a:p>
          <a:p>
            <a:pPr marL="285750" indent="-285750">
              <a:lnSpc>
                <a:spcPts val="6800"/>
              </a:lnSpc>
            </a:pPr>
            <a:r>
              <a:rPr lang="ja-JP" altLang="en-US" dirty="0"/>
              <a:t>回数をこなそう</a:t>
            </a:r>
            <a:endParaRPr lang="en-US" altLang="ja-JP" dirty="0"/>
          </a:p>
        </p:txBody>
      </p:sp>
      <p:sp>
        <p:nvSpPr>
          <p:cNvPr id="5" name="スライド番号プレースホルダー 4"/>
          <p:cNvSpPr>
            <a:spLocks noGrp="1"/>
          </p:cNvSpPr>
          <p:nvPr>
            <p:ph type="sldNum" sz="quarter" idx="12"/>
          </p:nvPr>
        </p:nvSpPr>
        <p:spPr/>
        <p:txBody>
          <a:bodyPr/>
          <a:lstStyle/>
          <a:p>
            <a:fld id="{749DC45D-918B-423E-B5AE-ED0B78335A00}" type="slidenum">
              <a:rPr lang="ja-JP" altLang="en-US" smtClean="0"/>
              <a:pPr/>
              <a:t>80</a:t>
            </a:fld>
            <a:r>
              <a:rPr lang="en-US" altLang="ja-JP" smtClean="0"/>
              <a:t>/81</a:t>
            </a:r>
            <a:endParaRPr lang="ja-JP" altLang="en-US" dirty="0"/>
          </a:p>
        </p:txBody>
      </p:sp>
    </p:spTree>
    <p:extLst>
      <p:ext uri="{BB962C8B-B14F-4D97-AF65-F5344CB8AC3E}">
        <p14:creationId xmlns:p14="http://schemas.microsoft.com/office/powerpoint/2010/main" val="728391831"/>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謝辞</a:t>
            </a:r>
            <a:endParaRPr kumimoji="1" lang="ja-JP" altLang="en-US" dirty="0"/>
          </a:p>
        </p:txBody>
      </p:sp>
      <p:sp>
        <p:nvSpPr>
          <p:cNvPr id="5" name="コンテンツ プレースホルダー 2"/>
          <p:cNvSpPr>
            <a:spLocks noGrp="1"/>
          </p:cNvSpPr>
          <p:nvPr>
            <p:ph idx="1"/>
          </p:nvPr>
        </p:nvSpPr>
        <p:spPr>
          <a:xfrm>
            <a:off x="251520" y="1268760"/>
            <a:ext cx="8640960" cy="1944216"/>
          </a:xfrm>
        </p:spPr>
        <p:txBody>
          <a:bodyPr>
            <a:noAutofit/>
          </a:bodyPr>
          <a:lstStyle/>
          <a:p>
            <a:pPr marL="0" indent="0">
              <a:buNone/>
            </a:pPr>
            <a:r>
              <a:rPr lang="ja-JP" altLang="en-US" sz="3600" dirty="0"/>
              <a:t>勝又茉理奈</a:t>
            </a:r>
            <a:r>
              <a:rPr lang="ja-JP" altLang="en-US" sz="3600" dirty="0" smtClean="0"/>
              <a:t>さん、岡田</a:t>
            </a:r>
            <a:r>
              <a:rPr lang="ja-JP" altLang="en-US" sz="3600" dirty="0"/>
              <a:t>美帆</a:t>
            </a:r>
            <a:r>
              <a:rPr lang="ja-JP" altLang="en-US" sz="3600" dirty="0" smtClean="0"/>
              <a:t>さんはじめ</a:t>
            </a:r>
            <a:endParaRPr lang="en-US" altLang="ja-JP" sz="3600" dirty="0"/>
          </a:p>
          <a:p>
            <a:pPr marL="0" indent="0" algn="r">
              <a:buNone/>
            </a:pPr>
            <a:r>
              <a:rPr lang="ja-JP" altLang="en-US" sz="3600" dirty="0"/>
              <a:t>第</a:t>
            </a:r>
            <a:r>
              <a:rPr lang="en-US" altLang="ja-JP" sz="3600" dirty="0"/>
              <a:t>58</a:t>
            </a:r>
            <a:r>
              <a:rPr lang="ja-JP" altLang="en-US" sz="3600" dirty="0"/>
              <a:t>回インター大会 実行委員会の皆様に深く感謝します</a:t>
            </a:r>
            <a:endParaRPr lang="en-US" altLang="ja-JP" sz="3600" dirty="0"/>
          </a:p>
        </p:txBody>
      </p:sp>
      <p:pic>
        <p:nvPicPr>
          <p:cNvPr id="1026" name="Picture 2" descr="C:\Users\hasegawa\Documents\インター大会\figs\model_13.jpg"/>
          <p:cNvPicPr>
            <a:picLocks noChangeAspect="1" noChangeArrowheads="1"/>
          </p:cNvPicPr>
          <p:nvPr/>
        </p:nvPicPr>
        <p:blipFill rotWithShape="1">
          <a:blip r:embed="rId3">
            <a:extLst>
              <a:ext uri="{28A0092B-C50C-407E-A947-70E740481C1C}">
                <a14:useLocalDpi xmlns:a14="http://schemas.microsoft.com/office/drawing/2010/main" val="0"/>
              </a:ext>
            </a:extLst>
          </a:blip>
          <a:srcRect l="6648" t="10590" r="10496" b="9177"/>
          <a:stretch/>
        </p:blipFill>
        <p:spPr bwMode="auto">
          <a:xfrm>
            <a:off x="2431699" y="3428999"/>
            <a:ext cx="4280601" cy="1782391"/>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p:cNvSpPr txBox="1"/>
          <p:nvPr/>
        </p:nvSpPr>
        <p:spPr>
          <a:xfrm>
            <a:off x="2632348" y="5211391"/>
            <a:ext cx="6336704" cy="461665"/>
          </a:xfrm>
          <a:prstGeom prst="rect">
            <a:avLst/>
          </a:prstGeom>
          <a:noFill/>
        </p:spPr>
        <p:txBody>
          <a:bodyPr wrap="square" rtlCol="0">
            <a:spAutoFit/>
          </a:bodyPr>
          <a:lstStyle/>
          <a:p>
            <a:r>
              <a:rPr kumimoji="1" lang="ja-JP" altLang="en-US" sz="2400" dirty="0" smtClean="0"/>
              <a:t>モデル：北大・環境科学院の学生のみなさん</a:t>
            </a:r>
            <a:endParaRPr kumimoji="1" lang="ja-JP" altLang="en-US" sz="2400" dirty="0"/>
          </a:p>
        </p:txBody>
      </p:sp>
      <p:sp>
        <p:nvSpPr>
          <p:cNvPr id="6" name="スライド番号プレースホルダー 5"/>
          <p:cNvSpPr>
            <a:spLocks noGrp="1"/>
          </p:cNvSpPr>
          <p:nvPr>
            <p:ph type="sldNum" sz="quarter" idx="12"/>
          </p:nvPr>
        </p:nvSpPr>
        <p:spPr/>
        <p:txBody>
          <a:bodyPr/>
          <a:lstStyle/>
          <a:p>
            <a:fld id="{749DC45D-918B-423E-B5AE-ED0B78335A00}" type="slidenum">
              <a:rPr lang="ja-JP" altLang="en-US" smtClean="0"/>
              <a:pPr/>
              <a:t>81</a:t>
            </a:fld>
            <a:r>
              <a:rPr lang="en-US" altLang="ja-JP" smtClean="0"/>
              <a:t>/81</a:t>
            </a:r>
            <a:endParaRPr lang="ja-JP" altLang="en-US" dirty="0"/>
          </a:p>
        </p:txBody>
      </p:sp>
    </p:spTree>
    <p:extLst>
      <p:ext uri="{BB962C8B-B14F-4D97-AF65-F5344CB8AC3E}">
        <p14:creationId xmlns:p14="http://schemas.microsoft.com/office/powerpoint/2010/main" val="365659547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タイトル 1"/>
          <p:cNvSpPr>
            <a:spLocks noGrp="1"/>
          </p:cNvSpPr>
          <p:nvPr>
            <p:ph type="title"/>
          </p:nvPr>
        </p:nvSpPr>
        <p:spPr>
          <a:xfrm>
            <a:off x="107504" y="188640"/>
            <a:ext cx="8856984" cy="792088"/>
          </a:xfrm>
        </p:spPr>
        <p:txBody>
          <a:bodyPr/>
          <a:lstStyle/>
          <a:p>
            <a:r>
              <a:rPr kumimoji="1" lang="ja-JP" altLang="en-US" dirty="0" smtClean="0"/>
              <a:t>その３</a:t>
            </a:r>
            <a:r>
              <a:rPr kumimoji="1" lang="en-US" altLang="ja-JP" dirty="0" smtClean="0"/>
              <a:t>. </a:t>
            </a:r>
            <a:r>
              <a:rPr kumimoji="1" lang="ja-JP" altLang="en-US" dirty="0" smtClean="0"/>
              <a:t>流した汗は見えない</a:t>
            </a:r>
            <a:endParaRPr kumimoji="1" lang="ja-JP" altLang="en-US" dirty="0"/>
          </a:p>
        </p:txBody>
      </p:sp>
      <p:sp>
        <p:nvSpPr>
          <p:cNvPr id="6" name="コンテンツ プレースホルダー 2"/>
          <p:cNvSpPr>
            <a:spLocks noGrp="1"/>
          </p:cNvSpPr>
          <p:nvPr>
            <p:ph idx="1"/>
          </p:nvPr>
        </p:nvSpPr>
        <p:spPr>
          <a:xfrm>
            <a:off x="251520" y="1268760"/>
            <a:ext cx="8352928" cy="1512168"/>
          </a:xfrm>
        </p:spPr>
        <p:txBody>
          <a:bodyPr>
            <a:noAutofit/>
          </a:bodyPr>
          <a:lstStyle/>
          <a:p>
            <a:pPr marL="0" indent="0">
              <a:spcBef>
                <a:spcPts val="0"/>
              </a:spcBef>
              <a:buNone/>
            </a:pPr>
            <a:r>
              <a:rPr lang="ja-JP" altLang="en-US" dirty="0"/>
              <a:t>苦労した研究も発表が悪ければ</a:t>
            </a:r>
            <a:endParaRPr lang="en-US" altLang="ja-JP" dirty="0"/>
          </a:p>
          <a:p>
            <a:pPr marL="0" indent="0" algn="r">
              <a:spcBef>
                <a:spcPts val="0"/>
              </a:spcBef>
              <a:buNone/>
              <a:tabLst>
                <a:tab pos="8166100" algn="l"/>
              </a:tabLst>
            </a:pPr>
            <a:r>
              <a:rPr lang="ja-JP" altLang="en-US" dirty="0" smtClean="0"/>
              <a:t>伝わらない</a:t>
            </a:r>
            <a:endParaRPr lang="en-US" altLang="ja-JP" dirty="0" smtClean="0"/>
          </a:p>
        </p:txBody>
      </p:sp>
      <p:sp>
        <p:nvSpPr>
          <p:cNvPr id="7" name="コンテンツ プレースホルダー 2"/>
          <p:cNvSpPr txBox="1">
            <a:spLocks/>
          </p:cNvSpPr>
          <p:nvPr/>
        </p:nvSpPr>
        <p:spPr>
          <a:xfrm>
            <a:off x="3707904" y="3284984"/>
            <a:ext cx="5238328" cy="151216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kumimoji="1" sz="4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36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lgn="r">
              <a:spcBef>
                <a:spcPts val="0"/>
              </a:spcBef>
              <a:buFont typeface="Arial" pitchFamily="34" charset="0"/>
              <a:buNone/>
            </a:pPr>
            <a:r>
              <a:rPr lang="ja-JP" altLang="en-US" dirty="0" smtClean="0"/>
              <a:t>伝わらない研究は</a:t>
            </a:r>
            <a:endParaRPr lang="en-US" altLang="ja-JP" dirty="0" smtClean="0"/>
          </a:p>
          <a:p>
            <a:pPr marL="0" indent="0" algn="r">
              <a:spcBef>
                <a:spcPts val="0"/>
              </a:spcBef>
              <a:buFont typeface="Arial" pitchFamily="34" charset="0"/>
              <a:buNone/>
            </a:pPr>
            <a:r>
              <a:rPr lang="ja-JP" altLang="en-US" dirty="0" smtClean="0"/>
              <a:t>存在しないに等しい</a:t>
            </a:r>
            <a:endParaRPr lang="ja-JP" altLang="en-US" dirty="0"/>
          </a:p>
        </p:txBody>
      </p:sp>
      <p:sp>
        <p:nvSpPr>
          <p:cNvPr id="4" name="スライド番号プレースホルダー 3"/>
          <p:cNvSpPr>
            <a:spLocks noGrp="1"/>
          </p:cNvSpPr>
          <p:nvPr>
            <p:ph type="sldNum" sz="quarter" idx="12"/>
          </p:nvPr>
        </p:nvSpPr>
        <p:spPr/>
        <p:txBody>
          <a:bodyPr/>
          <a:lstStyle/>
          <a:p>
            <a:fld id="{749DC45D-918B-423E-B5AE-ED0B78335A00}" type="slidenum">
              <a:rPr lang="ja-JP" altLang="en-US" smtClean="0"/>
              <a:pPr/>
              <a:t>9</a:t>
            </a:fld>
            <a:r>
              <a:rPr lang="en-US" altLang="ja-JP" smtClean="0"/>
              <a:t>/81</a:t>
            </a:r>
            <a:endParaRPr lang="ja-JP" altLang="en-US" dirty="0"/>
          </a:p>
        </p:txBody>
      </p:sp>
    </p:spTree>
    <p:extLst>
      <p:ext uri="{BB962C8B-B14F-4D97-AF65-F5344CB8AC3E}">
        <p14:creationId xmlns:p14="http://schemas.microsoft.com/office/powerpoint/2010/main" val="2919026866"/>
      </p:ext>
    </p:extLst>
  </p:cSld>
  <p:clrMapOvr>
    <a:masterClrMapping/>
  </p:clrMapOvr>
  <p:timing>
    <p:tnLst>
      <p:par>
        <p:cTn id="1" dur="indefinite" restart="never" nodeType="tmRoot"/>
      </p:par>
    </p:tnLst>
  </p:timing>
</p:sld>
</file>

<file path=ppt/theme/theme1.xml><?xml version="1.0" encoding="utf-8"?>
<a:theme xmlns:a="http://schemas.openxmlformats.org/drawingml/2006/main" name="インター大会発表">
  <a:themeElements>
    <a:clrScheme name="ユニバーサルデザイン">
      <a:dk1>
        <a:sysClr val="windowText" lastClr="000000"/>
      </a:dk1>
      <a:lt1>
        <a:sysClr val="window" lastClr="FFFFFF"/>
      </a:lt1>
      <a:dk2>
        <a:srgbClr val="1F497D"/>
      </a:dk2>
      <a:lt2>
        <a:srgbClr val="EEECE1"/>
      </a:lt2>
      <a:accent1>
        <a:srgbClr val="0041FF"/>
      </a:accent1>
      <a:accent2>
        <a:srgbClr val="FF3300"/>
      </a:accent2>
      <a:accent3>
        <a:srgbClr val="339966"/>
      </a:accent3>
      <a:accent4>
        <a:srgbClr val="FFFF00"/>
      </a:accent4>
      <a:accent5>
        <a:srgbClr val="66CCFF"/>
      </a:accent5>
      <a:accent6>
        <a:srgbClr val="FF9900"/>
      </a:accent6>
      <a:hlink>
        <a:srgbClr val="0000FF"/>
      </a:hlink>
      <a:folHlink>
        <a:srgbClr val="800080"/>
      </a:folHlink>
    </a:clrScheme>
    <a:fontScheme name="オリジナル">
      <a:majorFont>
        <a:latin typeface="Humnst777 Blk BT"/>
        <a:ea typeface="ルイカ-０６"/>
        <a:cs typeface=""/>
      </a:majorFont>
      <a:minorFont>
        <a:latin typeface="Humnst777 BT"/>
        <a:ea typeface="IWAp-UDゴシック本文M"/>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オリジナル">
      <a:majorFont>
        <a:latin typeface="Humnst777 Blk BT"/>
        <a:ea typeface="ルイカ-０６"/>
        <a:cs typeface=""/>
      </a:majorFont>
      <a:minorFont>
        <a:latin typeface="Humnst777 BT"/>
        <a:ea typeface="IWAp-UDゴシック本文M"/>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ユニバーサルデザイン">
    <a:dk1>
      <a:sysClr val="windowText" lastClr="000000"/>
    </a:dk1>
    <a:lt1>
      <a:sysClr val="window" lastClr="FFFFFF"/>
    </a:lt1>
    <a:dk2>
      <a:srgbClr val="1F497D"/>
    </a:dk2>
    <a:lt2>
      <a:srgbClr val="EEECE1"/>
    </a:lt2>
    <a:accent1>
      <a:srgbClr val="0041FF"/>
    </a:accent1>
    <a:accent2>
      <a:srgbClr val="FF3300"/>
    </a:accent2>
    <a:accent3>
      <a:srgbClr val="339966"/>
    </a:accent3>
    <a:accent4>
      <a:srgbClr val="FFFF00"/>
    </a:accent4>
    <a:accent5>
      <a:srgbClr val="66CCFF"/>
    </a:accent5>
    <a:accent6>
      <a:srgbClr val="FF9900"/>
    </a:accent6>
    <a:hlink>
      <a:srgbClr val="0000FF"/>
    </a:hlink>
    <a:folHlink>
      <a:srgbClr val="800080"/>
    </a:folHlink>
  </a:clrScheme>
  <a:fontScheme name="オリジナル">
    <a:majorFont>
      <a:latin typeface="Humnst777 Blk BT"/>
      <a:ea typeface="ルイカ-０６"/>
      <a:cs typeface=""/>
    </a:majorFont>
    <a:minorFont>
      <a:latin typeface="Humnst777 BT"/>
      <a:ea typeface="IWAp-UDゴシック本文M"/>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0.xml><?xml version="1.0" encoding="utf-8"?>
<a:themeOverride xmlns:a="http://schemas.openxmlformats.org/drawingml/2006/main">
  <a:clrScheme name="ユニバーサルデザイン">
    <a:dk1>
      <a:sysClr val="windowText" lastClr="000000"/>
    </a:dk1>
    <a:lt1>
      <a:sysClr val="window" lastClr="FFFFFF"/>
    </a:lt1>
    <a:dk2>
      <a:srgbClr val="1F497D"/>
    </a:dk2>
    <a:lt2>
      <a:srgbClr val="EEECE1"/>
    </a:lt2>
    <a:accent1>
      <a:srgbClr val="0041FF"/>
    </a:accent1>
    <a:accent2>
      <a:srgbClr val="FF3300"/>
    </a:accent2>
    <a:accent3>
      <a:srgbClr val="339966"/>
    </a:accent3>
    <a:accent4>
      <a:srgbClr val="FFFF00"/>
    </a:accent4>
    <a:accent5>
      <a:srgbClr val="66CCFF"/>
    </a:accent5>
    <a:accent6>
      <a:srgbClr val="FF9900"/>
    </a:accent6>
    <a:hlink>
      <a:srgbClr val="0000FF"/>
    </a:hlink>
    <a:folHlink>
      <a:srgbClr val="800080"/>
    </a:folHlink>
  </a:clrScheme>
  <a:fontScheme name="オリジナル">
    <a:majorFont>
      <a:latin typeface="Humnst777 Blk BT"/>
      <a:ea typeface="ルイカ-０６"/>
      <a:cs typeface=""/>
    </a:majorFont>
    <a:minorFont>
      <a:latin typeface="Humnst777 BT"/>
      <a:ea typeface="IWAp-UDゴシック本文M"/>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1.xml><?xml version="1.0" encoding="utf-8"?>
<a:themeOverride xmlns:a="http://schemas.openxmlformats.org/drawingml/2006/main">
  <a:clrScheme name="ユニバーサルデザイン">
    <a:dk1>
      <a:sysClr val="windowText" lastClr="000000"/>
    </a:dk1>
    <a:lt1>
      <a:sysClr val="window" lastClr="FFFFFF"/>
    </a:lt1>
    <a:dk2>
      <a:srgbClr val="1F497D"/>
    </a:dk2>
    <a:lt2>
      <a:srgbClr val="EEECE1"/>
    </a:lt2>
    <a:accent1>
      <a:srgbClr val="0041FF"/>
    </a:accent1>
    <a:accent2>
      <a:srgbClr val="FF3300"/>
    </a:accent2>
    <a:accent3>
      <a:srgbClr val="339966"/>
    </a:accent3>
    <a:accent4>
      <a:srgbClr val="FFFF00"/>
    </a:accent4>
    <a:accent5>
      <a:srgbClr val="66CCFF"/>
    </a:accent5>
    <a:accent6>
      <a:srgbClr val="FF9900"/>
    </a:accent6>
    <a:hlink>
      <a:srgbClr val="0000FF"/>
    </a:hlink>
    <a:folHlink>
      <a:srgbClr val="800080"/>
    </a:folHlink>
  </a:clrScheme>
  <a:fontScheme name="オリジナル">
    <a:majorFont>
      <a:latin typeface="Humnst777 Blk BT"/>
      <a:ea typeface="ルイカ-０６"/>
      <a:cs typeface=""/>
    </a:majorFont>
    <a:minorFont>
      <a:latin typeface="Humnst777 BT"/>
      <a:ea typeface="IWAp-UDゴシック本文M"/>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2.xml><?xml version="1.0" encoding="utf-8"?>
<a:themeOverride xmlns:a="http://schemas.openxmlformats.org/drawingml/2006/main">
  <a:clrScheme name="ユニバーサルデザイン">
    <a:dk1>
      <a:sysClr val="windowText" lastClr="000000"/>
    </a:dk1>
    <a:lt1>
      <a:sysClr val="window" lastClr="FFFFFF"/>
    </a:lt1>
    <a:dk2>
      <a:srgbClr val="1F497D"/>
    </a:dk2>
    <a:lt2>
      <a:srgbClr val="EEECE1"/>
    </a:lt2>
    <a:accent1>
      <a:srgbClr val="0041FF"/>
    </a:accent1>
    <a:accent2>
      <a:srgbClr val="FF3300"/>
    </a:accent2>
    <a:accent3>
      <a:srgbClr val="339966"/>
    </a:accent3>
    <a:accent4>
      <a:srgbClr val="FFFF00"/>
    </a:accent4>
    <a:accent5>
      <a:srgbClr val="66CCFF"/>
    </a:accent5>
    <a:accent6>
      <a:srgbClr val="FF9900"/>
    </a:accent6>
    <a:hlink>
      <a:srgbClr val="0000FF"/>
    </a:hlink>
    <a:folHlink>
      <a:srgbClr val="800080"/>
    </a:folHlink>
  </a:clrScheme>
  <a:fontScheme name="オリジナル">
    <a:majorFont>
      <a:latin typeface="Humnst777 Blk BT"/>
      <a:ea typeface="ルイカ-０６"/>
      <a:cs typeface=""/>
    </a:majorFont>
    <a:minorFont>
      <a:latin typeface="Humnst777 BT"/>
      <a:ea typeface="IWAp-UDゴシック本文M"/>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3.xml><?xml version="1.0" encoding="utf-8"?>
<a:themeOverride xmlns:a="http://schemas.openxmlformats.org/drawingml/2006/main">
  <a:clrScheme name="ユニバーサルデザイン">
    <a:dk1>
      <a:sysClr val="windowText" lastClr="000000"/>
    </a:dk1>
    <a:lt1>
      <a:sysClr val="window" lastClr="FFFFFF"/>
    </a:lt1>
    <a:dk2>
      <a:srgbClr val="1F497D"/>
    </a:dk2>
    <a:lt2>
      <a:srgbClr val="EEECE1"/>
    </a:lt2>
    <a:accent1>
      <a:srgbClr val="0041FF"/>
    </a:accent1>
    <a:accent2>
      <a:srgbClr val="FF3300"/>
    </a:accent2>
    <a:accent3>
      <a:srgbClr val="339966"/>
    </a:accent3>
    <a:accent4>
      <a:srgbClr val="FFFF00"/>
    </a:accent4>
    <a:accent5>
      <a:srgbClr val="66CCFF"/>
    </a:accent5>
    <a:accent6>
      <a:srgbClr val="FF9900"/>
    </a:accent6>
    <a:hlink>
      <a:srgbClr val="0000FF"/>
    </a:hlink>
    <a:folHlink>
      <a:srgbClr val="800080"/>
    </a:folHlink>
  </a:clrScheme>
  <a:fontScheme name="オリジナル">
    <a:majorFont>
      <a:latin typeface="Humnst777 Blk BT"/>
      <a:ea typeface="ルイカ-０６"/>
      <a:cs typeface=""/>
    </a:majorFont>
    <a:minorFont>
      <a:latin typeface="Humnst777 BT"/>
      <a:ea typeface="IWAp-UDゴシック本文M"/>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4.xml><?xml version="1.0" encoding="utf-8"?>
<a:themeOverride xmlns:a="http://schemas.openxmlformats.org/drawingml/2006/main">
  <a:clrScheme name="ユニバーサルデザイン">
    <a:dk1>
      <a:sysClr val="windowText" lastClr="000000"/>
    </a:dk1>
    <a:lt1>
      <a:sysClr val="window" lastClr="FFFFFF"/>
    </a:lt1>
    <a:dk2>
      <a:srgbClr val="1F497D"/>
    </a:dk2>
    <a:lt2>
      <a:srgbClr val="EEECE1"/>
    </a:lt2>
    <a:accent1>
      <a:srgbClr val="0041FF"/>
    </a:accent1>
    <a:accent2>
      <a:srgbClr val="FF3300"/>
    </a:accent2>
    <a:accent3>
      <a:srgbClr val="339966"/>
    </a:accent3>
    <a:accent4>
      <a:srgbClr val="FFFF00"/>
    </a:accent4>
    <a:accent5>
      <a:srgbClr val="66CCFF"/>
    </a:accent5>
    <a:accent6>
      <a:srgbClr val="FF9900"/>
    </a:accent6>
    <a:hlink>
      <a:srgbClr val="0000FF"/>
    </a:hlink>
    <a:folHlink>
      <a:srgbClr val="800080"/>
    </a:folHlink>
  </a:clrScheme>
  <a:fontScheme name="オリジナル">
    <a:majorFont>
      <a:latin typeface="Humnst777 Blk BT"/>
      <a:ea typeface="ルイカ-０６"/>
      <a:cs typeface=""/>
    </a:majorFont>
    <a:minorFont>
      <a:latin typeface="Humnst777 BT"/>
      <a:ea typeface="IWAp-UDゴシック本文M"/>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5.xml><?xml version="1.0" encoding="utf-8"?>
<a:themeOverride xmlns:a="http://schemas.openxmlformats.org/drawingml/2006/main">
  <a:clrScheme name="ユニバーサルデザイン">
    <a:dk1>
      <a:sysClr val="windowText" lastClr="000000"/>
    </a:dk1>
    <a:lt1>
      <a:sysClr val="window" lastClr="FFFFFF"/>
    </a:lt1>
    <a:dk2>
      <a:srgbClr val="1F497D"/>
    </a:dk2>
    <a:lt2>
      <a:srgbClr val="EEECE1"/>
    </a:lt2>
    <a:accent1>
      <a:srgbClr val="0041FF"/>
    </a:accent1>
    <a:accent2>
      <a:srgbClr val="FF3300"/>
    </a:accent2>
    <a:accent3>
      <a:srgbClr val="339966"/>
    </a:accent3>
    <a:accent4>
      <a:srgbClr val="FFFF00"/>
    </a:accent4>
    <a:accent5>
      <a:srgbClr val="66CCFF"/>
    </a:accent5>
    <a:accent6>
      <a:srgbClr val="FF9900"/>
    </a:accent6>
    <a:hlink>
      <a:srgbClr val="0000FF"/>
    </a:hlink>
    <a:folHlink>
      <a:srgbClr val="800080"/>
    </a:folHlink>
  </a:clrScheme>
  <a:fontScheme name="オリジナル">
    <a:majorFont>
      <a:latin typeface="Humnst777 Blk BT"/>
      <a:ea typeface="ルイカ-０６"/>
      <a:cs typeface=""/>
    </a:majorFont>
    <a:minorFont>
      <a:latin typeface="Humnst777 BT"/>
      <a:ea typeface="IWAp-UDゴシック本文M"/>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6.xml><?xml version="1.0" encoding="utf-8"?>
<a:themeOverride xmlns:a="http://schemas.openxmlformats.org/drawingml/2006/main">
  <a:clrScheme name="ユニバーサルデザイン">
    <a:dk1>
      <a:sysClr val="windowText" lastClr="000000"/>
    </a:dk1>
    <a:lt1>
      <a:sysClr val="window" lastClr="FFFFFF"/>
    </a:lt1>
    <a:dk2>
      <a:srgbClr val="1F497D"/>
    </a:dk2>
    <a:lt2>
      <a:srgbClr val="EEECE1"/>
    </a:lt2>
    <a:accent1>
      <a:srgbClr val="0041FF"/>
    </a:accent1>
    <a:accent2>
      <a:srgbClr val="FF3300"/>
    </a:accent2>
    <a:accent3>
      <a:srgbClr val="339966"/>
    </a:accent3>
    <a:accent4>
      <a:srgbClr val="FFFF00"/>
    </a:accent4>
    <a:accent5>
      <a:srgbClr val="66CCFF"/>
    </a:accent5>
    <a:accent6>
      <a:srgbClr val="FF9900"/>
    </a:accent6>
    <a:hlink>
      <a:srgbClr val="0000FF"/>
    </a:hlink>
    <a:folHlink>
      <a:srgbClr val="800080"/>
    </a:folHlink>
  </a:clrScheme>
  <a:fontScheme name="オリジナル">
    <a:majorFont>
      <a:latin typeface="Humnst777 Blk BT"/>
      <a:ea typeface="ルイカ-０６"/>
      <a:cs typeface=""/>
    </a:majorFont>
    <a:minorFont>
      <a:latin typeface="Humnst777 BT"/>
      <a:ea typeface="IWAp-UDゴシック本文M"/>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7.xml><?xml version="1.0" encoding="utf-8"?>
<a:themeOverride xmlns:a="http://schemas.openxmlformats.org/drawingml/2006/main">
  <a:clrScheme name="ユニバーサルデザイン">
    <a:dk1>
      <a:sysClr val="windowText" lastClr="000000"/>
    </a:dk1>
    <a:lt1>
      <a:sysClr val="window" lastClr="FFFFFF"/>
    </a:lt1>
    <a:dk2>
      <a:srgbClr val="1F497D"/>
    </a:dk2>
    <a:lt2>
      <a:srgbClr val="EEECE1"/>
    </a:lt2>
    <a:accent1>
      <a:srgbClr val="0041FF"/>
    </a:accent1>
    <a:accent2>
      <a:srgbClr val="FF3300"/>
    </a:accent2>
    <a:accent3>
      <a:srgbClr val="339966"/>
    </a:accent3>
    <a:accent4>
      <a:srgbClr val="FFFF00"/>
    </a:accent4>
    <a:accent5>
      <a:srgbClr val="66CCFF"/>
    </a:accent5>
    <a:accent6>
      <a:srgbClr val="FF9900"/>
    </a:accent6>
    <a:hlink>
      <a:srgbClr val="0000FF"/>
    </a:hlink>
    <a:folHlink>
      <a:srgbClr val="800080"/>
    </a:folHlink>
  </a:clrScheme>
  <a:fontScheme name="オリジナル">
    <a:majorFont>
      <a:latin typeface="Humnst777 Blk BT"/>
      <a:ea typeface="ルイカ-０６"/>
      <a:cs typeface=""/>
    </a:majorFont>
    <a:minorFont>
      <a:latin typeface="Humnst777 BT"/>
      <a:ea typeface="IWAp-UDゴシック本文M"/>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ユニバーサルデザイン">
    <a:dk1>
      <a:sysClr val="windowText" lastClr="000000"/>
    </a:dk1>
    <a:lt1>
      <a:sysClr val="window" lastClr="FFFFFF"/>
    </a:lt1>
    <a:dk2>
      <a:srgbClr val="1F497D"/>
    </a:dk2>
    <a:lt2>
      <a:srgbClr val="EEECE1"/>
    </a:lt2>
    <a:accent1>
      <a:srgbClr val="0041FF"/>
    </a:accent1>
    <a:accent2>
      <a:srgbClr val="FF3300"/>
    </a:accent2>
    <a:accent3>
      <a:srgbClr val="339966"/>
    </a:accent3>
    <a:accent4>
      <a:srgbClr val="FFFF00"/>
    </a:accent4>
    <a:accent5>
      <a:srgbClr val="66CCFF"/>
    </a:accent5>
    <a:accent6>
      <a:srgbClr val="FF9900"/>
    </a:accent6>
    <a:hlink>
      <a:srgbClr val="0000FF"/>
    </a:hlink>
    <a:folHlink>
      <a:srgbClr val="800080"/>
    </a:folHlink>
  </a:clrScheme>
  <a:fontScheme name="オリジナル">
    <a:majorFont>
      <a:latin typeface="Humnst777 Blk BT"/>
      <a:ea typeface="ルイカ-０６"/>
      <a:cs typeface=""/>
    </a:majorFont>
    <a:minorFont>
      <a:latin typeface="Humnst777 BT"/>
      <a:ea typeface="IWAp-UDゴシック本文M"/>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ユニバーサルデザイン">
    <a:dk1>
      <a:sysClr val="windowText" lastClr="000000"/>
    </a:dk1>
    <a:lt1>
      <a:sysClr val="window" lastClr="FFFFFF"/>
    </a:lt1>
    <a:dk2>
      <a:srgbClr val="1F497D"/>
    </a:dk2>
    <a:lt2>
      <a:srgbClr val="EEECE1"/>
    </a:lt2>
    <a:accent1>
      <a:srgbClr val="0041FF"/>
    </a:accent1>
    <a:accent2>
      <a:srgbClr val="FF3300"/>
    </a:accent2>
    <a:accent3>
      <a:srgbClr val="339966"/>
    </a:accent3>
    <a:accent4>
      <a:srgbClr val="FFFF00"/>
    </a:accent4>
    <a:accent5>
      <a:srgbClr val="66CCFF"/>
    </a:accent5>
    <a:accent6>
      <a:srgbClr val="FF9900"/>
    </a:accent6>
    <a:hlink>
      <a:srgbClr val="0000FF"/>
    </a:hlink>
    <a:folHlink>
      <a:srgbClr val="800080"/>
    </a:folHlink>
  </a:clrScheme>
  <a:fontScheme name="オリジナル">
    <a:majorFont>
      <a:latin typeface="Humnst777 Blk BT"/>
      <a:ea typeface="ルイカ-０６"/>
      <a:cs typeface=""/>
    </a:majorFont>
    <a:minorFont>
      <a:latin typeface="Humnst777 BT"/>
      <a:ea typeface="IWAp-UDゴシック本文M"/>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ユニバーサルデザイン">
    <a:dk1>
      <a:sysClr val="windowText" lastClr="000000"/>
    </a:dk1>
    <a:lt1>
      <a:sysClr val="window" lastClr="FFFFFF"/>
    </a:lt1>
    <a:dk2>
      <a:srgbClr val="1F497D"/>
    </a:dk2>
    <a:lt2>
      <a:srgbClr val="EEECE1"/>
    </a:lt2>
    <a:accent1>
      <a:srgbClr val="0041FF"/>
    </a:accent1>
    <a:accent2>
      <a:srgbClr val="FF3300"/>
    </a:accent2>
    <a:accent3>
      <a:srgbClr val="339966"/>
    </a:accent3>
    <a:accent4>
      <a:srgbClr val="FFFF00"/>
    </a:accent4>
    <a:accent5>
      <a:srgbClr val="66CCFF"/>
    </a:accent5>
    <a:accent6>
      <a:srgbClr val="FF9900"/>
    </a:accent6>
    <a:hlink>
      <a:srgbClr val="0000FF"/>
    </a:hlink>
    <a:folHlink>
      <a:srgbClr val="800080"/>
    </a:folHlink>
  </a:clrScheme>
  <a:fontScheme name="オリジナル">
    <a:majorFont>
      <a:latin typeface="Humnst777 Blk BT"/>
      <a:ea typeface="ルイカ-０６"/>
      <a:cs typeface=""/>
    </a:majorFont>
    <a:minorFont>
      <a:latin typeface="Humnst777 BT"/>
      <a:ea typeface="IWAp-UDゴシック本文M"/>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ユニバーサルデザイン">
    <a:dk1>
      <a:sysClr val="windowText" lastClr="000000"/>
    </a:dk1>
    <a:lt1>
      <a:sysClr val="window" lastClr="FFFFFF"/>
    </a:lt1>
    <a:dk2>
      <a:srgbClr val="1F497D"/>
    </a:dk2>
    <a:lt2>
      <a:srgbClr val="EEECE1"/>
    </a:lt2>
    <a:accent1>
      <a:srgbClr val="0041FF"/>
    </a:accent1>
    <a:accent2>
      <a:srgbClr val="FF3300"/>
    </a:accent2>
    <a:accent3>
      <a:srgbClr val="339966"/>
    </a:accent3>
    <a:accent4>
      <a:srgbClr val="FFFF00"/>
    </a:accent4>
    <a:accent5>
      <a:srgbClr val="66CCFF"/>
    </a:accent5>
    <a:accent6>
      <a:srgbClr val="FF9900"/>
    </a:accent6>
    <a:hlink>
      <a:srgbClr val="0000FF"/>
    </a:hlink>
    <a:folHlink>
      <a:srgbClr val="800080"/>
    </a:folHlink>
  </a:clrScheme>
  <a:fontScheme name="オリジナル">
    <a:majorFont>
      <a:latin typeface="Humnst777 Blk BT"/>
      <a:ea typeface="ルイカ-０６"/>
      <a:cs typeface=""/>
    </a:majorFont>
    <a:minorFont>
      <a:latin typeface="Humnst777 BT"/>
      <a:ea typeface="IWAp-UDゴシック本文M"/>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ユニバーサルデザイン">
    <a:dk1>
      <a:sysClr val="windowText" lastClr="000000"/>
    </a:dk1>
    <a:lt1>
      <a:sysClr val="window" lastClr="FFFFFF"/>
    </a:lt1>
    <a:dk2>
      <a:srgbClr val="1F497D"/>
    </a:dk2>
    <a:lt2>
      <a:srgbClr val="EEECE1"/>
    </a:lt2>
    <a:accent1>
      <a:srgbClr val="0041FF"/>
    </a:accent1>
    <a:accent2>
      <a:srgbClr val="FF3300"/>
    </a:accent2>
    <a:accent3>
      <a:srgbClr val="339966"/>
    </a:accent3>
    <a:accent4>
      <a:srgbClr val="FFFF00"/>
    </a:accent4>
    <a:accent5>
      <a:srgbClr val="66CCFF"/>
    </a:accent5>
    <a:accent6>
      <a:srgbClr val="FF9900"/>
    </a:accent6>
    <a:hlink>
      <a:srgbClr val="0000FF"/>
    </a:hlink>
    <a:folHlink>
      <a:srgbClr val="800080"/>
    </a:folHlink>
  </a:clrScheme>
  <a:fontScheme name="オリジナル">
    <a:majorFont>
      <a:latin typeface="Humnst777 Blk BT"/>
      <a:ea typeface="ルイカ-０６"/>
      <a:cs typeface=""/>
    </a:majorFont>
    <a:minorFont>
      <a:latin typeface="Humnst777 BT"/>
      <a:ea typeface="IWAp-UDゴシック本文M"/>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ユニバーサルデザイン">
    <a:dk1>
      <a:sysClr val="windowText" lastClr="000000"/>
    </a:dk1>
    <a:lt1>
      <a:sysClr val="window" lastClr="FFFFFF"/>
    </a:lt1>
    <a:dk2>
      <a:srgbClr val="1F497D"/>
    </a:dk2>
    <a:lt2>
      <a:srgbClr val="EEECE1"/>
    </a:lt2>
    <a:accent1>
      <a:srgbClr val="0041FF"/>
    </a:accent1>
    <a:accent2>
      <a:srgbClr val="FF3300"/>
    </a:accent2>
    <a:accent3>
      <a:srgbClr val="339966"/>
    </a:accent3>
    <a:accent4>
      <a:srgbClr val="FFFF00"/>
    </a:accent4>
    <a:accent5>
      <a:srgbClr val="66CCFF"/>
    </a:accent5>
    <a:accent6>
      <a:srgbClr val="FF9900"/>
    </a:accent6>
    <a:hlink>
      <a:srgbClr val="0000FF"/>
    </a:hlink>
    <a:folHlink>
      <a:srgbClr val="800080"/>
    </a:folHlink>
  </a:clrScheme>
  <a:fontScheme name="オリジナル">
    <a:majorFont>
      <a:latin typeface="Humnst777 Blk BT"/>
      <a:ea typeface="ルイカ-０６"/>
      <a:cs typeface=""/>
    </a:majorFont>
    <a:minorFont>
      <a:latin typeface="Humnst777 BT"/>
      <a:ea typeface="IWAp-UDゴシック本文M"/>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ユニバーサルデザイン">
    <a:dk1>
      <a:sysClr val="windowText" lastClr="000000"/>
    </a:dk1>
    <a:lt1>
      <a:sysClr val="window" lastClr="FFFFFF"/>
    </a:lt1>
    <a:dk2>
      <a:srgbClr val="1F497D"/>
    </a:dk2>
    <a:lt2>
      <a:srgbClr val="EEECE1"/>
    </a:lt2>
    <a:accent1>
      <a:srgbClr val="0041FF"/>
    </a:accent1>
    <a:accent2>
      <a:srgbClr val="FF3300"/>
    </a:accent2>
    <a:accent3>
      <a:srgbClr val="339966"/>
    </a:accent3>
    <a:accent4>
      <a:srgbClr val="FFFF00"/>
    </a:accent4>
    <a:accent5>
      <a:srgbClr val="66CCFF"/>
    </a:accent5>
    <a:accent6>
      <a:srgbClr val="FF9900"/>
    </a:accent6>
    <a:hlink>
      <a:srgbClr val="0000FF"/>
    </a:hlink>
    <a:folHlink>
      <a:srgbClr val="800080"/>
    </a:folHlink>
  </a:clrScheme>
  <a:fontScheme name="オリジナル">
    <a:majorFont>
      <a:latin typeface="Humnst777 Blk BT"/>
      <a:ea typeface="ルイカ-０６"/>
      <a:cs typeface=""/>
    </a:majorFont>
    <a:minorFont>
      <a:latin typeface="Humnst777 BT"/>
      <a:ea typeface="IWAp-UDゴシック本文M"/>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ユニバーサルデザイン">
    <a:dk1>
      <a:sysClr val="windowText" lastClr="000000"/>
    </a:dk1>
    <a:lt1>
      <a:sysClr val="window" lastClr="FFFFFF"/>
    </a:lt1>
    <a:dk2>
      <a:srgbClr val="1F497D"/>
    </a:dk2>
    <a:lt2>
      <a:srgbClr val="EEECE1"/>
    </a:lt2>
    <a:accent1>
      <a:srgbClr val="0041FF"/>
    </a:accent1>
    <a:accent2>
      <a:srgbClr val="FF3300"/>
    </a:accent2>
    <a:accent3>
      <a:srgbClr val="339966"/>
    </a:accent3>
    <a:accent4>
      <a:srgbClr val="FFFF00"/>
    </a:accent4>
    <a:accent5>
      <a:srgbClr val="66CCFF"/>
    </a:accent5>
    <a:accent6>
      <a:srgbClr val="FF9900"/>
    </a:accent6>
    <a:hlink>
      <a:srgbClr val="0000FF"/>
    </a:hlink>
    <a:folHlink>
      <a:srgbClr val="800080"/>
    </a:folHlink>
  </a:clrScheme>
  <a:fontScheme name="オリジナル">
    <a:majorFont>
      <a:latin typeface="Humnst777 Blk BT"/>
      <a:ea typeface="ルイカ-０６"/>
      <a:cs typeface=""/>
    </a:majorFont>
    <a:minorFont>
      <a:latin typeface="Humnst777 BT"/>
      <a:ea typeface="IWAp-UDゴシック本文M"/>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インター大会発表</Template>
  <TotalTime>5493</TotalTime>
  <Words>6805</Words>
  <Application>Microsoft Office PowerPoint</Application>
  <PresentationFormat>画面に合わせる (4:3)</PresentationFormat>
  <Paragraphs>1317</Paragraphs>
  <Slides>81</Slides>
  <Notes>81</Notes>
  <HiddenSlides>0</HiddenSlides>
  <MMClips>0</MMClips>
  <ScaleCrop>false</ScaleCrop>
  <HeadingPairs>
    <vt:vector size="6" baseType="variant">
      <vt:variant>
        <vt:lpstr>使用されているフォント</vt:lpstr>
      </vt:variant>
      <vt:variant>
        <vt:i4>12</vt:i4>
      </vt:variant>
      <vt:variant>
        <vt:lpstr>テーマ</vt:lpstr>
      </vt:variant>
      <vt:variant>
        <vt:i4>1</vt:i4>
      </vt:variant>
      <vt:variant>
        <vt:lpstr>スライド タイトル</vt:lpstr>
      </vt:variant>
      <vt:variant>
        <vt:i4>81</vt:i4>
      </vt:variant>
    </vt:vector>
  </HeadingPairs>
  <TitlesOfParts>
    <vt:vector size="94" baseType="lpstr">
      <vt:lpstr>Arial</vt:lpstr>
      <vt:lpstr>ＭＳ Ｐゴシック</vt:lpstr>
      <vt:lpstr>HGPｺﾞｼｯｸE</vt:lpstr>
      <vt:lpstr>Wingdings</vt:lpstr>
      <vt:lpstr>VL Pゴシック</vt:lpstr>
      <vt:lpstr>Humnst777 Blk BT</vt:lpstr>
      <vt:lpstr>ルイカ-０６</vt:lpstr>
      <vt:lpstr>Humnst777 BT</vt:lpstr>
      <vt:lpstr>HGP明朝E</vt:lpstr>
      <vt:lpstr>小塚明朝 Pr6N R</vt:lpstr>
      <vt:lpstr>IWAp-UDゴシック本文M</vt:lpstr>
      <vt:lpstr>Calibri</vt:lpstr>
      <vt:lpstr>インター大会発表</vt:lpstr>
      <vt:lpstr>研究発表の プレゼンテーション技術</vt:lpstr>
      <vt:lpstr>この発表の目的</vt:lpstr>
      <vt:lpstr>メニュー</vt:lpstr>
      <vt:lpstr>メニュー</vt:lpstr>
      <vt:lpstr>プレゼンテーションとは</vt:lpstr>
      <vt:lpstr>３つの難しい点</vt:lpstr>
      <vt:lpstr>その１.話を聞くのは苦痛</vt:lpstr>
      <vt:lpstr>その２. 反応が分かりにくい</vt:lpstr>
      <vt:lpstr>その３. 流した汗は見えない</vt:lpstr>
      <vt:lpstr>お客様は神様です</vt:lpstr>
      <vt:lpstr>「プレゼンテーションとは」の小まとめ</vt:lpstr>
      <vt:lpstr>メニュー</vt:lpstr>
      <vt:lpstr>準備</vt:lpstr>
      <vt:lpstr>ストーリーを固める</vt:lpstr>
      <vt:lpstr>ストーリー作成</vt:lpstr>
      <vt:lpstr>割り付け</vt:lpstr>
      <vt:lpstr>聞き手は誰か</vt:lpstr>
      <vt:lpstr>一般的な発表の流れ</vt:lpstr>
      <vt:lpstr>導入のパート</vt:lpstr>
      <vt:lpstr>導入に必要なポイント</vt:lpstr>
      <vt:lpstr>目的のパート</vt:lpstr>
      <vt:lpstr>対象・方法のパート</vt:lpstr>
      <vt:lpstr>結果・考察のパート</vt:lpstr>
      <vt:lpstr>まとめのパート</vt:lpstr>
      <vt:lpstr>「準備」の小まとめ</vt:lpstr>
      <vt:lpstr>メニュー</vt:lpstr>
      <vt:lpstr>メニュー</vt:lpstr>
      <vt:lpstr>文字サイズ</vt:lpstr>
      <vt:lpstr>明朝体とゴシック体</vt:lpstr>
      <vt:lpstr>ユニバーサルデザイン(UD)フォント</vt:lpstr>
      <vt:lpstr>本発表の使用フォント</vt:lpstr>
      <vt:lpstr>１画面に７行以上書かない</vt:lpstr>
      <vt:lpstr>３行は読む、４行は読まない</vt:lpstr>
      <vt:lpstr>改行は文末、または文節で</vt:lpstr>
      <vt:lpstr>メニュー</vt:lpstr>
      <vt:lpstr>グラフのつくりかた</vt:lpstr>
      <vt:lpstr>何を言いたいグラフか？</vt:lpstr>
      <vt:lpstr>何を言いたいグラフか？(1/6)</vt:lpstr>
      <vt:lpstr>何を言いたいグラフか？(2/6)</vt:lpstr>
      <vt:lpstr>何を言いたいグラフか？(3/6)</vt:lpstr>
      <vt:lpstr>何を言いたいグラフか？(4/6)</vt:lpstr>
      <vt:lpstr>何を言いたいグラフか？(5/6)</vt:lpstr>
      <vt:lpstr>何を言いたいグラフか？(6/6)</vt:lpstr>
      <vt:lpstr>グラフを作る前に</vt:lpstr>
      <vt:lpstr>グラフの選択</vt:lpstr>
      <vt:lpstr>グラフの選択</vt:lpstr>
      <vt:lpstr>グラフの諸注意</vt:lpstr>
      <vt:lpstr>グラフの諸注意</vt:lpstr>
      <vt:lpstr>グラフはシンプルに</vt:lpstr>
      <vt:lpstr>メニュー</vt:lpstr>
      <vt:lpstr>色の３要素</vt:lpstr>
      <vt:lpstr>簡単な配色例</vt:lpstr>
      <vt:lpstr>簡単な配色例</vt:lpstr>
      <vt:lpstr>カラーユニバーサルデザイン</vt:lpstr>
      <vt:lpstr>カラーユニバーサルデザイン</vt:lpstr>
      <vt:lpstr>カラーユニバーサルデザイン</vt:lpstr>
      <vt:lpstr>色の意味は統一する</vt:lpstr>
      <vt:lpstr>色の意味は統一する</vt:lpstr>
      <vt:lpstr>メニュー</vt:lpstr>
      <vt:lpstr>画面下は使わない</vt:lpstr>
      <vt:lpstr>アニメーション</vt:lpstr>
      <vt:lpstr>アニメーション</vt:lpstr>
      <vt:lpstr>迷子を出さないために</vt:lpstr>
      <vt:lpstr>KISS (Keep It Simple Stupid)</vt:lpstr>
      <vt:lpstr>「画面構成の基本」の小まとめ</vt:lpstr>
      <vt:lpstr>メニュー</vt:lpstr>
      <vt:lpstr>プレゼンテーション本番</vt:lpstr>
      <vt:lpstr>スクリーンに話しかけない</vt:lpstr>
      <vt:lpstr>レーザーポインターは不要</vt:lpstr>
      <vt:lpstr>原稿を読まない</vt:lpstr>
      <vt:lpstr>「発表本番」の小まとめ</vt:lpstr>
      <vt:lpstr>メニュー</vt:lpstr>
      <vt:lpstr>参考文献 (1/5)</vt:lpstr>
      <vt:lpstr>参考文献 (2/5)</vt:lpstr>
      <vt:lpstr>参考文献 (3/5)</vt:lpstr>
      <vt:lpstr>参考文献 (4/5)</vt:lpstr>
      <vt:lpstr>参考文献 (5/5)</vt:lpstr>
      <vt:lpstr>参考サイト (1/2)</vt:lpstr>
      <vt:lpstr>参考サイト (2/2)</vt:lpstr>
      <vt:lpstr>まとめ</vt:lpstr>
      <vt:lpstr>謝辞</vt:lpstr>
    </vt:vector>
  </TitlesOfParts>
  <Company>Hewlett-Packard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研究発表のプレゼンテーション技術</dc:title>
  <dc:creator>hasegawa</dc:creator>
  <cp:lastModifiedBy>hasegawa</cp:lastModifiedBy>
  <cp:revision>650</cp:revision>
  <cp:lastPrinted>2011-09-09T07:26:04Z</cp:lastPrinted>
  <dcterms:created xsi:type="dcterms:W3CDTF">2011-08-08T04:25:52Z</dcterms:created>
  <dcterms:modified xsi:type="dcterms:W3CDTF">2011-09-13T02:01:57Z</dcterms:modified>
  <cp:contentStatus>最終版</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